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6" r:id="rId2"/>
    <p:sldId id="1614" r:id="rId3"/>
    <p:sldId id="1611" r:id="rId4"/>
    <p:sldId id="1565" r:id="rId5"/>
    <p:sldId id="1564" r:id="rId6"/>
    <p:sldId id="1513" r:id="rId7"/>
    <p:sldId id="1512" r:id="rId8"/>
    <p:sldId id="1516" r:id="rId9"/>
    <p:sldId id="1575" r:id="rId10"/>
    <p:sldId id="1576" r:id="rId11"/>
    <p:sldId id="1515" r:id="rId12"/>
    <p:sldId id="1520" r:id="rId13"/>
    <p:sldId id="1524" r:id="rId14"/>
    <p:sldId id="1571" r:id="rId15"/>
    <p:sldId id="1574" r:id="rId16"/>
    <p:sldId id="1570" r:id="rId17"/>
    <p:sldId id="1501" r:id="rId18"/>
    <p:sldId id="1511" r:id="rId19"/>
    <p:sldId id="1526" r:id="rId20"/>
    <p:sldId id="1573" r:id="rId21"/>
    <p:sldId id="1503" r:id="rId22"/>
    <p:sldId id="1572" r:id="rId23"/>
    <p:sldId id="1528" r:id="rId24"/>
    <p:sldId id="1578" r:id="rId25"/>
    <p:sldId id="1468" r:id="rId26"/>
    <p:sldId id="1488" r:id="rId27"/>
    <p:sldId id="1582" r:id="rId28"/>
    <p:sldId id="1583" r:id="rId29"/>
    <p:sldId id="1617" r:id="rId30"/>
    <p:sldId id="1618" r:id="rId31"/>
    <p:sldId id="1619" r:id="rId32"/>
    <p:sldId id="1620" r:id="rId33"/>
    <p:sldId id="1621" r:id="rId34"/>
    <p:sldId id="1622" r:id="rId35"/>
    <p:sldId id="1623" r:id="rId36"/>
    <p:sldId id="1624" r:id="rId37"/>
    <p:sldId id="1625" r:id="rId38"/>
    <p:sldId id="1626" r:id="rId39"/>
    <p:sldId id="1627" r:id="rId40"/>
    <p:sldId id="1628" r:id="rId41"/>
    <p:sldId id="1612" r:id="rId42"/>
    <p:sldId id="1645" r:id="rId43"/>
    <p:sldId id="1616" r:id="rId44"/>
    <p:sldId id="1592" r:id="rId45"/>
    <p:sldId id="1593" r:id="rId46"/>
    <p:sldId id="1605" r:id="rId47"/>
    <p:sldId id="1644" r:id="rId48"/>
    <p:sldId id="1598" r:id="rId49"/>
    <p:sldId id="1608" r:id="rId50"/>
    <p:sldId id="1643" r:id="rId51"/>
    <p:sldId id="1604" r:id="rId52"/>
    <p:sldId id="1609" r:id="rId53"/>
    <p:sldId id="1632" r:id="rId54"/>
    <p:sldId id="1523" r:id="rId55"/>
    <p:sldId id="1507" r:id="rId56"/>
    <p:sldId id="1509" r:id="rId57"/>
    <p:sldId id="1510" r:id="rId58"/>
    <p:sldId id="1636" r:id="rId59"/>
    <p:sldId id="1514" r:id="rId60"/>
    <p:sldId id="1637" r:id="rId61"/>
    <p:sldId id="1638" r:id="rId62"/>
    <p:sldId id="1639" r:id="rId63"/>
    <p:sldId id="1640" r:id="rId64"/>
    <p:sldId id="1519" r:id="rId65"/>
    <p:sldId id="1641" r:id="rId66"/>
    <p:sldId id="1525" r:id="rId67"/>
    <p:sldId id="1642" r:id="rId68"/>
    <p:sldId id="1527" r:id="rId69"/>
    <p:sldId id="1646" r:id="rId70"/>
    <p:sldId id="258" r:id="rId71"/>
    <p:sldId id="263" r:id="rId72"/>
    <p:sldId id="264" r:id="rId73"/>
    <p:sldId id="269" r:id="rId74"/>
    <p:sldId id="270" r:id="rId75"/>
    <p:sldId id="260" r:id="rId76"/>
    <p:sldId id="262" r:id="rId77"/>
    <p:sldId id="271" r:id="rId78"/>
    <p:sldId id="267" r:id="rId79"/>
    <p:sldId id="261" r:id="rId80"/>
    <p:sldId id="272" r:id="rId81"/>
    <p:sldId id="1649" r:id="rId82"/>
    <p:sldId id="285" r:id="rId83"/>
    <p:sldId id="291" r:id="rId84"/>
    <p:sldId id="301" r:id="rId85"/>
    <p:sldId id="302" r:id="rId86"/>
    <p:sldId id="315" r:id="rId87"/>
    <p:sldId id="314" r:id="rId88"/>
    <p:sldId id="310" r:id="rId89"/>
    <p:sldId id="311" r:id="rId90"/>
    <p:sldId id="293" r:id="rId91"/>
    <p:sldId id="309" r:id="rId92"/>
    <p:sldId id="1647" r:id="rId93"/>
    <p:sldId id="320" r:id="rId94"/>
    <p:sldId id="321" r:id="rId95"/>
    <p:sldId id="322" r:id="rId96"/>
    <p:sldId id="318" r:id="rId97"/>
    <p:sldId id="306" r:id="rId98"/>
    <p:sldId id="323" r:id="rId99"/>
    <p:sldId id="1648" r:id="rId100"/>
    <p:sldId id="317" r:id="rId101"/>
    <p:sldId id="319" r:id="rId102"/>
    <p:sldId id="313" r:id="rId103"/>
    <p:sldId id="295" r:id="rId104"/>
    <p:sldId id="308" r:id="rId105"/>
    <p:sldId id="307" r:id="rId106"/>
    <p:sldId id="279" r:id="rId107"/>
    <p:sldId id="259" r:id="rId108"/>
    <p:sldId id="1650" r:id="rId109"/>
    <p:sldId id="1651" r:id="rId110"/>
    <p:sldId id="1652" r:id="rId111"/>
    <p:sldId id="265" r:id="rId112"/>
    <p:sldId id="1653" r:id="rId113"/>
    <p:sldId id="277" r:id="rId114"/>
    <p:sldId id="278" r:id="rId115"/>
    <p:sldId id="1654" r:id="rId116"/>
    <p:sldId id="283" r:id="rId117"/>
    <p:sldId id="281" r:id="rId118"/>
    <p:sldId id="280" r:id="rId119"/>
    <p:sldId id="1655" r:id="rId120"/>
    <p:sldId id="1656" r:id="rId121"/>
    <p:sldId id="287" r:id="rId122"/>
    <p:sldId id="288" r:id="rId123"/>
    <p:sldId id="1657" r:id="rId124"/>
    <p:sldId id="273" r:id="rId125"/>
    <p:sldId id="289" r:id="rId126"/>
    <p:sldId id="290"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27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4" autoAdjust="0"/>
    <p:restoredTop sz="94660"/>
  </p:normalViewPr>
  <p:slideViewPr>
    <p:cSldViewPr snapToGrid="0">
      <p:cViewPr varScale="1">
        <p:scale>
          <a:sx n="73" d="100"/>
          <a:sy n="73" d="100"/>
        </p:scale>
        <p:origin x="-330"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55CDA-1E64-4DFB-9339-285352CD5AE3}" type="datetimeFigureOut">
              <a:rPr lang="en-US" smtClean="0"/>
              <a:pPr/>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72E73-6C13-47E4-99C3-3E5804F49F0A}" type="slidenum">
              <a:rPr lang="en-US" smtClean="0"/>
              <a:pPr/>
              <a:t>‹#›</a:t>
            </a:fld>
            <a:endParaRPr lang="en-US"/>
          </a:p>
        </p:txBody>
      </p:sp>
    </p:spTree>
    <p:extLst>
      <p:ext uri="{BB962C8B-B14F-4D97-AF65-F5344CB8AC3E}">
        <p14:creationId xmlns:p14="http://schemas.microsoft.com/office/powerpoint/2010/main" xmlns="" val="8283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131FFB1E-FEEB-D749-8E05-C5E9B1524371}"/>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xmlns="" id="{EE57560E-A38E-A84F-AF44-4BD9661BEF6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Serious risk of bias: acute cholecystitis diagnosed by diagnostic code and severity not taken into account</a:t>
            </a:r>
          </a:p>
          <a:p>
            <a:r>
              <a:rPr lang="en-US" altLang="en-US">
                <a:latin typeface="Arial" panose="020B0604020202020204" pitchFamily="34" charset="0"/>
              </a:rPr>
              <a:t>Serious indirectness: Severity was not graded increasing the risk that higher severity patients were excluded from the trials</a:t>
            </a:r>
          </a:p>
          <a:p>
            <a:r>
              <a:rPr lang="en-US" altLang="en-US">
                <a:latin typeface="Arial" panose="020B0604020202020204" pitchFamily="34" charset="0"/>
              </a:rPr>
              <a:t>Imprecision: Fragile data</a:t>
            </a:r>
          </a:p>
        </p:txBody>
      </p:sp>
      <p:sp>
        <p:nvSpPr>
          <p:cNvPr id="34820" name="Slide Number Placeholder 3">
            <a:extLst>
              <a:ext uri="{FF2B5EF4-FFF2-40B4-BE49-F238E27FC236}">
                <a16:creationId xmlns:a16="http://schemas.microsoft.com/office/drawing/2014/main" xmlns="" id="{241ED40A-7E56-5845-89E0-43048D9B33E2}"/>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2"/>
                </a:solidFill>
                <a:latin typeface="Arial" panose="020B0604020202020204" pitchFamily="34" charset="0"/>
              </a:defRPr>
            </a:lvl1pPr>
            <a:lvl2pPr marL="742950" indent="-285750">
              <a:defRPr sz="1400" b="1">
                <a:solidFill>
                  <a:schemeClr val="tx2"/>
                </a:solidFill>
                <a:latin typeface="Arial" panose="020B0604020202020204" pitchFamily="34" charset="0"/>
              </a:defRPr>
            </a:lvl2pPr>
            <a:lvl3pPr marL="1143000" indent="-228600">
              <a:defRPr sz="1400" b="1">
                <a:solidFill>
                  <a:schemeClr val="tx2"/>
                </a:solidFill>
                <a:latin typeface="Arial" panose="020B0604020202020204" pitchFamily="34" charset="0"/>
              </a:defRPr>
            </a:lvl3pPr>
            <a:lvl4pPr marL="1600200" indent="-228600">
              <a:defRPr sz="1400" b="1">
                <a:solidFill>
                  <a:schemeClr val="tx2"/>
                </a:solidFill>
                <a:latin typeface="Arial" panose="020B0604020202020204" pitchFamily="34" charset="0"/>
              </a:defRPr>
            </a:lvl4pPr>
            <a:lvl5pPr marL="2057400" indent="-228600">
              <a:defRPr sz="1400" b="1">
                <a:solidFill>
                  <a:schemeClr val="tx2"/>
                </a:solidFill>
                <a:latin typeface="Arial" panose="020B0604020202020204" pitchFamily="34" charset="0"/>
              </a:defRPr>
            </a:lvl5pPr>
            <a:lvl6pPr marL="2514600" indent="-228600" eaLnBrk="0" fontAlgn="base" hangingPunct="0">
              <a:spcBef>
                <a:spcPct val="0"/>
              </a:spcBef>
              <a:spcAft>
                <a:spcPct val="0"/>
              </a:spcAft>
              <a:defRPr sz="1400" b="1">
                <a:solidFill>
                  <a:schemeClr val="tx2"/>
                </a:solidFill>
                <a:latin typeface="Arial" panose="020B0604020202020204" pitchFamily="34" charset="0"/>
              </a:defRPr>
            </a:lvl6pPr>
            <a:lvl7pPr marL="2971800" indent="-228600" eaLnBrk="0" fontAlgn="base" hangingPunct="0">
              <a:spcBef>
                <a:spcPct val="0"/>
              </a:spcBef>
              <a:spcAft>
                <a:spcPct val="0"/>
              </a:spcAft>
              <a:defRPr sz="1400" b="1">
                <a:solidFill>
                  <a:schemeClr val="tx2"/>
                </a:solidFill>
                <a:latin typeface="Arial" panose="020B0604020202020204" pitchFamily="34" charset="0"/>
              </a:defRPr>
            </a:lvl7pPr>
            <a:lvl8pPr marL="3429000" indent="-228600" eaLnBrk="0" fontAlgn="base" hangingPunct="0">
              <a:spcBef>
                <a:spcPct val="0"/>
              </a:spcBef>
              <a:spcAft>
                <a:spcPct val="0"/>
              </a:spcAft>
              <a:defRPr sz="1400" b="1">
                <a:solidFill>
                  <a:schemeClr val="tx2"/>
                </a:solidFill>
                <a:latin typeface="Arial" panose="020B0604020202020204" pitchFamily="34" charset="0"/>
              </a:defRPr>
            </a:lvl8pPr>
            <a:lvl9pPr marL="3886200" indent="-228600" eaLnBrk="0" fontAlgn="base" hangingPunct="0">
              <a:spcBef>
                <a:spcPct val="0"/>
              </a:spcBef>
              <a:spcAft>
                <a:spcPct val="0"/>
              </a:spcAft>
              <a:defRPr sz="1400" b="1">
                <a:solidFill>
                  <a:schemeClr val="tx2"/>
                </a:solidFill>
                <a:latin typeface="Arial" panose="020B0604020202020204" pitchFamily="34" charset="0"/>
              </a:defRPr>
            </a:lvl9pPr>
          </a:lstStyle>
          <a:p>
            <a:fld id="{71E23DCF-DEA6-BF40-86A3-31152740B64B}" type="slidenum">
              <a:rPr lang="en-US" altLang="en-US" sz="1200" b="0">
                <a:solidFill>
                  <a:srgbClr val="000000"/>
                </a:solidFill>
              </a:rPr>
              <a:pPr/>
              <a:t>30</a:t>
            </a:fld>
            <a:endParaRPr lang="en-US" altLang="en-US" sz="1200" b="0">
              <a:solidFill>
                <a:srgbClr val="000000"/>
              </a:solidFill>
            </a:endParaRPr>
          </a:p>
        </p:txBody>
      </p:sp>
    </p:spTree>
    <p:extLst>
      <p:ext uri="{BB962C8B-B14F-4D97-AF65-F5344CB8AC3E}">
        <p14:creationId xmlns:p14="http://schemas.microsoft.com/office/powerpoint/2010/main" xmlns="" val="275529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CCA971-8DF0-47E3-9DB5-9B56DE972107}" type="slidenum">
              <a:rPr lang="nl-NL" smtClean="0"/>
              <a:pPr/>
              <a:t>72</a:t>
            </a:fld>
            <a:endParaRPr lang="nl-NL"/>
          </a:p>
        </p:txBody>
      </p:sp>
    </p:spTree>
    <p:extLst>
      <p:ext uri="{BB962C8B-B14F-4D97-AF65-F5344CB8AC3E}">
        <p14:creationId xmlns:p14="http://schemas.microsoft.com/office/powerpoint/2010/main" xmlns="" val="46877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CCA971-8DF0-47E3-9DB5-9B56DE972107}" type="slidenum">
              <a:rPr lang="nl-NL" smtClean="0"/>
              <a:pPr/>
              <a:t>73</a:t>
            </a:fld>
            <a:endParaRPr lang="nl-NL"/>
          </a:p>
        </p:txBody>
      </p:sp>
    </p:spTree>
    <p:extLst>
      <p:ext uri="{BB962C8B-B14F-4D97-AF65-F5344CB8AC3E}">
        <p14:creationId xmlns:p14="http://schemas.microsoft.com/office/powerpoint/2010/main" xmlns="" val="428808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CCA971-8DF0-47E3-9DB5-9B56DE972107}" type="slidenum">
              <a:rPr lang="nl-NL" smtClean="0"/>
              <a:pPr/>
              <a:t>77</a:t>
            </a:fld>
            <a:endParaRPr lang="nl-NL"/>
          </a:p>
        </p:txBody>
      </p:sp>
    </p:spTree>
    <p:extLst>
      <p:ext uri="{BB962C8B-B14F-4D97-AF65-F5344CB8AC3E}">
        <p14:creationId xmlns:p14="http://schemas.microsoft.com/office/powerpoint/2010/main" xmlns="" val="333603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AECE7796-38E0-374B-81C1-B74678E7CF0B}"/>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xmlns="" id="{95D5B2EB-CBA3-6341-93A7-4006CA95DF7C}"/>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Serious risk of bias: Moderate risk of bias across all data based on Song’s review of the available meta-analyses (Amstar score)</a:t>
            </a:r>
          </a:p>
          <a:p>
            <a:r>
              <a:rPr lang="en-US" altLang="en-US">
                <a:latin typeface="Arial" panose="020B0604020202020204" pitchFamily="34" charset="0"/>
              </a:rPr>
              <a:t>Serious indirectness: Severity was not graded increasing the risk that higher severity patients were excluded from the trials</a:t>
            </a:r>
          </a:p>
          <a:p>
            <a:r>
              <a:rPr lang="en-US" altLang="en-US">
                <a:latin typeface="Arial" panose="020B0604020202020204" pitchFamily="34" charset="0"/>
              </a:rPr>
              <a:t>Serious impression: Wide confidence intervals and sparse event rate</a:t>
            </a:r>
          </a:p>
        </p:txBody>
      </p:sp>
      <p:sp>
        <p:nvSpPr>
          <p:cNvPr id="36868" name="Slide Number Placeholder 3">
            <a:extLst>
              <a:ext uri="{FF2B5EF4-FFF2-40B4-BE49-F238E27FC236}">
                <a16:creationId xmlns:a16="http://schemas.microsoft.com/office/drawing/2014/main" xmlns="" id="{BADB2BEA-6A1D-FB48-BECC-0B1D11D34DE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2"/>
                </a:solidFill>
                <a:latin typeface="Arial" panose="020B0604020202020204" pitchFamily="34" charset="0"/>
              </a:defRPr>
            </a:lvl1pPr>
            <a:lvl2pPr marL="742950" indent="-285750">
              <a:defRPr sz="1400" b="1">
                <a:solidFill>
                  <a:schemeClr val="tx2"/>
                </a:solidFill>
                <a:latin typeface="Arial" panose="020B0604020202020204" pitchFamily="34" charset="0"/>
              </a:defRPr>
            </a:lvl2pPr>
            <a:lvl3pPr marL="1143000" indent="-228600">
              <a:defRPr sz="1400" b="1">
                <a:solidFill>
                  <a:schemeClr val="tx2"/>
                </a:solidFill>
                <a:latin typeface="Arial" panose="020B0604020202020204" pitchFamily="34" charset="0"/>
              </a:defRPr>
            </a:lvl3pPr>
            <a:lvl4pPr marL="1600200" indent="-228600">
              <a:defRPr sz="1400" b="1">
                <a:solidFill>
                  <a:schemeClr val="tx2"/>
                </a:solidFill>
                <a:latin typeface="Arial" panose="020B0604020202020204" pitchFamily="34" charset="0"/>
              </a:defRPr>
            </a:lvl4pPr>
            <a:lvl5pPr marL="2057400" indent="-228600">
              <a:defRPr sz="1400" b="1">
                <a:solidFill>
                  <a:schemeClr val="tx2"/>
                </a:solidFill>
                <a:latin typeface="Arial" panose="020B0604020202020204" pitchFamily="34" charset="0"/>
              </a:defRPr>
            </a:lvl5pPr>
            <a:lvl6pPr marL="2514600" indent="-228600" eaLnBrk="0" fontAlgn="base" hangingPunct="0">
              <a:spcBef>
                <a:spcPct val="0"/>
              </a:spcBef>
              <a:spcAft>
                <a:spcPct val="0"/>
              </a:spcAft>
              <a:defRPr sz="1400" b="1">
                <a:solidFill>
                  <a:schemeClr val="tx2"/>
                </a:solidFill>
                <a:latin typeface="Arial" panose="020B0604020202020204" pitchFamily="34" charset="0"/>
              </a:defRPr>
            </a:lvl6pPr>
            <a:lvl7pPr marL="2971800" indent="-228600" eaLnBrk="0" fontAlgn="base" hangingPunct="0">
              <a:spcBef>
                <a:spcPct val="0"/>
              </a:spcBef>
              <a:spcAft>
                <a:spcPct val="0"/>
              </a:spcAft>
              <a:defRPr sz="1400" b="1">
                <a:solidFill>
                  <a:schemeClr val="tx2"/>
                </a:solidFill>
                <a:latin typeface="Arial" panose="020B0604020202020204" pitchFamily="34" charset="0"/>
              </a:defRPr>
            </a:lvl7pPr>
            <a:lvl8pPr marL="3429000" indent="-228600" eaLnBrk="0" fontAlgn="base" hangingPunct="0">
              <a:spcBef>
                <a:spcPct val="0"/>
              </a:spcBef>
              <a:spcAft>
                <a:spcPct val="0"/>
              </a:spcAft>
              <a:defRPr sz="1400" b="1">
                <a:solidFill>
                  <a:schemeClr val="tx2"/>
                </a:solidFill>
                <a:latin typeface="Arial" panose="020B0604020202020204" pitchFamily="34" charset="0"/>
              </a:defRPr>
            </a:lvl8pPr>
            <a:lvl9pPr marL="3886200" indent="-228600" eaLnBrk="0" fontAlgn="base" hangingPunct="0">
              <a:spcBef>
                <a:spcPct val="0"/>
              </a:spcBef>
              <a:spcAft>
                <a:spcPct val="0"/>
              </a:spcAft>
              <a:defRPr sz="1400" b="1">
                <a:solidFill>
                  <a:schemeClr val="tx2"/>
                </a:solidFill>
                <a:latin typeface="Arial" panose="020B0604020202020204" pitchFamily="34" charset="0"/>
              </a:defRPr>
            </a:lvl9pPr>
          </a:lstStyle>
          <a:p>
            <a:fld id="{88540895-9212-FF4E-BB95-618A43EF5A38}" type="slidenum">
              <a:rPr lang="en-US" altLang="en-US" sz="1200" b="0">
                <a:solidFill>
                  <a:srgbClr val="000000"/>
                </a:solidFill>
              </a:rPr>
              <a:pPr/>
              <a:t>31</a:t>
            </a:fld>
            <a:endParaRPr lang="en-US" altLang="en-US" sz="1200" b="0">
              <a:solidFill>
                <a:srgbClr val="000000"/>
              </a:solidFill>
            </a:endParaRPr>
          </a:p>
        </p:txBody>
      </p:sp>
    </p:spTree>
    <p:extLst>
      <p:ext uri="{BB962C8B-B14F-4D97-AF65-F5344CB8AC3E}">
        <p14:creationId xmlns:p14="http://schemas.microsoft.com/office/powerpoint/2010/main" xmlns="" val="326647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4810AC12-E710-D54D-A7C2-BA87E934F02C}"/>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xmlns="" id="{110F35F1-C546-5347-A3D4-3C14742E6D1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Serious risk of bias: Moderate risk of bias across all data based on Song’s review of the available meta-analyses</a:t>
            </a:r>
          </a:p>
          <a:p>
            <a:r>
              <a:rPr lang="en-US" altLang="en-US">
                <a:latin typeface="Arial" panose="020B0604020202020204" pitchFamily="34" charset="0"/>
              </a:rPr>
              <a:t>Serious indirectness: Severity was not graded increasing the risk that higher severity patients were excluded from the trials</a:t>
            </a:r>
          </a:p>
          <a:p>
            <a:r>
              <a:rPr lang="en-US" altLang="en-US">
                <a:latin typeface="Arial" panose="020B0604020202020204" pitchFamily="34" charset="0"/>
              </a:rPr>
              <a:t>Serious impression: Wide confidence intervals and sparse event rate</a:t>
            </a:r>
          </a:p>
        </p:txBody>
      </p:sp>
      <p:sp>
        <p:nvSpPr>
          <p:cNvPr id="38916" name="Slide Number Placeholder 3">
            <a:extLst>
              <a:ext uri="{FF2B5EF4-FFF2-40B4-BE49-F238E27FC236}">
                <a16:creationId xmlns:a16="http://schemas.microsoft.com/office/drawing/2014/main" xmlns="" id="{C4B25FE8-F325-2C46-A177-50652507D80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2"/>
                </a:solidFill>
                <a:latin typeface="Arial" panose="020B0604020202020204" pitchFamily="34" charset="0"/>
              </a:defRPr>
            </a:lvl1pPr>
            <a:lvl2pPr marL="742950" indent="-285750">
              <a:defRPr sz="1400" b="1">
                <a:solidFill>
                  <a:schemeClr val="tx2"/>
                </a:solidFill>
                <a:latin typeface="Arial" panose="020B0604020202020204" pitchFamily="34" charset="0"/>
              </a:defRPr>
            </a:lvl2pPr>
            <a:lvl3pPr marL="1143000" indent="-228600">
              <a:defRPr sz="1400" b="1">
                <a:solidFill>
                  <a:schemeClr val="tx2"/>
                </a:solidFill>
                <a:latin typeface="Arial" panose="020B0604020202020204" pitchFamily="34" charset="0"/>
              </a:defRPr>
            </a:lvl3pPr>
            <a:lvl4pPr marL="1600200" indent="-228600">
              <a:defRPr sz="1400" b="1">
                <a:solidFill>
                  <a:schemeClr val="tx2"/>
                </a:solidFill>
                <a:latin typeface="Arial" panose="020B0604020202020204" pitchFamily="34" charset="0"/>
              </a:defRPr>
            </a:lvl4pPr>
            <a:lvl5pPr marL="2057400" indent="-228600">
              <a:defRPr sz="1400" b="1">
                <a:solidFill>
                  <a:schemeClr val="tx2"/>
                </a:solidFill>
                <a:latin typeface="Arial" panose="020B0604020202020204" pitchFamily="34" charset="0"/>
              </a:defRPr>
            </a:lvl5pPr>
            <a:lvl6pPr marL="2514600" indent="-228600" eaLnBrk="0" fontAlgn="base" hangingPunct="0">
              <a:spcBef>
                <a:spcPct val="0"/>
              </a:spcBef>
              <a:spcAft>
                <a:spcPct val="0"/>
              </a:spcAft>
              <a:defRPr sz="1400" b="1">
                <a:solidFill>
                  <a:schemeClr val="tx2"/>
                </a:solidFill>
                <a:latin typeface="Arial" panose="020B0604020202020204" pitchFamily="34" charset="0"/>
              </a:defRPr>
            </a:lvl6pPr>
            <a:lvl7pPr marL="2971800" indent="-228600" eaLnBrk="0" fontAlgn="base" hangingPunct="0">
              <a:spcBef>
                <a:spcPct val="0"/>
              </a:spcBef>
              <a:spcAft>
                <a:spcPct val="0"/>
              </a:spcAft>
              <a:defRPr sz="1400" b="1">
                <a:solidFill>
                  <a:schemeClr val="tx2"/>
                </a:solidFill>
                <a:latin typeface="Arial" panose="020B0604020202020204" pitchFamily="34" charset="0"/>
              </a:defRPr>
            </a:lvl7pPr>
            <a:lvl8pPr marL="3429000" indent="-228600" eaLnBrk="0" fontAlgn="base" hangingPunct="0">
              <a:spcBef>
                <a:spcPct val="0"/>
              </a:spcBef>
              <a:spcAft>
                <a:spcPct val="0"/>
              </a:spcAft>
              <a:defRPr sz="1400" b="1">
                <a:solidFill>
                  <a:schemeClr val="tx2"/>
                </a:solidFill>
                <a:latin typeface="Arial" panose="020B0604020202020204" pitchFamily="34" charset="0"/>
              </a:defRPr>
            </a:lvl8pPr>
            <a:lvl9pPr marL="3886200" indent="-228600" eaLnBrk="0" fontAlgn="base" hangingPunct="0">
              <a:spcBef>
                <a:spcPct val="0"/>
              </a:spcBef>
              <a:spcAft>
                <a:spcPct val="0"/>
              </a:spcAft>
              <a:defRPr sz="1400" b="1">
                <a:solidFill>
                  <a:schemeClr val="tx2"/>
                </a:solidFill>
                <a:latin typeface="Arial" panose="020B0604020202020204" pitchFamily="34" charset="0"/>
              </a:defRPr>
            </a:lvl9pPr>
          </a:lstStyle>
          <a:p>
            <a:fld id="{26C2BC81-6DAD-9444-8919-CB845474FD8F}" type="slidenum">
              <a:rPr lang="en-US" altLang="en-US" sz="1200" b="0">
                <a:solidFill>
                  <a:srgbClr val="000000"/>
                </a:solidFill>
              </a:rPr>
              <a:pPr/>
              <a:t>32</a:t>
            </a:fld>
            <a:endParaRPr lang="en-US" altLang="en-US" sz="1200" b="0">
              <a:solidFill>
                <a:srgbClr val="000000"/>
              </a:solidFill>
            </a:endParaRPr>
          </a:p>
        </p:txBody>
      </p:sp>
    </p:spTree>
    <p:extLst>
      <p:ext uri="{BB962C8B-B14F-4D97-AF65-F5344CB8AC3E}">
        <p14:creationId xmlns:p14="http://schemas.microsoft.com/office/powerpoint/2010/main" xmlns="" val="338933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ECB5A3F9-DDFF-0048-B34C-3D841F96A5FE}"/>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xmlns="" id="{6B0B9A33-A75C-5545-8521-EE947B587B0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Serious risk of bias: Moderate risk of bias across all data based on Song’s review of the available meta-analyses</a:t>
            </a:r>
          </a:p>
          <a:p>
            <a:r>
              <a:rPr lang="en-US" altLang="en-US">
                <a:latin typeface="Arial" panose="020B0604020202020204" pitchFamily="34" charset="0"/>
              </a:rPr>
              <a:t>Serious indirectness: Severity was not graded increasing the risk that higher severity patients were excluded from the trials</a:t>
            </a:r>
          </a:p>
          <a:p>
            <a:r>
              <a:rPr lang="en-US" altLang="en-US">
                <a:latin typeface="Arial" panose="020B0604020202020204" pitchFamily="34" charset="0"/>
              </a:rPr>
              <a:t>Serious impression: Wide confidence intervals and sparse event rate</a:t>
            </a:r>
          </a:p>
        </p:txBody>
      </p:sp>
      <p:sp>
        <p:nvSpPr>
          <p:cNvPr id="40964" name="Slide Number Placeholder 3">
            <a:extLst>
              <a:ext uri="{FF2B5EF4-FFF2-40B4-BE49-F238E27FC236}">
                <a16:creationId xmlns:a16="http://schemas.microsoft.com/office/drawing/2014/main" xmlns="" id="{8A86D989-1F33-1B45-8DF7-07B675B95C8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2"/>
                </a:solidFill>
                <a:latin typeface="Arial" panose="020B0604020202020204" pitchFamily="34" charset="0"/>
              </a:defRPr>
            </a:lvl1pPr>
            <a:lvl2pPr marL="742950" indent="-285750">
              <a:defRPr sz="1400" b="1">
                <a:solidFill>
                  <a:schemeClr val="tx2"/>
                </a:solidFill>
                <a:latin typeface="Arial" panose="020B0604020202020204" pitchFamily="34" charset="0"/>
              </a:defRPr>
            </a:lvl2pPr>
            <a:lvl3pPr marL="1143000" indent="-228600">
              <a:defRPr sz="1400" b="1">
                <a:solidFill>
                  <a:schemeClr val="tx2"/>
                </a:solidFill>
                <a:latin typeface="Arial" panose="020B0604020202020204" pitchFamily="34" charset="0"/>
              </a:defRPr>
            </a:lvl3pPr>
            <a:lvl4pPr marL="1600200" indent="-228600">
              <a:defRPr sz="1400" b="1">
                <a:solidFill>
                  <a:schemeClr val="tx2"/>
                </a:solidFill>
                <a:latin typeface="Arial" panose="020B0604020202020204" pitchFamily="34" charset="0"/>
              </a:defRPr>
            </a:lvl4pPr>
            <a:lvl5pPr marL="2057400" indent="-228600">
              <a:defRPr sz="1400" b="1">
                <a:solidFill>
                  <a:schemeClr val="tx2"/>
                </a:solidFill>
                <a:latin typeface="Arial" panose="020B0604020202020204" pitchFamily="34" charset="0"/>
              </a:defRPr>
            </a:lvl5pPr>
            <a:lvl6pPr marL="2514600" indent="-228600" eaLnBrk="0" fontAlgn="base" hangingPunct="0">
              <a:spcBef>
                <a:spcPct val="0"/>
              </a:spcBef>
              <a:spcAft>
                <a:spcPct val="0"/>
              </a:spcAft>
              <a:defRPr sz="1400" b="1">
                <a:solidFill>
                  <a:schemeClr val="tx2"/>
                </a:solidFill>
                <a:latin typeface="Arial" panose="020B0604020202020204" pitchFamily="34" charset="0"/>
              </a:defRPr>
            </a:lvl6pPr>
            <a:lvl7pPr marL="2971800" indent="-228600" eaLnBrk="0" fontAlgn="base" hangingPunct="0">
              <a:spcBef>
                <a:spcPct val="0"/>
              </a:spcBef>
              <a:spcAft>
                <a:spcPct val="0"/>
              </a:spcAft>
              <a:defRPr sz="1400" b="1">
                <a:solidFill>
                  <a:schemeClr val="tx2"/>
                </a:solidFill>
                <a:latin typeface="Arial" panose="020B0604020202020204" pitchFamily="34" charset="0"/>
              </a:defRPr>
            </a:lvl7pPr>
            <a:lvl8pPr marL="3429000" indent="-228600" eaLnBrk="0" fontAlgn="base" hangingPunct="0">
              <a:spcBef>
                <a:spcPct val="0"/>
              </a:spcBef>
              <a:spcAft>
                <a:spcPct val="0"/>
              </a:spcAft>
              <a:defRPr sz="1400" b="1">
                <a:solidFill>
                  <a:schemeClr val="tx2"/>
                </a:solidFill>
                <a:latin typeface="Arial" panose="020B0604020202020204" pitchFamily="34" charset="0"/>
              </a:defRPr>
            </a:lvl8pPr>
            <a:lvl9pPr marL="3886200" indent="-228600" eaLnBrk="0" fontAlgn="base" hangingPunct="0">
              <a:spcBef>
                <a:spcPct val="0"/>
              </a:spcBef>
              <a:spcAft>
                <a:spcPct val="0"/>
              </a:spcAft>
              <a:defRPr sz="1400" b="1">
                <a:solidFill>
                  <a:schemeClr val="tx2"/>
                </a:solidFill>
                <a:latin typeface="Arial" panose="020B0604020202020204" pitchFamily="34" charset="0"/>
              </a:defRPr>
            </a:lvl9pPr>
          </a:lstStyle>
          <a:p>
            <a:fld id="{9F63AA50-8091-3643-A27D-D42116C42E89}" type="slidenum">
              <a:rPr lang="en-US" altLang="en-US" sz="1200" b="0">
                <a:solidFill>
                  <a:srgbClr val="000000"/>
                </a:solidFill>
              </a:rPr>
              <a:pPr/>
              <a:t>33</a:t>
            </a:fld>
            <a:endParaRPr lang="en-US" altLang="en-US" sz="1200" b="0">
              <a:solidFill>
                <a:srgbClr val="000000"/>
              </a:solidFill>
            </a:endParaRPr>
          </a:p>
        </p:txBody>
      </p:sp>
    </p:spTree>
    <p:extLst>
      <p:ext uri="{BB962C8B-B14F-4D97-AF65-F5344CB8AC3E}">
        <p14:creationId xmlns:p14="http://schemas.microsoft.com/office/powerpoint/2010/main" xmlns="" val="313930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4A8F2AFF-00A6-E14E-837F-BB0F0F0F0CC4}"/>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xmlns="" id="{8B0FEEBA-D401-4B41-B08A-E6D99BE055B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Serious risk of bias: Moderate risk of bias across all data based on Song’s review of the available meta-analyses</a:t>
            </a:r>
          </a:p>
          <a:p>
            <a:r>
              <a:rPr lang="en-US" altLang="en-US">
                <a:latin typeface="Arial" panose="020B0604020202020204" pitchFamily="34" charset="0"/>
              </a:rPr>
              <a:t>Serious indirectness: Severity was not graded increasing the risk that higher severity patients were excluded from the trials</a:t>
            </a:r>
          </a:p>
          <a:p>
            <a:r>
              <a:rPr lang="en-US" altLang="en-US">
                <a:latin typeface="Arial" panose="020B0604020202020204" pitchFamily="34" charset="0"/>
              </a:rPr>
              <a:t>Serious impression: Wide confidence intervals and sparse event rate</a:t>
            </a:r>
          </a:p>
        </p:txBody>
      </p:sp>
      <p:sp>
        <p:nvSpPr>
          <p:cNvPr id="43012" name="Slide Number Placeholder 3">
            <a:extLst>
              <a:ext uri="{FF2B5EF4-FFF2-40B4-BE49-F238E27FC236}">
                <a16:creationId xmlns:a16="http://schemas.microsoft.com/office/drawing/2014/main" xmlns="" id="{47107001-3298-0E4B-A10E-57F38B898EA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2"/>
                </a:solidFill>
                <a:latin typeface="Arial" panose="020B0604020202020204" pitchFamily="34" charset="0"/>
              </a:defRPr>
            </a:lvl1pPr>
            <a:lvl2pPr marL="742950" indent="-285750">
              <a:defRPr sz="1400" b="1">
                <a:solidFill>
                  <a:schemeClr val="tx2"/>
                </a:solidFill>
                <a:latin typeface="Arial" panose="020B0604020202020204" pitchFamily="34" charset="0"/>
              </a:defRPr>
            </a:lvl2pPr>
            <a:lvl3pPr marL="1143000" indent="-228600">
              <a:defRPr sz="1400" b="1">
                <a:solidFill>
                  <a:schemeClr val="tx2"/>
                </a:solidFill>
                <a:latin typeface="Arial" panose="020B0604020202020204" pitchFamily="34" charset="0"/>
              </a:defRPr>
            </a:lvl3pPr>
            <a:lvl4pPr marL="1600200" indent="-228600">
              <a:defRPr sz="1400" b="1">
                <a:solidFill>
                  <a:schemeClr val="tx2"/>
                </a:solidFill>
                <a:latin typeface="Arial" panose="020B0604020202020204" pitchFamily="34" charset="0"/>
              </a:defRPr>
            </a:lvl4pPr>
            <a:lvl5pPr marL="2057400" indent="-228600">
              <a:defRPr sz="1400" b="1">
                <a:solidFill>
                  <a:schemeClr val="tx2"/>
                </a:solidFill>
                <a:latin typeface="Arial" panose="020B0604020202020204" pitchFamily="34" charset="0"/>
              </a:defRPr>
            </a:lvl5pPr>
            <a:lvl6pPr marL="2514600" indent="-228600" eaLnBrk="0" fontAlgn="base" hangingPunct="0">
              <a:spcBef>
                <a:spcPct val="0"/>
              </a:spcBef>
              <a:spcAft>
                <a:spcPct val="0"/>
              </a:spcAft>
              <a:defRPr sz="1400" b="1">
                <a:solidFill>
                  <a:schemeClr val="tx2"/>
                </a:solidFill>
                <a:latin typeface="Arial" panose="020B0604020202020204" pitchFamily="34" charset="0"/>
              </a:defRPr>
            </a:lvl6pPr>
            <a:lvl7pPr marL="2971800" indent="-228600" eaLnBrk="0" fontAlgn="base" hangingPunct="0">
              <a:spcBef>
                <a:spcPct val="0"/>
              </a:spcBef>
              <a:spcAft>
                <a:spcPct val="0"/>
              </a:spcAft>
              <a:defRPr sz="1400" b="1">
                <a:solidFill>
                  <a:schemeClr val="tx2"/>
                </a:solidFill>
                <a:latin typeface="Arial" panose="020B0604020202020204" pitchFamily="34" charset="0"/>
              </a:defRPr>
            </a:lvl7pPr>
            <a:lvl8pPr marL="3429000" indent="-228600" eaLnBrk="0" fontAlgn="base" hangingPunct="0">
              <a:spcBef>
                <a:spcPct val="0"/>
              </a:spcBef>
              <a:spcAft>
                <a:spcPct val="0"/>
              </a:spcAft>
              <a:defRPr sz="1400" b="1">
                <a:solidFill>
                  <a:schemeClr val="tx2"/>
                </a:solidFill>
                <a:latin typeface="Arial" panose="020B0604020202020204" pitchFamily="34" charset="0"/>
              </a:defRPr>
            </a:lvl8pPr>
            <a:lvl9pPr marL="3886200" indent="-228600" eaLnBrk="0" fontAlgn="base" hangingPunct="0">
              <a:spcBef>
                <a:spcPct val="0"/>
              </a:spcBef>
              <a:spcAft>
                <a:spcPct val="0"/>
              </a:spcAft>
              <a:defRPr sz="1400" b="1">
                <a:solidFill>
                  <a:schemeClr val="tx2"/>
                </a:solidFill>
                <a:latin typeface="Arial" panose="020B0604020202020204" pitchFamily="34" charset="0"/>
              </a:defRPr>
            </a:lvl9pPr>
          </a:lstStyle>
          <a:p>
            <a:fld id="{5FE8091C-551E-C345-A962-434C714BAA50}" type="slidenum">
              <a:rPr lang="en-US" altLang="en-US" sz="1200" b="0">
                <a:solidFill>
                  <a:srgbClr val="000000"/>
                </a:solidFill>
              </a:rPr>
              <a:pPr/>
              <a:t>34</a:t>
            </a:fld>
            <a:endParaRPr lang="en-US" altLang="en-US" sz="1200" b="0">
              <a:solidFill>
                <a:srgbClr val="000000"/>
              </a:solidFill>
            </a:endParaRPr>
          </a:p>
        </p:txBody>
      </p:sp>
    </p:spTree>
    <p:extLst>
      <p:ext uri="{BB962C8B-B14F-4D97-AF65-F5344CB8AC3E}">
        <p14:creationId xmlns:p14="http://schemas.microsoft.com/office/powerpoint/2010/main" xmlns="" val="330037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365C2577-38D9-7A4A-8966-C6F3D2D53945}"/>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xmlns="" id="{E5D9E2BC-6E93-F84B-B562-B67FD2812F7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Serious risk of bias: Moderate risk of bias across all data based on Song’s review of the available meta-analyses</a:t>
            </a:r>
          </a:p>
          <a:p>
            <a:r>
              <a:rPr lang="en-US" altLang="en-US">
                <a:latin typeface="Arial" panose="020B0604020202020204" pitchFamily="34" charset="0"/>
              </a:rPr>
              <a:t>Serious indirectness: Severity was not graded increasing the risk that higher severity patients were excluded from the trials</a:t>
            </a:r>
          </a:p>
          <a:p>
            <a:r>
              <a:rPr lang="en-US" altLang="en-US">
                <a:latin typeface="Arial" panose="020B0604020202020204" pitchFamily="34" charset="0"/>
              </a:rPr>
              <a:t>Serious impression: Wide confidence intervals and suboptimal information size</a:t>
            </a:r>
          </a:p>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xmlns="" id="{3C125C92-B260-3D49-AE90-2035F435D4D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2"/>
                </a:solidFill>
                <a:latin typeface="Arial" panose="020B0604020202020204" pitchFamily="34" charset="0"/>
              </a:defRPr>
            </a:lvl1pPr>
            <a:lvl2pPr marL="742950" indent="-285750">
              <a:defRPr sz="1400" b="1">
                <a:solidFill>
                  <a:schemeClr val="tx2"/>
                </a:solidFill>
                <a:latin typeface="Arial" panose="020B0604020202020204" pitchFamily="34" charset="0"/>
              </a:defRPr>
            </a:lvl2pPr>
            <a:lvl3pPr marL="1143000" indent="-228600">
              <a:defRPr sz="1400" b="1">
                <a:solidFill>
                  <a:schemeClr val="tx2"/>
                </a:solidFill>
                <a:latin typeface="Arial" panose="020B0604020202020204" pitchFamily="34" charset="0"/>
              </a:defRPr>
            </a:lvl3pPr>
            <a:lvl4pPr marL="1600200" indent="-228600">
              <a:defRPr sz="1400" b="1">
                <a:solidFill>
                  <a:schemeClr val="tx2"/>
                </a:solidFill>
                <a:latin typeface="Arial" panose="020B0604020202020204" pitchFamily="34" charset="0"/>
              </a:defRPr>
            </a:lvl4pPr>
            <a:lvl5pPr marL="2057400" indent="-228600">
              <a:defRPr sz="1400" b="1">
                <a:solidFill>
                  <a:schemeClr val="tx2"/>
                </a:solidFill>
                <a:latin typeface="Arial" panose="020B0604020202020204" pitchFamily="34" charset="0"/>
              </a:defRPr>
            </a:lvl5pPr>
            <a:lvl6pPr marL="2514600" indent="-228600" eaLnBrk="0" fontAlgn="base" hangingPunct="0">
              <a:spcBef>
                <a:spcPct val="0"/>
              </a:spcBef>
              <a:spcAft>
                <a:spcPct val="0"/>
              </a:spcAft>
              <a:defRPr sz="1400" b="1">
                <a:solidFill>
                  <a:schemeClr val="tx2"/>
                </a:solidFill>
                <a:latin typeface="Arial" panose="020B0604020202020204" pitchFamily="34" charset="0"/>
              </a:defRPr>
            </a:lvl6pPr>
            <a:lvl7pPr marL="2971800" indent="-228600" eaLnBrk="0" fontAlgn="base" hangingPunct="0">
              <a:spcBef>
                <a:spcPct val="0"/>
              </a:spcBef>
              <a:spcAft>
                <a:spcPct val="0"/>
              </a:spcAft>
              <a:defRPr sz="1400" b="1">
                <a:solidFill>
                  <a:schemeClr val="tx2"/>
                </a:solidFill>
                <a:latin typeface="Arial" panose="020B0604020202020204" pitchFamily="34" charset="0"/>
              </a:defRPr>
            </a:lvl7pPr>
            <a:lvl8pPr marL="3429000" indent="-228600" eaLnBrk="0" fontAlgn="base" hangingPunct="0">
              <a:spcBef>
                <a:spcPct val="0"/>
              </a:spcBef>
              <a:spcAft>
                <a:spcPct val="0"/>
              </a:spcAft>
              <a:defRPr sz="1400" b="1">
                <a:solidFill>
                  <a:schemeClr val="tx2"/>
                </a:solidFill>
                <a:latin typeface="Arial" panose="020B0604020202020204" pitchFamily="34" charset="0"/>
              </a:defRPr>
            </a:lvl8pPr>
            <a:lvl9pPr marL="3886200" indent="-228600" eaLnBrk="0" fontAlgn="base" hangingPunct="0">
              <a:spcBef>
                <a:spcPct val="0"/>
              </a:spcBef>
              <a:spcAft>
                <a:spcPct val="0"/>
              </a:spcAft>
              <a:defRPr sz="1400" b="1">
                <a:solidFill>
                  <a:schemeClr val="tx2"/>
                </a:solidFill>
                <a:latin typeface="Arial" panose="020B0604020202020204" pitchFamily="34" charset="0"/>
              </a:defRPr>
            </a:lvl9pPr>
          </a:lstStyle>
          <a:p>
            <a:fld id="{6F49284B-7B78-6B4F-A804-3DA675D611DB}" type="slidenum">
              <a:rPr lang="en-US" altLang="en-US" sz="1200" b="0">
                <a:solidFill>
                  <a:srgbClr val="000000"/>
                </a:solidFill>
              </a:rPr>
              <a:pPr/>
              <a:t>35</a:t>
            </a:fld>
            <a:endParaRPr lang="en-US" altLang="en-US" sz="1200" b="0">
              <a:solidFill>
                <a:srgbClr val="000000"/>
              </a:solidFill>
            </a:endParaRPr>
          </a:p>
        </p:txBody>
      </p:sp>
    </p:spTree>
    <p:extLst>
      <p:ext uri="{BB962C8B-B14F-4D97-AF65-F5344CB8AC3E}">
        <p14:creationId xmlns:p14="http://schemas.microsoft.com/office/powerpoint/2010/main" xmlns="" val="181745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596E5365-423E-FD4C-900E-3F9EA3D1BCD5}"/>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xmlns="" id="{C5319CE4-5B1F-CA40-B8C7-4CC97B8A22E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Serious risk of bias: Moderate risk of bias across all data based on Song’s review of the available meta-analyses</a:t>
            </a:r>
          </a:p>
          <a:p>
            <a:r>
              <a:rPr lang="en-US" altLang="en-US">
                <a:latin typeface="Arial" panose="020B0604020202020204" pitchFamily="34" charset="0"/>
              </a:rPr>
              <a:t>Serious indirectness: Severity was not graded increasing the risk that higher severity patients were excluded from the trials</a:t>
            </a:r>
          </a:p>
          <a:p>
            <a:r>
              <a:rPr lang="en-US" altLang="en-US">
                <a:latin typeface="Arial" panose="020B0604020202020204" pitchFamily="34" charset="0"/>
              </a:rPr>
              <a:t>Serious impression: Wide confidence intervals and suboptimal information size</a:t>
            </a:r>
          </a:p>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xmlns="" id="{FCC98177-51A8-E149-B0E5-C13135EEABB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b="1">
                <a:solidFill>
                  <a:schemeClr val="tx2"/>
                </a:solidFill>
                <a:latin typeface="Arial" panose="020B0604020202020204" pitchFamily="34" charset="0"/>
              </a:defRPr>
            </a:lvl1pPr>
            <a:lvl2pPr marL="742950" indent="-285750">
              <a:defRPr sz="1400" b="1">
                <a:solidFill>
                  <a:schemeClr val="tx2"/>
                </a:solidFill>
                <a:latin typeface="Arial" panose="020B0604020202020204" pitchFamily="34" charset="0"/>
              </a:defRPr>
            </a:lvl2pPr>
            <a:lvl3pPr marL="1143000" indent="-228600">
              <a:defRPr sz="1400" b="1">
                <a:solidFill>
                  <a:schemeClr val="tx2"/>
                </a:solidFill>
                <a:latin typeface="Arial" panose="020B0604020202020204" pitchFamily="34" charset="0"/>
              </a:defRPr>
            </a:lvl3pPr>
            <a:lvl4pPr marL="1600200" indent="-228600">
              <a:defRPr sz="1400" b="1">
                <a:solidFill>
                  <a:schemeClr val="tx2"/>
                </a:solidFill>
                <a:latin typeface="Arial" panose="020B0604020202020204" pitchFamily="34" charset="0"/>
              </a:defRPr>
            </a:lvl4pPr>
            <a:lvl5pPr marL="2057400" indent="-228600">
              <a:defRPr sz="1400" b="1">
                <a:solidFill>
                  <a:schemeClr val="tx2"/>
                </a:solidFill>
                <a:latin typeface="Arial" panose="020B0604020202020204" pitchFamily="34" charset="0"/>
              </a:defRPr>
            </a:lvl5pPr>
            <a:lvl6pPr marL="2514600" indent="-228600" eaLnBrk="0" fontAlgn="base" hangingPunct="0">
              <a:spcBef>
                <a:spcPct val="0"/>
              </a:spcBef>
              <a:spcAft>
                <a:spcPct val="0"/>
              </a:spcAft>
              <a:defRPr sz="1400" b="1">
                <a:solidFill>
                  <a:schemeClr val="tx2"/>
                </a:solidFill>
                <a:latin typeface="Arial" panose="020B0604020202020204" pitchFamily="34" charset="0"/>
              </a:defRPr>
            </a:lvl6pPr>
            <a:lvl7pPr marL="2971800" indent="-228600" eaLnBrk="0" fontAlgn="base" hangingPunct="0">
              <a:spcBef>
                <a:spcPct val="0"/>
              </a:spcBef>
              <a:spcAft>
                <a:spcPct val="0"/>
              </a:spcAft>
              <a:defRPr sz="1400" b="1">
                <a:solidFill>
                  <a:schemeClr val="tx2"/>
                </a:solidFill>
                <a:latin typeface="Arial" panose="020B0604020202020204" pitchFamily="34" charset="0"/>
              </a:defRPr>
            </a:lvl7pPr>
            <a:lvl8pPr marL="3429000" indent="-228600" eaLnBrk="0" fontAlgn="base" hangingPunct="0">
              <a:spcBef>
                <a:spcPct val="0"/>
              </a:spcBef>
              <a:spcAft>
                <a:spcPct val="0"/>
              </a:spcAft>
              <a:defRPr sz="1400" b="1">
                <a:solidFill>
                  <a:schemeClr val="tx2"/>
                </a:solidFill>
                <a:latin typeface="Arial" panose="020B0604020202020204" pitchFamily="34" charset="0"/>
              </a:defRPr>
            </a:lvl8pPr>
            <a:lvl9pPr marL="3886200" indent="-228600" eaLnBrk="0" fontAlgn="base" hangingPunct="0">
              <a:spcBef>
                <a:spcPct val="0"/>
              </a:spcBef>
              <a:spcAft>
                <a:spcPct val="0"/>
              </a:spcAft>
              <a:defRPr sz="1400" b="1">
                <a:solidFill>
                  <a:schemeClr val="tx2"/>
                </a:solidFill>
                <a:latin typeface="Arial" panose="020B0604020202020204" pitchFamily="34" charset="0"/>
              </a:defRPr>
            </a:lvl9pPr>
          </a:lstStyle>
          <a:p>
            <a:fld id="{324028C9-20F7-B949-B655-3A31DD902EEB}" type="slidenum">
              <a:rPr lang="en-US" altLang="en-US" sz="1200" b="0">
                <a:solidFill>
                  <a:srgbClr val="000000"/>
                </a:solidFill>
              </a:rPr>
              <a:pPr/>
              <a:t>36</a:t>
            </a:fld>
            <a:endParaRPr lang="en-US" altLang="en-US" sz="1200" b="0">
              <a:solidFill>
                <a:srgbClr val="000000"/>
              </a:solidFill>
            </a:endParaRPr>
          </a:p>
        </p:txBody>
      </p:sp>
    </p:spTree>
    <p:extLst>
      <p:ext uri="{BB962C8B-B14F-4D97-AF65-F5344CB8AC3E}">
        <p14:creationId xmlns:p14="http://schemas.microsoft.com/office/powerpoint/2010/main" xmlns="" val="360126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CCA971-8DF0-47E3-9DB5-9B56DE972107}" type="slidenum">
              <a:rPr lang="nl-NL" smtClean="0"/>
              <a:pPr/>
              <a:t>70</a:t>
            </a:fld>
            <a:endParaRPr lang="nl-NL"/>
          </a:p>
        </p:txBody>
      </p:sp>
    </p:spTree>
    <p:extLst>
      <p:ext uri="{BB962C8B-B14F-4D97-AF65-F5344CB8AC3E}">
        <p14:creationId xmlns:p14="http://schemas.microsoft.com/office/powerpoint/2010/main" xmlns="" val="9697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CCA971-8DF0-47E3-9DB5-9B56DE972107}" type="slidenum">
              <a:rPr lang="nl-NL" smtClean="0"/>
              <a:pPr/>
              <a:t>71</a:t>
            </a:fld>
            <a:endParaRPr lang="nl-NL"/>
          </a:p>
        </p:txBody>
      </p:sp>
    </p:spTree>
    <p:extLst>
      <p:ext uri="{BB962C8B-B14F-4D97-AF65-F5344CB8AC3E}">
        <p14:creationId xmlns:p14="http://schemas.microsoft.com/office/powerpoint/2010/main" xmlns="" val="279032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A3C75-42A5-46BF-8187-8CEDD0DF7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A92D9DE-90A2-4DD1-AF53-6A569E97D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D59A01-3D2B-4E5A-A0A4-EC7DD81A1FDA}"/>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2D7F1EBE-E2A0-4028-BDC3-C25D282F0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306D69-1C34-4920-B982-1D13F5188888}"/>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161022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98E26-9693-4197-A9CB-85755C9D98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2E6284-3E54-4784-B48B-2B65A682A4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C81EA8-842E-460E-B253-5CD22D42EFBD}"/>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A64E458D-50EB-4752-932A-F1911567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36C680-CED8-4FCE-B343-39DE7386433C}"/>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37367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0AA5E3-78A3-46C1-ABE9-0F546A092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B265E3E-C2E4-4195-91C3-7990455EE1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83EEF7-33E9-4810-AA10-3F7AADC244C4}"/>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5055661D-2DCD-4634-9800-7DADCC41B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90149E-70D4-4A5A-9511-66866CEC7A91}"/>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70109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F894F-9E08-45F0-95C1-B21E6AF6B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75E89C-83C3-41CC-B379-1B3ECB78E1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574ED6-227B-4E10-B8AB-332BE151EEB8}"/>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2A85D929-42EA-44EA-A1AA-8A772A819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EAD69F-F52A-4F4F-ABF1-25D0EDAE12CF}"/>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20199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D2AA6-FF45-40FF-93E6-D3DD0247F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142E08-88BF-4554-8BA0-CF7DC78EE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3CCB60-B842-4435-AD12-96FB3A746F76}"/>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77646680-208A-481E-8E05-4085C740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72C034-FA84-430C-A52B-2C8C87BAB7B6}"/>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312519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73CB6-ED1E-4286-A67C-61150708A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EA3573-0098-463D-B068-FD28D8BE96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2D47741-F241-4427-A941-DED539BCF9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C7681C-DE91-4789-B6BC-AE46AE6CEB86}"/>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6" name="Footer Placeholder 5">
            <a:extLst>
              <a:ext uri="{FF2B5EF4-FFF2-40B4-BE49-F238E27FC236}">
                <a16:creationId xmlns:a16="http://schemas.microsoft.com/office/drawing/2014/main" xmlns="" id="{86502CE9-21C0-4377-99B2-3119C778F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06CF65-B951-4E35-9801-639E4D81C89D}"/>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86838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B5DF5-1174-4C02-AAD4-73BB18EDC0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F1BDA7-C42E-46C3-B1F5-5F5E5D95A7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2791A02-ED41-4B5D-B961-FED8B5D4C0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6D0478F-E0E5-47E8-B0EC-02B6F2F1D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491AC63-4836-4D59-8856-77B807FF37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10916E2-0A2C-436B-BD75-0FF271E99D7A}"/>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8" name="Footer Placeholder 7">
            <a:extLst>
              <a:ext uri="{FF2B5EF4-FFF2-40B4-BE49-F238E27FC236}">
                <a16:creationId xmlns:a16="http://schemas.microsoft.com/office/drawing/2014/main" xmlns="" id="{52B6CA50-26AC-4B82-8D10-27EE2A4B02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CEFFF4-8AEC-4C0E-9533-C6C7B74622CA}"/>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101788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61FC6-F309-4221-83BF-D35151DCA9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C6DD25-DA3D-451A-9E77-36DB77522731}"/>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4" name="Footer Placeholder 3">
            <a:extLst>
              <a:ext uri="{FF2B5EF4-FFF2-40B4-BE49-F238E27FC236}">
                <a16:creationId xmlns:a16="http://schemas.microsoft.com/office/drawing/2014/main" xmlns="" id="{1DDE6030-3977-4A50-B791-E8C961BA9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2DC87C-2954-47A6-A439-A1B81A52E139}"/>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68704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21D435-D98A-4EF9-BD74-55A8B8EAA831}"/>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3" name="Footer Placeholder 2">
            <a:extLst>
              <a:ext uri="{FF2B5EF4-FFF2-40B4-BE49-F238E27FC236}">
                <a16:creationId xmlns:a16="http://schemas.microsoft.com/office/drawing/2014/main" xmlns="" id="{3CB74EDD-72D7-4455-B748-EB71233D4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3D21AF3-929A-40A5-8D2D-39A06BB9D9BA}"/>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88014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BAAD7-C093-44C7-B991-ADCF46D9B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6E30B0F-C981-42DA-BCA7-A24E6B59C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41F736-6F08-4B00-8DE7-39E119A06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49546A0-1BFD-4401-8D3B-400164A19131}"/>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6" name="Footer Placeholder 5">
            <a:extLst>
              <a:ext uri="{FF2B5EF4-FFF2-40B4-BE49-F238E27FC236}">
                <a16:creationId xmlns:a16="http://schemas.microsoft.com/office/drawing/2014/main" xmlns="" id="{76D803CE-588B-4306-9355-689C426D9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4A78D3-778C-4543-B9E3-F89C002B80B6}"/>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392638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7E8D8-A240-4661-8A85-1CBFC41B4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18D902-44B0-4F84-AE2B-574830A51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5BE5EBE-9E08-4750-A1A6-945F27012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5DEB457-C522-4870-A9AE-592B56C4D12E}"/>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6" name="Footer Placeholder 5">
            <a:extLst>
              <a:ext uri="{FF2B5EF4-FFF2-40B4-BE49-F238E27FC236}">
                <a16:creationId xmlns:a16="http://schemas.microsoft.com/office/drawing/2014/main" xmlns="" id="{8CEB3C77-8D25-4D15-A06F-904041EA9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1AEAFD-A834-42EF-A613-F9FBDD2EBE3E}"/>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7580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733E3B-3266-41FE-B3AB-7E99D2B46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52855C-ACA7-422A-AF0E-40284CFF6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E27D5F-BBEA-4E0E-9074-4E7BA5E4D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C46674A4-D02C-495A-9D85-8A41C096C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CD52199-2306-49C0-8397-7BF69DDDC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104572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1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3.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381524" y="250031"/>
            <a:ext cx="7867126" cy="1325563"/>
          </a:xfrm>
        </p:spPr>
        <p:txBody>
          <a:bodyPr>
            <a:noAutofit/>
          </a:bodyPr>
          <a:lstStyle/>
          <a:p>
            <a:r>
              <a:rPr lang="en-US" sz="3200" dirty="0"/>
              <a:t>Multi-society State-of-the-Art Consensus Conference on Prevention of Bile Duct Injury During Cholecystectomy</a:t>
            </a:r>
          </a:p>
        </p:txBody>
      </p:sp>
      <p:pic>
        <p:nvPicPr>
          <p:cNvPr id="6" name="Picture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26666" t="26259" r="36667" b="26260"/>
          <a:stretch>
            <a:fillRect/>
          </a:stretch>
        </p:blipFill>
        <p:spPr bwMode="auto">
          <a:xfrm>
            <a:off x="514612" y="2535094"/>
            <a:ext cx="3486150" cy="3009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xmlns="" id="{0233AEEB-DD99-4C35-B2C6-952E9715B19E}"/>
              </a:ext>
            </a:extLst>
          </p:cNvPr>
          <p:cNvSpPr txBox="1">
            <a:spLocks/>
          </p:cNvSpPr>
          <p:nvPr/>
        </p:nvSpPr>
        <p:spPr>
          <a:xfrm>
            <a:off x="4515374" y="2535094"/>
            <a:ext cx="3733276" cy="35162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Sponsored by:</a:t>
            </a:r>
          </a:p>
          <a:p>
            <a:pPr marL="0" indent="0">
              <a:buNone/>
            </a:pPr>
            <a:r>
              <a:rPr lang="en-US" dirty="0"/>
              <a:t>SAGES</a:t>
            </a:r>
          </a:p>
          <a:p>
            <a:pPr marL="0" indent="0">
              <a:buNone/>
            </a:pPr>
            <a:r>
              <a:rPr lang="en-US" dirty="0"/>
              <a:t>AHPBA</a:t>
            </a:r>
          </a:p>
          <a:p>
            <a:pPr marL="0" indent="0">
              <a:buNone/>
            </a:pPr>
            <a:r>
              <a:rPr lang="en-US" dirty="0"/>
              <a:t>IHPBA</a:t>
            </a:r>
          </a:p>
          <a:p>
            <a:pPr marL="0" indent="0">
              <a:buNone/>
            </a:pPr>
            <a:r>
              <a:rPr lang="en-US" dirty="0"/>
              <a:t>SSAT</a:t>
            </a:r>
          </a:p>
          <a:p>
            <a:pPr marL="0" indent="0">
              <a:buNone/>
            </a:pPr>
            <a:r>
              <a:rPr lang="en-US" dirty="0"/>
              <a:t>EAES</a:t>
            </a:r>
          </a:p>
        </p:txBody>
      </p:sp>
    </p:spTree>
    <p:extLst>
      <p:ext uri="{BB962C8B-B14F-4D97-AF65-F5344CB8AC3E}">
        <p14:creationId xmlns:p14="http://schemas.microsoft.com/office/powerpoint/2010/main" xmlns="" val="49667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CEA85087-1807-6C41-BAEA-CD2404ABC7EB}"/>
              </a:ext>
            </a:extLst>
          </p:cNvPr>
          <p:cNvSpPr>
            <a:spLocks noGrp="1"/>
          </p:cNvSpPr>
          <p:nvPr>
            <p:ph type="title"/>
          </p:nvPr>
        </p:nvSpPr>
        <p:spPr>
          <a:xfrm>
            <a:off x="1600200" y="133350"/>
            <a:ext cx="8743950" cy="1143000"/>
          </a:xfrm>
        </p:spPr>
        <p:txBody>
          <a:bodyPr/>
          <a:lstStyle/>
          <a:p>
            <a:pPr algn="ctr"/>
            <a:r>
              <a:rPr lang="en-US" altLang="en-US" sz="3600" b="1" dirty="0">
                <a:solidFill>
                  <a:srgbClr val="FFFF00"/>
                </a:solidFill>
              </a:rPr>
              <a:t>How Many Timing Studies Included Severity Grading of AC? </a:t>
            </a:r>
          </a:p>
        </p:txBody>
      </p:sp>
      <p:pic>
        <p:nvPicPr>
          <p:cNvPr id="13315" name="Content Placeholder 2">
            <a:extLst>
              <a:ext uri="{FF2B5EF4-FFF2-40B4-BE49-F238E27FC236}">
                <a16:creationId xmlns:a16="http://schemas.microsoft.com/office/drawing/2014/main" xmlns="" id="{96EAE535-7D60-2241-A87E-512D29C9D79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884487" y="1276350"/>
            <a:ext cx="6175375" cy="4625975"/>
          </a:xfrm>
        </p:spPr>
      </p:pic>
      <p:sp>
        <p:nvSpPr>
          <p:cNvPr id="13316" name="TextBox 1">
            <a:extLst>
              <a:ext uri="{FF2B5EF4-FFF2-40B4-BE49-F238E27FC236}">
                <a16:creationId xmlns:a16="http://schemas.microsoft.com/office/drawing/2014/main" xmlns="" id="{2B3FDCFA-2C81-AA4B-B420-AE56C8C4B270}"/>
              </a:ext>
            </a:extLst>
          </p:cNvPr>
          <p:cNvSpPr txBox="1">
            <a:spLocks noChangeArrowheads="1"/>
          </p:cNvSpPr>
          <p:nvPr/>
        </p:nvSpPr>
        <p:spPr bwMode="auto">
          <a:xfrm>
            <a:off x="5257800" y="2971800"/>
            <a:ext cx="1004888" cy="186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500">
                <a:solidFill>
                  <a:srgbClr val="000000"/>
                </a:solidFill>
              </a:rPr>
              <a:t>0</a:t>
            </a:r>
          </a:p>
        </p:txBody>
      </p:sp>
    </p:spTree>
    <p:extLst>
      <p:ext uri="{BB962C8B-B14F-4D97-AF65-F5344CB8AC3E}">
        <p14:creationId xmlns:p14="http://schemas.microsoft.com/office/powerpoint/2010/main" xmlns="" val="4257205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13 A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25445037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PICO #13: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0"/>
            <a:ext cx="10515600" cy="4351338"/>
          </a:xfrm>
          <a:solidFill>
            <a:schemeClr val="bg1"/>
          </a:solidFill>
        </p:spPr>
        <p:txBody>
          <a:bodyPr>
            <a:normAutofit/>
          </a:bodyPr>
          <a:lstStyle/>
          <a:p>
            <a:r>
              <a:rPr lang="en-US" b="1" dirty="0"/>
              <a:t>Recommendations for future study/ type B Recommendation:</a:t>
            </a:r>
            <a:br>
              <a:rPr lang="en-US" b="1" dirty="0"/>
            </a:br>
            <a:r>
              <a:rPr lang="en-US" b="1" dirty="0"/>
              <a:t>   </a:t>
            </a:r>
            <a:endParaRPr lang="en-US" dirty="0"/>
          </a:p>
          <a:p>
            <a:r>
              <a:rPr lang="en-US" dirty="0"/>
              <a:t>Recommendation B: We suggest incorporation of a ‘critical view time-out’ in all prospective studies of laparoscopic cholecystectomy.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26696624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13 B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21384692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b="1" dirty="0"/>
              <a:t>PICO #14</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29174" y="1825625"/>
            <a:ext cx="7214532" cy="4351338"/>
          </a:xfrm>
        </p:spPr>
        <p:txBody>
          <a:bodyPr>
            <a:normAutofit/>
          </a:bodyPr>
          <a:lstStyle/>
          <a:p>
            <a:r>
              <a:rPr lang="en-US" b="1" dirty="0"/>
              <a:t>PICO 14: </a:t>
            </a:r>
            <a:r>
              <a:rPr lang="en-US" dirty="0"/>
              <a:t>Should two surgeons versus one surgeon be used for limiting the risk of severity of bile duct injury during laparoscopic cholecystectomy? </a:t>
            </a:r>
          </a:p>
          <a:p>
            <a:r>
              <a:rPr lang="en-US" dirty="0"/>
              <a:t>Primary Outcome – BDI</a:t>
            </a:r>
          </a:p>
        </p:txBody>
      </p:sp>
    </p:spTree>
    <p:extLst>
      <p:ext uri="{BB962C8B-B14F-4D97-AF65-F5344CB8AC3E}">
        <p14:creationId xmlns:p14="http://schemas.microsoft.com/office/powerpoint/2010/main" xmlns="" val="37908755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solidFill>
                  <a:srgbClr val="FFFFFF"/>
                </a:solidFill>
              </a:rPr>
              <a:t>PICO #14 </a:t>
            </a:r>
          </a:p>
        </p:txBody>
      </p:sp>
      <p:pic>
        <p:nvPicPr>
          <p:cNvPr id="6" name="Content Placeholder 5" descr="pico13flow(14).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3534" b="-33534"/>
          <a:stretch>
            <a:fillRect/>
          </a:stretch>
        </p:blipFill>
        <p:spPr>
          <a:xfrm>
            <a:off x="838200" y="1346345"/>
            <a:ext cx="10515600" cy="4351338"/>
          </a:xfrm>
        </p:spPr>
      </p:pic>
    </p:spTree>
    <p:extLst>
      <p:ext uri="{BB962C8B-B14F-4D97-AF65-F5344CB8AC3E}">
        <p14:creationId xmlns:p14="http://schemas.microsoft.com/office/powerpoint/2010/main" xmlns="" val="10569857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solidFill>
                  <a:srgbClr val="FFFFFF"/>
                </a:solidFill>
              </a:rPr>
              <a:t>PICO #14 </a:t>
            </a:r>
          </a:p>
        </p:txBody>
      </p:sp>
      <p:pic>
        <p:nvPicPr>
          <p:cNvPr id="8" name="Content Placeholder 7" descr="pico14data.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5889" b="-15889"/>
          <a:stretch>
            <a:fillRect/>
          </a:stretch>
        </p:blipFill>
        <p:spPr>
          <a:xfrm>
            <a:off x="838200" y="1358327"/>
            <a:ext cx="10515600" cy="4351338"/>
          </a:xfrm>
        </p:spPr>
      </p:pic>
    </p:spTree>
    <p:extLst>
      <p:ext uri="{BB962C8B-B14F-4D97-AF65-F5344CB8AC3E}">
        <p14:creationId xmlns:p14="http://schemas.microsoft.com/office/powerpoint/2010/main" xmlns="" val="9621278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PICO #14: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0"/>
            <a:ext cx="10515600" cy="4351338"/>
          </a:xfrm>
          <a:solidFill>
            <a:schemeClr val="bg1"/>
          </a:solidFill>
        </p:spPr>
        <p:txBody>
          <a:bodyPr>
            <a:normAutofit/>
          </a:bodyPr>
          <a:lstStyle/>
          <a:p>
            <a:r>
              <a:rPr lang="en-US" dirty="0"/>
              <a:t>Current evidence is insufficient to make a recommendation regarding two </a:t>
            </a:r>
            <a:r>
              <a:rPr lang="en-US" dirty="0" err="1"/>
              <a:t>vs</a:t>
            </a:r>
            <a:r>
              <a:rPr lang="en-US" dirty="0"/>
              <a:t> one surgeons for limiting/avoiding bile duct injury in cholecystectomy.</a:t>
            </a:r>
          </a:p>
          <a:p>
            <a:pPr marL="0" indent="0">
              <a:buNone/>
            </a:pPr>
            <a:endParaRPr lang="en-US" dirty="0"/>
          </a:p>
          <a:p>
            <a:endParaRPr lang="en-US" dirty="0"/>
          </a:p>
          <a:p>
            <a:endParaRPr lang="en-US" dirty="0"/>
          </a:p>
          <a:p>
            <a:endParaRPr lang="en-US" dirty="0"/>
          </a:p>
        </p:txBody>
      </p:sp>
      <p:pic>
        <p:nvPicPr>
          <p:cNvPr id="3" name="Picture 2" descr="pico14reference.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8340" y="2451208"/>
            <a:ext cx="8760660" cy="2235091"/>
          </a:xfrm>
          <a:prstGeom prst="rect">
            <a:avLst/>
          </a:prstGeom>
        </p:spPr>
      </p:pic>
    </p:spTree>
    <p:extLst>
      <p:ext uri="{BB962C8B-B14F-4D97-AF65-F5344CB8AC3E}">
        <p14:creationId xmlns:p14="http://schemas.microsoft.com/office/powerpoint/2010/main" xmlns="" val="3657073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378162" y="164222"/>
            <a:ext cx="7214532" cy="1383807"/>
          </a:xfrm>
        </p:spPr>
        <p:txBody>
          <a:bodyPr/>
          <a:lstStyle/>
          <a:p>
            <a:r>
              <a:rPr lang="en-US" dirty="0"/>
              <a:t>	Work Group Six: PICO #18</a:t>
            </a:r>
          </a:p>
        </p:txBody>
      </p:sp>
      <p:sp>
        <p:nvSpPr>
          <p:cNvPr id="3" name="Content Placeholder 2"/>
          <p:cNvSpPr>
            <a:spLocks noGrp="1"/>
          </p:cNvSpPr>
          <p:nvPr>
            <p:ph idx="1"/>
          </p:nvPr>
        </p:nvSpPr>
        <p:spPr>
          <a:xfrm>
            <a:off x="838200" y="1548029"/>
            <a:ext cx="7543800" cy="4542531"/>
          </a:xfrm>
        </p:spPr>
        <p:txBody>
          <a:bodyPr>
            <a:normAutofit fontScale="92500" lnSpcReduction="10000"/>
          </a:bodyPr>
          <a:lstStyle/>
          <a:p>
            <a:pPr marL="0" indent="0">
              <a:buNone/>
            </a:pPr>
            <a:r>
              <a:rPr lang="en-US" sz="3200" u="sng" dirty="0"/>
              <a:t>Co-leads:  </a:t>
            </a:r>
          </a:p>
          <a:p>
            <a:pPr marL="914400" lvl="2" indent="0">
              <a:buNone/>
            </a:pPr>
            <a:r>
              <a:rPr lang="en-US" sz="2600" dirty="0" err="1"/>
              <a:t>Horacio</a:t>
            </a:r>
            <a:r>
              <a:rPr lang="en-US" sz="2600" dirty="0"/>
              <a:t> J </a:t>
            </a:r>
            <a:r>
              <a:rPr lang="en-US" sz="2600" dirty="0" err="1"/>
              <a:t>Asbun</a:t>
            </a:r>
            <a:r>
              <a:rPr lang="en-US" sz="2600" dirty="0"/>
              <a:t>, </a:t>
            </a:r>
            <a:r>
              <a:rPr lang="en-US" sz="2600" dirty="0" err="1"/>
              <a:t>Jaap</a:t>
            </a:r>
            <a:r>
              <a:rPr lang="en-US" sz="2600" dirty="0"/>
              <a:t> </a:t>
            </a:r>
            <a:r>
              <a:rPr lang="en-US" sz="2600" dirty="0" err="1"/>
              <a:t>Bonjer</a:t>
            </a:r>
            <a:r>
              <a:rPr lang="en-US" sz="2600" dirty="0"/>
              <a:t>, Rowan W Parks</a:t>
            </a:r>
          </a:p>
          <a:p>
            <a:pPr marL="0" indent="0">
              <a:buNone/>
            </a:pPr>
            <a:r>
              <a:rPr lang="en-US" sz="3200" u="sng" dirty="0"/>
              <a:t>Study Group</a:t>
            </a:r>
          </a:p>
          <a:p>
            <a:pPr marL="914400" lvl="2" indent="0">
              <a:lnSpc>
                <a:spcPct val="120000"/>
              </a:lnSpc>
              <a:spcBef>
                <a:spcPts val="0"/>
              </a:spcBef>
              <a:buNone/>
            </a:pPr>
            <a:r>
              <a:rPr lang="en-US" sz="2600" dirty="0" err="1"/>
              <a:t>Lugi</a:t>
            </a:r>
            <a:r>
              <a:rPr lang="en-US" sz="2600" dirty="0"/>
              <a:t> </a:t>
            </a:r>
            <a:r>
              <a:rPr lang="en-US" sz="2600" dirty="0" err="1"/>
              <a:t>Boni</a:t>
            </a:r>
            <a:endParaRPr lang="en-US" sz="2600" dirty="0"/>
          </a:p>
          <a:p>
            <a:pPr marL="914400" lvl="2" indent="0">
              <a:lnSpc>
                <a:spcPct val="120000"/>
              </a:lnSpc>
              <a:spcBef>
                <a:spcPts val="0"/>
              </a:spcBef>
              <a:buNone/>
            </a:pPr>
            <a:r>
              <a:rPr lang="en-US" sz="2600" dirty="0"/>
              <a:t>Ewan Harrison</a:t>
            </a:r>
          </a:p>
          <a:p>
            <a:pPr marL="914400" lvl="2" indent="0">
              <a:lnSpc>
                <a:spcPct val="120000"/>
              </a:lnSpc>
              <a:spcBef>
                <a:spcPts val="0"/>
              </a:spcBef>
              <a:buNone/>
            </a:pPr>
            <a:r>
              <a:rPr lang="en-US" sz="2600" dirty="0"/>
              <a:t>Oscar </a:t>
            </a:r>
            <a:r>
              <a:rPr lang="en-US" sz="2600" dirty="0" err="1"/>
              <a:t>Imventarza</a:t>
            </a:r>
            <a:endParaRPr lang="en-US" sz="2600" dirty="0"/>
          </a:p>
          <a:p>
            <a:pPr marL="914400" lvl="2" indent="0">
              <a:lnSpc>
                <a:spcPct val="120000"/>
              </a:lnSpc>
              <a:spcBef>
                <a:spcPts val="0"/>
              </a:spcBef>
              <a:buNone/>
            </a:pPr>
            <a:r>
              <a:rPr lang="en-US" sz="2600" dirty="0"/>
              <a:t>Rohan </a:t>
            </a:r>
            <a:r>
              <a:rPr lang="en-US" sz="2600" dirty="0" err="1"/>
              <a:t>Jeyarajah</a:t>
            </a:r>
            <a:endParaRPr lang="en-US" sz="2600" dirty="0"/>
          </a:p>
          <a:p>
            <a:pPr marL="914400" lvl="2" indent="0">
              <a:lnSpc>
                <a:spcPct val="120000"/>
              </a:lnSpc>
              <a:spcBef>
                <a:spcPts val="0"/>
              </a:spcBef>
              <a:buNone/>
            </a:pPr>
            <a:r>
              <a:rPr lang="en-US" sz="2600" dirty="0"/>
              <a:t>Francisco Leon</a:t>
            </a:r>
          </a:p>
          <a:p>
            <a:pPr marL="914400" lvl="2" indent="0">
              <a:lnSpc>
                <a:spcPct val="120000"/>
              </a:lnSpc>
              <a:spcBef>
                <a:spcPts val="0"/>
              </a:spcBef>
              <a:buNone/>
            </a:pPr>
            <a:r>
              <a:rPr lang="en-US" sz="2600" dirty="0"/>
              <a:t>Marc </a:t>
            </a:r>
            <a:r>
              <a:rPr lang="en-US" sz="2600" dirty="0" err="1"/>
              <a:t>Mesleh</a:t>
            </a:r>
            <a:endParaRPr lang="en-US" sz="2600" dirty="0"/>
          </a:p>
          <a:p>
            <a:pPr marL="914400" lvl="2" indent="0">
              <a:lnSpc>
                <a:spcPct val="120000"/>
              </a:lnSpc>
              <a:spcBef>
                <a:spcPts val="0"/>
              </a:spcBef>
              <a:buNone/>
            </a:pPr>
            <a:r>
              <a:rPr lang="en-US" sz="2600" dirty="0" err="1"/>
              <a:t>Levam</a:t>
            </a:r>
            <a:r>
              <a:rPr lang="en-US" sz="2600" dirty="0"/>
              <a:t> </a:t>
            </a:r>
            <a:r>
              <a:rPr lang="en-US" sz="2600" dirty="0" err="1"/>
              <a:t>Tsalamaidze</a:t>
            </a:r>
            <a:endParaRPr lang="en-US" sz="2600" dirty="0"/>
          </a:p>
          <a:p>
            <a:pPr marL="914400" lvl="2" indent="0">
              <a:lnSpc>
                <a:spcPct val="120000"/>
              </a:lnSpc>
              <a:spcBef>
                <a:spcPts val="0"/>
              </a:spcBef>
              <a:buNone/>
            </a:pPr>
            <a:r>
              <a:rPr lang="en-US" sz="2600" dirty="0" err="1"/>
              <a:t>Eline</a:t>
            </a:r>
            <a:r>
              <a:rPr lang="en-US" sz="2600" dirty="0"/>
              <a:t>  </a:t>
            </a:r>
            <a:r>
              <a:rPr lang="en-US" sz="2600" dirty="0" err="1"/>
              <a:t>Zwart</a:t>
            </a:r>
            <a:r>
              <a:rPr lang="en-US" sz="2600" dirty="0"/>
              <a:t> D </a:t>
            </a:r>
            <a:r>
              <a:rPr lang="en-US" sz="2600" dirty="0" err="1"/>
              <a:t>Asbun</a:t>
            </a:r>
            <a:r>
              <a:rPr lang="en-US" sz="2600" dirty="0"/>
              <a:t>, </a:t>
            </a:r>
          </a:p>
        </p:txBody>
      </p:sp>
    </p:spTree>
    <p:extLst>
      <p:ext uri="{BB962C8B-B14F-4D97-AF65-F5344CB8AC3E}">
        <p14:creationId xmlns:p14="http://schemas.microsoft.com/office/powerpoint/2010/main" xmlns="" val="36257974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185506"/>
            <a:ext cx="7214532" cy="1325563"/>
          </a:xfrm>
          <a:ln>
            <a:solidFill>
              <a:schemeClr val="tx1"/>
            </a:solidFill>
          </a:ln>
        </p:spPr>
        <p:txBody>
          <a:bodyPr/>
          <a:lstStyle/>
          <a:p>
            <a:pPr algn="ctr"/>
            <a:r>
              <a:rPr lang="en-US" dirty="0"/>
              <a:t>PICO Question #18 </a:t>
            </a:r>
          </a:p>
        </p:txBody>
      </p:sp>
      <p:sp>
        <p:nvSpPr>
          <p:cNvPr id="6" name="Content Placeholder 5"/>
          <p:cNvSpPr>
            <a:spLocks noGrp="1"/>
          </p:cNvSpPr>
          <p:nvPr>
            <p:ph idx="1"/>
          </p:nvPr>
        </p:nvSpPr>
        <p:spPr>
          <a:xfrm>
            <a:off x="474785" y="2157780"/>
            <a:ext cx="7404091" cy="3518912"/>
          </a:xfrm>
          <a:prstGeom prst="rect">
            <a:avLst/>
          </a:prstGeom>
          <a:ln w="12700">
            <a:solidFill>
              <a:schemeClr val="accent1"/>
            </a:solidFill>
          </a:ln>
        </p:spPr>
        <p:txBody>
          <a:bodyPr wrap="square">
            <a:spAutoFit/>
          </a:bodyPr>
          <a:lstStyle/>
          <a:p>
            <a:pPr marL="0" indent="0">
              <a:lnSpc>
                <a:spcPct val="100000"/>
              </a:lnSpc>
              <a:spcAft>
                <a:spcPts val="600"/>
              </a:spcAft>
              <a:buNone/>
            </a:pPr>
            <a:r>
              <a:rPr lang="en-US" dirty="0"/>
              <a:t>Referral to a specialist with experience in biliary reconstruction</a:t>
            </a:r>
            <a:br>
              <a:rPr lang="en-US" dirty="0"/>
            </a:br>
            <a:r>
              <a:rPr lang="en-US" dirty="0"/>
              <a:t> 				</a:t>
            </a:r>
            <a:r>
              <a:rPr lang="en-US" b="1" dirty="0"/>
              <a:t>vs  </a:t>
            </a:r>
          </a:p>
          <a:p>
            <a:pPr marL="0" indent="0">
              <a:lnSpc>
                <a:spcPct val="100000"/>
              </a:lnSpc>
              <a:spcAft>
                <a:spcPts val="600"/>
              </a:spcAft>
              <a:buNone/>
            </a:pPr>
            <a:r>
              <a:rPr lang="en-US" dirty="0"/>
              <a:t>Reconstruction by the operating surgeon for patients with bile duct injury during laparoscopic cholecystectomy</a:t>
            </a:r>
          </a:p>
          <a:p>
            <a:pPr marL="0" indent="0">
              <a:lnSpc>
                <a:spcPct val="100000"/>
              </a:lnSpc>
              <a:spcAft>
                <a:spcPts val="600"/>
              </a:spcAft>
              <a:buNone/>
            </a:pPr>
            <a:r>
              <a:rPr lang="en-US" dirty="0"/>
              <a:t>	(in the OR or early postoperative period)</a:t>
            </a:r>
          </a:p>
        </p:txBody>
      </p:sp>
    </p:spTree>
    <p:extLst>
      <p:ext uri="{BB962C8B-B14F-4D97-AF65-F5344CB8AC3E}">
        <p14:creationId xmlns:p14="http://schemas.microsoft.com/office/powerpoint/2010/main" xmlns="" val="3872162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593"/>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252787" y="-257670"/>
            <a:ext cx="7031892" cy="1325563"/>
          </a:xfrm>
        </p:spPr>
        <p:txBody>
          <a:bodyPr/>
          <a:lstStyle/>
          <a:p>
            <a:r>
              <a:rPr lang="en-US" dirty="0">
                <a:solidFill>
                  <a:schemeClr val="bg1"/>
                </a:solidFill>
              </a:rPr>
              <a:t>PICO #18: Recommendations</a:t>
            </a:r>
          </a:p>
        </p:txBody>
      </p:sp>
      <p:sp>
        <p:nvSpPr>
          <p:cNvPr id="3" name="TextBox 2"/>
          <p:cNvSpPr txBox="1"/>
          <p:nvPr/>
        </p:nvSpPr>
        <p:spPr>
          <a:xfrm>
            <a:off x="228495" y="903513"/>
            <a:ext cx="11722307" cy="4755148"/>
          </a:xfrm>
          <a:prstGeom prst="rect">
            <a:avLst/>
          </a:prstGeom>
          <a:solidFill>
            <a:schemeClr val="bg1"/>
          </a:solidFill>
        </p:spPr>
        <p:txBody>
          <a:bodyPr wrap="square" rtlCol="0">
            <a:spAutoFit/>
          </a:bodyPr>
          <a:lstStyle/>
          <a:p>
            <a:pPr>
              <a:spcBef>
                <a:spcPts val="600"/>
              </a:spcBef>
              <a:spcAft>
                <a:spcPts val="600"/>
              </a:spcAft>
            </a:pPr>
            <a:endParaRPr lang="en-US" sz="2400" dirty="0"/>
          </a:p>
          <a:p>
            <a:pPr>
              <a:lnSpc>
                <a:spcPts val="3340"/>
              </a:lnSpc>
              <a:spcBef>
                <a:spcPts val="600"/>
              </a:spcBef>
              <a:spcAft>
                <a:spcPts val="600"/>
              </a:spcAft>
            </a:pPr>
            <a:r>
              <a:rPr lang="en-US" sz="2800" dirty="0"/>
              <a:t>When a bile duct injury (BDI) has occurred or is highly suspected at the time of cholecystectomy or in the post-operative period, we suggest:</a:t>
            </a:r>
          </a:p>
          <a:p>
            <a:pPr>
              <a:lnSpc>
                <a:spcPts val="3340"/>
              </a:lnSpc>
              <a:spcBef>
                <a:spcPts val="600"/>
              </a:spcBef>
              <a:spcAft>
                <a:spcPts val="600"/>
              </a:spcAft>
            </a:pPr>
            <a:r>
              <a:rPr lang="en-US" sz="2800" b="1" dirty="0"/>
              <a:t>	 The patient is promptly  referred to a surgeon with experience in the management of BDI, in an institution with a </a:t>
            </a:r>
            <a:r>
              <a:rPr lang="en-US" sz="2800" b="1" dirty="0" err="1"/>
              <a:t>hepato</a:t>
            </a:r>
            <a:r>
              <a:rPr lang="en-US" sz="2800" b="1" dirty="0"/>
              <a:t>-biliary disease multispecialty team.  When not feasible to do so in a timely manner, prompt consultation with a surgeon experienced in the management of BDI should be considered. </a:t>
            </a:r>
          </a:p>
          <a:p>
            <a:pPr>
              <a:lnSpc>
                <a:spcPts val="3340"/>
              </a:lnSpc>
              <a:spcBef>
                <a:spcPts val="600"/>
              </a:spcBef>
              <a:spcAft>
                <a:spcPts val="600"/>
              </a:spcAft>
            </a:pPr>
            <a:r>
              <a:rPr lang="en-US" sz="2800" b="1" dirty="0"/>
              <a:t>				(strong recommendation, low certainty of evidence)</a:t>
            </a:r>
            <a:endParaRPr lang="en-US" sz="2000" dirty="0"/>
          </a:p>
          <a:p>
            <a:endParaRPr lang="en-US" sz="2400" dirty="0"/>
          </a:p>
        </p:txBody>
      </p:sp>
    </p:spTree>
    <p:extLst>
      <p:ext uri="{BB962C8B-B14F-4D97-AF65-F5344CB8AC3E}">
        <p14:creationId xmlns:p14="http://schemas.microsoft.com/office/powerpoint/2010/main" xmlns="" val="22608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641BDC4E-E926-3D42-8A05-4C9152AEBC5D}"/>
              </a:ext>
            </a:extLst>
          </p:cNvPr>
          <p:cNvSpPr>
            <a:spLocks noGrp="1"/>
          </p:cNvSpPr>
          <p:nvPr>
            <p:ph type="title"/>
          </p:nvPr>
        </p:nvSpPr>
        <p:spPr/>
        <p:txBody>
          <a:bodyPr/>
          <a:lstStyle/>
          <a:p>
            <a:pPr algn="ctr"/>
            <a:r>
              <a:rPr lang="en-US" altLang="en-US" sz="3600" b="1" dirty="0">
                <a:solidFill>
                  <a:srgbClr val="FFFF00"/>
                </a:solidFill>
              </a:rPr>
              <a:t>PICO 8 Recommendation</a:t>
            </a:r>
          </a:p>
        </p:txBody>
      </p:sp>
      <p:sp>
        <p:nvSpPr>
          <p:cNvPr id="14339" name="Content Placeholder 2">
            <a:extLst>
              <a:ext uri="{FF2B5EF4-FFF2-40B4-BE49-F238E27FC236}">
                <a16:creationId xmlns:a16="http://schemas.microsoft.com/office/drawing/2014/main" xmlns="" id="{DB21F92D-7FEA-914E-8A9E-BAB8CCE4F6FF}"/>
              </a:ext>
            </a:extLst>
          </p:cNvPr>
          <p:cNvSpPr>
            <a:spLocks noGrp="1"/>
          </p:cNvSpPr>
          <p:nvPr>
            <p:ph idx="1"/>
          </p:nvPr>
        </p:nvSpPr>
        <p:spPr>
          <a:xfrm>
            <a:off x="1724025" y="2286000"/>
            <a:ext cx="8743950" cy="4114800"/>
          </a:xfrm>
        </p:spPr>
        <p:txBody>
          <a:bodyPr/>
          <a:lstStyle/>
          <a:p>
            <a:pPr marL="0" indent="0" algn="ctr">
              <a:buNone/>
            </a:pPr>
            <a:r>
              <a:rPr lang="en-US" altLang="en-US" dirty="0">
                <a:solidFill>
                  <a:srgbClr val="1E278B"/>
                </a:solidFill>
              </a:rPr>
              <a:t>Later we will vote on a recommendation regarding the need to grade severity of AC and history of prior attacks of AC in studies of AC and BDI</a:t>
            </a:r>
          </a:p>
        </p:txBody>
      </p:sp>
    </p:spTree>
    <p:extLst>
      <p:ext uri="{BB962C8B-B14F-4D97-AF65-F5344CB8AC3E}">
        <p14:creationId xmlns:p14="http://schemas.microsoft.com/office/powerpoint/2010/main" xmlns="" val="29774435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93187"/>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994508" y="193187"/>
            <a:ext cx="10515600" cy="1325563"/>
          </a:xfrm>
        </p:spPr>
        <p:txBody>
          <a:bodyPr/>
          <a:lstStyle/>
          <a:p>
            <a:r>
              <a:rPr lang="en-US" dirty="0">
                <a:solidFill>
                  <a:schemeClr val="bg1"/>
                </a:solidFill>
              </a:rPr>
              <a:t>PICO #18: Summary of Literature Reviewed</a:t>
            </a:r>
          </a:p>
        </p:txBody>
      </p:sp>
      <p:sp>
        <p:nvSpPr>
          <p:cNvPr id="4" name="TextBox 3"/>
          <p:cNvSpPr txBox="1"/>
          <p:nvPr/>
        </p:nvSpPr>
        <p:spPr>
          <a:xfrm>
            <a:off x="1934308" y="1758463"/>
            <a:ext cx="7842738" cy="209288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800" dirty="0"/>
              <a:t>No RCTs</a:t>
            </a:r>
          </a:p>
          <a:p>
            <a:pPr marL="285750" indent="-285750">
              <a:buFont typeface="Arial" panose="020B0604020202020204" pitchFamily="34" charset="0"/>
              <a:buChar char="•"/>
            </a:pPr>
            <a:r>
              <a:rPr lang="en-US" sz="2800" dirty="0"/>
              <a:t>No systematic reviews addressing the issue</a:t>
            </a:r>
          </a:p>
          <a:p>
            <a:pPr marL="285750" indent="-285750">
              <a:buFont typeface="Arial" panose="020B0604020202020204" pitchFamily="34" charset="0"/>
              <a:buChar char="•"/>
            </a:pPr>
            <a:r>
              <a:rPr lang="en-US" sz="2800" dirty="0"/>
              <a:t>3 retrospective comparative study</a:t>
            </a:r>
          </a:p>
          <a:p>
            <a:pPr marL="285750" indent="-285750">
              <a:buFont typeface="Arial" panose="020B0604020202020204" pitchFamily="34" charset="0"/>
              <a:buChar char="•"/>
            </a:pPr>
            <a:r>
              <a:rPr lang="en-US" sz="2800" dirty="0"/>
              <a:t>44 case series</a:t>
            </a:r>
          </a:p>
          <a:p>
            <a:pPr marL="285750" indent="-285750">
              <a:buFont typeface="Arial" panose="020B0604020202020204" pitchFamily="34" charset="0"/>
              <a:buChar char="•"/>
            </a:pPr>
            <a:endParaRPr lang="en-US" dirty="0"/>
          </a:p>
        </p:txBody>
      </p:sp>
      <p:sp>
        <p:nvSpPr>
          <p:cNvPr id="6" name="TextBox 5"/>
          <p:cNvSpPr txBox="1"/>
          <p:nvPr/>
        </p:nvSpPr>
        <p:spPr>
          <a:xfrm>
            <a:off x="2876742" y="4654125"/>
            <a:ext cx="6126292" cy="1200329"/>
          </a:xfrm>
          <a:prstGeom prst="rect">
            <a:avLst/>
          </a:prstGeom>
          <a:noFill/>
          <a:ln w="15875">
            <a:solidFill>
              <a:schemeClr val="accent1">
                <a:shade val="95000"/>
                <a:satMod val="105000"/>
              </a:schemeClr>
            </a:solidFill>
          </a:ln>
        </p:spPr>
        <p:txBody>
          <a:bodyPr wrap="none" rtlCol="0">
            <a:spAutoFit/>
          </a:bodyPr>
          <a:lstStyle/>
          <a:p>
            <a:pPr marL="571500" indent="-571500">
              <a:buFont typeface=".AppleSystemUIFont" charset="-120"/>
              <a:buChar char="-"/>
            </a:pPr>
            <a:r>
              <a:rPr lang="en-US" sz="3600" dirty="0">
                <a:solidFill>
                  <a:srgbClr val="0432FF"/>
                </a:solidFill>
              </a:rPr>
              <a:t>Insufficient for meta analysis</a:t>
            </a:r>
          </a:p>
          <a:p>
            <a:pPr marL="571500" indent="-571500">
              <a:buFont typeface=".AppleSystemUIFont" charset="-120"/>
              <a:buChar char="-"/>
            </a:pPr>
            <a:r>
              <a:rPr lang="en-US" sz="3600" dirty="0">
                <a:solidFill>
                  <a:srgbClr val="0432FF"/>
                </a:solidFill>
              </a:rPr>
              <a:t>High variability of studies </a:t>
            </a:r>
          </a:p>
        </p:txBody>
      </p:sp>
    </p:spTree>
    <p:extLst>
      <p:ext uri="{BB962C8B-B14F-4D97-AF65-F5344CB8AC3E}">
        <p14:creationId xmlns:p14="http://schemas.microsoft.com/office/powerpoint/2010/main" xmlns="" val="5852885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749055" y="128101"/>
            <a:ext cx="7633677" cy="1325563"/>
          </a:xfrm>
        </p:spPr>
        <p:txBody>
          <a:bodyPr/>
          <a:lstStyle/>
          <a:p>
            <a:r>
              <a:rPr lang="en-US" dirty="0">
                <a:solidFill>
                  <a:schemeClr val="bg1"/>
                </a:solidFill>
              </a:rPr>
              <a:t>PICO #18: Research Evidence</a:t>
            </a:r>
          </a:p>
        </p:txBody>
      </p:sp>
      <p:sp>
        <p:nvSpPr>
          <p:cNvPr id="3" name="TextBox 2"/>
          <p:cNvSpPr txBox="1"/>
          <p:nvPr/>
        </p:nvSpPr>
        <p:spPr>
          <a:xfrm>
            <a:off x="2826701" y="1211387"/>
            <a:ext cx="6391538" cy="523220"/>
          </a:xfrm>
          <a:prstGeom prst="rect">
            <a:avLst/>
          </a:prstGeom>
          <a:solidFill>
            <a:schemeClr val="bg1"/>
          </a:solidFill>
        </p:spPr>
        <p:txBody>
          <a:bodyPr wrap="square" rtlCol="0">
            <a:spAutoFit/>
          </a:bodyPr>
          <a:lstStyle/>
          <a:p>
            <a:pPr algn="ctr"/>
            <a:r>
              <a:rPr lang="en-US" sz="2800" dirty="0"/>
              <a:t>No Level I Evidence</a:t>
            </a:r>
          </a:p>
        </p:txBody>
      </p:sp>
      <p:sp>
        <p:nvSpPr>
          <p:cNvPr id="4" name="TextBox 3"/>
          <p:cNvSpPr txBox="1"/>
          <p:nvPr/>
        </p:nvSpPr>
        <p:spPr>
          <a:xfrm>
            <a:off x="703385" y="2423496"/>
            <a:ext cx="10550770" cy="3031599"/>
          </a:xfrm>
          <a:prstGeom prst="rect">
            <a:avLst/>
          </a:prstGeom>
          <a:solidFill>
            <a:schemeClr val="bg1"/>
          </a:solidFill>
        </p:spPr>
        <p:txBody>
          <a:bodyPr wrap="square" rtlCol="0">
            <a:spAutoFit/>
          </a:bodyPr>
          <a:lstStyle/>
          <a:p>
            <a:pPr marL="457200" indent="-457200">
              <a:spcBef>
                <a:spcPts val="600"/>
              </a:spcBef>
              <a:spcAft>
                <a:spcPts val="600"/>
              </a:spcAft>
              <a:buFont typeface="Arial" charset="0"/>
              <a:buChar char="•"/>
            </a:pPr>
            <a:r>
              <a:rPr lang="en-US" sz="3200" dirty="0"/>
              <a:t>Majority of studies include only patients with BDI repaired at expert centers.</a:t>
            </a:r>
          </a:p>
          <a:p>
            <a:pPr marL="457200" indent="-457200">
              <a:spcBef>
                <a:spcPts val="600"/>
              </a:spcBef>
              <a:spcAft>
                <a:spcPts val="600"/>
              </a:spcAft>
              <a:buFont typeface="Arial" charset="0"/>
              <a:buChar char="•"/>
            </a:pPr>
            <a:r>
              <a:rPr lang="en-US" sz="3200" dirty="0"/>
              <a:t>Studies lack the denominator: How many patients were successfully repaired by the primary surgeon</a:t>
            </a:r>
          </a:p>
          <a:p>
            <a:pPr marL="342900" indent="-342900">
              <a:buFont typeface="Arial" charset="0"/>
              <a:buChar char="•"/>
            </a:pPr>
            <a:endParaRPr lang="en-US" sz="2400" dirty="0"/>
          </a:p>
          <a:p>
            <a:pPr marL="342900" indent="-342900">
              <a:buAutoNum type="arabicPeriod"/>
            </a:pPr>
            <a:endParaRPr lang="en-US" sz="2400" dirty="0"/>
          </a:p>
        </p:txBody>
      </p:sp>
    </p:spTree>
    <p:extLst>
      <p:ext uri="{BB962C8B-B14F-4D97-AF65-F5344CB8AC3E}">
        <p14:creationId xmlns:p14="http://schemas.microsoft.com/office/powerpoint/2010/main" xmlns="" val="39530446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151185" y="57761"/>
            <a:ext cx="7633677" cy="1325563"/>
          </a:xfrm>
        </p:spPr>
        <p:txBody>
          <a:bodyPr/>
          <a:lstStyle/>
          <a:p>
            <a:r>
              <a:rPr lang="en-US" dirty="0">
                <a:solidFill>
                  <a:schemeClr val="bg1"/>
                </a:solidFill>
              </a:rPr>
              <a:t>PICO #18: Research Evidence</a:t>
            </a:r>
          </a:p>
        </p:txBody>
      </p:sp>
      <p:sp>
        <p:nvSpPr>
          <p:cNvPr id="3" name="TextBox 2"/>
          <p:cNvSpPr txBox="1"/>
          <p:nvPr/>
        </p:nvSpPr>
        <p:spPr>
          <a:xfrm>
            <a:off x="2228831" y="1141047"/>
            <a:ext cx="6391538" cy="523220"/>
          </a:xfrm>
          <a:prstGeom prst="rect">
            <a:avLst/>
          </a:prstGeom>
          <a:solidFill>
            <a:schemeClr val="bg1"/>
          </a:solidFill>
        </p:spPr>
        <p:txBody>
          <a:bodyPr wrap="square" rtlCol="0">
            <a:spAutoFit/>
          </a:bodyPr>
          <a:lstStyle/>
          <a:p>
            <a:pPr algn="ctr"/>
            <a:r>
              <a:rPr lang="en-US" sz="2800" dirty="0"/>
              <a:t>No Level I Evidence</a:t>
            </a:r>
          </a:p>
        </p:txBody>
      </p:sp>
      <p:sp>
        <p:nvSpPr>
          <p:cNvPr id="4" name="TextBox 3"/>
          <p:cNvSpPr txBox="1"/>
          <p:nvPr/>
        </p:nvSpPr>
        <p:spPr>
          <a:xfrm>
            <a:off x="692638" y="2312463"/>
            <a:ext cx="10550770" cy="2908489"/>
          </a:xfrm>
          <a:prstGeom prst="rect">
            <a:avLst/>
          </a:prstGeom>
          <a:solidFill>
            <a:schemeClr val="bg1"/>
          </a:solidFill>
        </p:spPr>
        <p:txBody>
          <a:bodyPr wrap="square" rtlCol="0">
            <a:spAutoFit/>
          </a:bodyPr>
          <a:lstStyle/>
          <a:p>
            <a:pPr marL="457200" indent="-457200">
              <a:spcBef>
                <a:spcPts val="600"/>
              </a:spcBef>
              <a:spcAft>
                <a:spcPts val="600"/>
              </a:spcAft>
              <a:buFont typeface="Arial" charset="0"/>
              <a:buChar char="•"/>
            </a:pPr>
            <a:r>
              <a:rPr lang="en-US" sz="2800" dirty="0"/>
              <a:t>Best studies comparing BDI primary repairs done by experts  vs those referred only after failure of prior surgical attempt to repair.</a:t>
            </a:r>
          </a:p>
          <a:p>
            <a:pPr marL="914400" lvl="1" indent="-457200">
              <a:spcBef>
                <a:spcPts val="600"/>
              </a:spcBef>
              <a:spcAft>
                <a:spcPts val="600"/>
              </a:spcAft>
              <a:buFont typeface="Wingdings" charset="2"/>
              <a:buChar char="Ø"/>
            </a:pPr>
            <a:r>
              <a:rPr lang="en-US" sz="2800" dirty="0"/>
              <a:t>Better outcomes on patients operated primarily at expert centers</a:t>
            </a:r>
          </a:p>
          <a:p>
            <a:pPr marL="914400" lvl="1" indent="-457200">
              <a:buFont typeface="Wingdings" charset="2"/>
              <a:buChar char="Ø"/>
            </a:pPr>
            <a:endParaRPr lang="en-US" sz="2800" dirty="0"/>
          </a:p>
          <a:p>
            <a:pPr marL="914400" lvl="1" indent="-457200">
              <a:buFont typeface="Wingdings" charset="2"/>
              <a:buChar char="Ø"/>
            </a:pPr>
            <a:endParaRPr lang="en-US" sz="2800" dirty="0"/>
          </a:p>
          <a:p>
            <a:pPr marL="914400" lvl="1" indent="-457200">
              <a:buFont typeface="Wingdings" charset="2"/>
              <a:buChar char="Ø"/>
            </a:pPr>
            <a:endParaRPr lang="en-US" sz="2800" dirty="0"/>
          </a:p>
        </p:txBody>
      </p:sp>
    </p:spTree>
    <p:extLst>
      <p:ext uri="{BB962C8B-B14F-4D97-AF65-F5344CB8AC3E}">
        <p14:creationId xmlns:p14="http://schemas.microsoft.com/office/powerpoint/2010/main" xmlns="" val="3026838423"/>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54974"/>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11722" y="-130191"/>
            <a:ext cx="7633677" cy="1325563"/>
          </a:xfrm>
        </p:spPr>
        <p:txBody>
          <a:bodyPr>
            <a:normAutofit/>
          </a:bodyPr>
          <a:lstStyle/>
          <a:p>
            <a:pPr algn="ctr"/>
            <a:r>
              <a:rPr lang="en-US" sz="4000" dirty="0">
                <a:solidFill>
                  <a:schemeClr val="bg1"/>
                </a:solidFill>
              </a:rPr>
              <a:t>BDI: Strasberg Classification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1269" y="834270"/>
            <a:ext cx="6400800" cy="4685006"/>
          </a:xfrm>
          <a:prstGeom prst="rect">
            <a:avLst/>
          </a:prstGeom>
          <a:ln w="12700">
            <a:solidFill>
              <a:srgbClr val="FFFF00"/>
            </a:solidFill>
          </a:ln>
        </p:spPr>
      </p:pic>
      <p:sp>
        <p:nvSpPr>
          <p:cNvPr id="8" name="TextBox 7"/>
          <p:cNvSpPr txBox="1"/>
          <p:nvPr/>
        </p:nvSpPr>
        <p:spPr>
          <a:xfrm>
            <a:off x="581269" y="5211499"/>
            <a:ext cx="4396154" cy="276999"/>
          </a:xfrm>
          <a:prstGeom prst="rect">
            <a:avLst/>
          </a:prstGeom>
          <a:noFill/>
        </p:spPr>
        <p:txBody>
          <a:bodyPr wrap="square" rtlCol="0">
            <a:spAutoFit/>
          </a:bodyPr>
          <a:lstStyle/>
          <a:p>
            <a:r>
              <a:rPr lang="en-US" sz="1200" i="1" dirty="0" err="1"/>
              <a:t>Nordin</a:t>
            </a:r>
            <a:r>
              <a:rPr lang="en-US" sz="1200" i="1" dirty="0"/>
              <a:t> et. al. </a:t>
            </a:r>
            <a:r>
              <a:rPr lang="en-US" sz="1200" i="1" dirty="0" err="1"/>
              <a:t>Scand</a:t>
            </a:r>
            <a:r>
              <a:rPr lang="en-US" sz="1200" i="1" dirty="0"/>
              <a:t> J </a:t>
            </a:r>
            <a:r>
              <a:rPr lang="en-US" sz="1200" i="1" dirty="0" err="1"/>
              <a:t>Surg</a:t>
            </a:r>
            <a:r>
              <a:rPr lang="en-US" sz="1200" i="1" dirty="0"/>
              <a:t>, 2011</a:t>
            </a:r>
          </a:p>
        </p:txBody>
      </p:sp>
      <p:pic>
        <p:nvPicPr>
          <p:cNvPr id="9" name="Picture 6" descr="BDI LC  -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695" b="2130"/>
          <a:stretch/>
        </p:blipFill>
        <p:spPr>
          <a:xfrm>
            <a:off x="7645399" y="820865"/>
            <a:ext cx="4143830" cy="4717209"/>
          </a:xfrm>
          <a:prstGeom prst="rect">
            <a:avLst/>
          </a:prstGeom>
          <a:ln w="12700">
            <a:solidFill>
              <a:srgbClr val="FFFF00"/>
            </a:solidFill>
            <a:miter lim="800000"/>
            <a:headEnd/>
            <a:tailEn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rc 26"/>
          <p:cNvSpPr>
            <a:spLocks/>
          </p:cNvSpPr>
          <p:nvPr/>
        </p:nvSpPr>
        <p:spPr bwMode="auto">
          <a:xfrm flipV="1">
            <a:off x="10827999" y="4539045"/>
            <a:ext cx="568761" cy="29602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1" name="Rectangle 28"/>
          <p:cNvSpPr>
            <a:spLocks noChangeArrowheads="1"/>
          </p:cNvSpPr>
          <p:nvPr/>
        </p:nvSpPr>
        <p:spPr bwMode="auto">
          <a:xfrm>
            <a:off x="10287000" y="3679398"/>
            <a:ext cx="1351389" cy="1039108"/>
          </a:xfrm>
          <a:prstGeom prst="rect">
            <a:avLst/>
          </a:prstGeom>
          <a:solidFill>
            <a:srgbClr val="000000">
              <a:alpha val="32156"/>
            </a:srgbClr>
          </a:solidFill>
          <a:ln w="25400">
            <a:solidFill>
              <a:srgbClr val="333333"/>
            </a:solidFill>
            <a:prstDash val="sysDot"/>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2" name="Arc 27"/>
          <p:cNvSpPr>
            <a:spLocks/>
          </p:cNvSpPr>
          <p:nvPr/>
        </p:nvSpPr>
        <p:spPr bwMode="auto">
          <a:xfrm>
            <a:off x="11094700" y="3456169"/>
            <a:ext cx="568761" cy="148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34925">
            <a:solidFill>
              <a:srgbClr val="FF0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3" name="TextBox 12"/>
          <p:cNvSpPr txBox="1"/>
          <p:nvPr/>
        </p:nvSpPr>
        <p:spPr>
          <a:xfrm>
            <a:off x="9138187" y="805908"/>
            <a:ext cx="2924756" cy="553998"/>
          </a:xfrm>
          <a:prstGeom prst="rect">
            <a:avLst/>
          </a:prstGeom>
          <a:noFill/>
        </p:spPr>
        <p:txBody>
          <a:bodyPr wrap="square">
            <a:spAutoFit/>
          </a:bodyPr>
          <a:lstStyle/>
          <a:p>
            <a:pPr marL="742950" lvl="1" indent="-285750" eaLnBrk="1" hangingPunct="1">
              <a:spcBef>
                <a:spcPct val="20000"/>
              </a:spcBef>
              <a:buSzPct val="80000"/>
              <a:defRPr/>
            </a:pPr>
            <a:r>
              <a:rPr lang="en-US" sz="1400" i="1" kern="0" dirty="0">
                <a:latin typeface="Arial"/>
                <a:ea typeface="ＭＳ Ｐゴシック"/>
              </a:rPr>
              <a:t>Asbun, Rossi et al, 1993</a:t>
            </a:r>
            <a:endParaRPr lang="en-US" sz="1600" kern="0" dirty="0">
              <a:latin typeface="Arial"/>
              <a:ea typeface="ＭＳ Ｐゴシック"/>
            </a:endParaRPr>
          </a:p>
          <a:p>
            <a:pPr>
              <a:defRPr/>
            </a:pPr>
            <a:endParaRPr lang="en-US" sz="1600" dirty="0">
              <a:solidFill>
                <a:srgbClr val="FFFFFF"/>
              </a:solidFill>
              <a:ea typeface="ＭＳ Ｐゴシック" charset="0"/>
            </a:endParaRPr>
          </a:p>
        </p:txBody>
      </p:sp>
    </p:spTree>
    <p:extLst>
      <p:ext uri="{BB962C8B-B14F-4D97-AF65-F5344CB8AC3E}">
        <p14:creationId xmlns:p14="http://schemas.microsoft.com/office/powerpoint/2010/main" xmlns="" val="27510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4" name="TextBox 3"/>
          <p:cNvSpPr txBox="1"/>
          <p:nvPr/>
        </p:nvSpPr>
        <p:spPr>
          <a:xfrm>
            <a:off x="105505" y="865629"/>
            <a:ext cx="12016155" cy="707886"/>
          </a:xfrm>
          <a:prstGeom prst="rect">
            <a:avLst/>
          </a:prstGeom>
          <a:solidFill>
            <a:schemeClr val="bg1"/>
          </a:solidFill>
          <a:ln w="28575">
            <a:solidFill>
              <a:srgbClr val="FFC000"/>
            </a:solidFill>
          </a:ln>
        </p:spPr>
        <p:txBody>
          <a:bodyPr wrap="square" rtlCol="0">
            <a:spAutoFit/>
          </a:bodyPr>
          <a:lstStyle/>
          <a:p>
            <a:pPr marL="914400" lvl="1" indent="-457200">
              <a:spcBef>
                <a:spcPts val="600"/>
              </a:spcBef>
              <a:spcAft>
                <a:spcPts val="600"/>
              </a:spcAft>
              <a:buFont typeface="Wingdings" charset="2"/>
              <a:buChar char="Ø"/>
            </a:pPr>
            <a:r>
              <a:rPr lang="en-US" sz="2000" dirty="0" err="1"/>
              <a:t>Perera</a:t>
            </a:r>
            <a:r>
              <a:rPr lang="en-US" sz="2000" dirty="0"/>
              <a:t> MT </a:t>
            </a:r>
            <a:r>
              <a:rPr lang="en-US" sz="2000" dirty="0" err="1"/>
              <a:t>et.al</a:t>
            </a:r>
            <a:r>
              <a:rPr lang="en-US" sz="2000" dirty="0"/>
              <a:t>: Specialist early and immediate repair of post-laparoscopic cholecystectomy bile duct injuries is associated with improved long term outcome  Ann of </a:t>
            </a:r>
            <a:r>
              <a:rPr lang="en-US" sz="2000" dirty="0" err="1"/>
              <a:t>Surg</a:t>
            </a:r>
            <a:r>
              <a:rPr lang="en-US" sz="2000" dirty="0"/>
              <a:t> 2011; 253: 553-560</a:t>
            </a:r>
          </a:p>
        </p:txBody>
      </p:sp>
      <p:sp>
        <p:nvSpPr>
          <p:cNvPr id="3" name="Rectangle 2"/>
          <p:cNvSpPr/>
          <p:nvPr/>
        </p:nvSpPr>
        <p:spPr>
          <a:xfrm>
            <a:off x="678572" y="3047385"/>
            <a:ext cx="10980028" cy="2739211"/>
          </a:xfrm>
          <a:prstGeom prst="rect">
            <a:avLst/>
          </a:prstGeom>
        </p:spPr>
        <p:txBody>
          <a:bodyPr wrap="square">
            <a:spAutoFit/>
          </a:bodyPr>
          <a:lstStyle/>
          <a:p>
            <a:r>
              <a:rPr lang="en-US" sz="3200" dirty="0">
                <a:solidFill>
                  <a:prstClr val="black"/>
                </a:solidFill>
              </a:rPr>
              <a:t>200 pts treated for major  BDI w/ median f/u of 60 months</a:t>
            </a:r>
          </a:p>
          <a:p>
            <a:pPr marL="514350" indent="-514350">
              <a:buFont typeface="Arial" charset="0"/>
              <a:buChar char="•"/>
            </a:pPr>
            <a:r>
              <a:rPr lang="en-US" sz="3200" dirty="0">
                <a:solidFill>
                  <a:prstClr val="black"/>
                </a:solidFill>
              </a:rPr>
              <a:t>During LC: 52% anatomy described as normal 30% difficult</a:t>
            </a:r>
          </a:p>
          <a:p>
            <a:pPr marL="514350" indent="-514350">
              <a:buFont typeface="Arial" charset="0"/>
              <a:buChar char="•"/>
            </a:pPr>
            <a:r>
              <a:rPr lang="en-US" sz="3200" dirty="0">
                <a:solidFill>
                  <a:prstClr val="black"/>
                </a:solidFill>
              </a:rPr>
              <a:t>72% major type E injury, 13% type D</a:t>
            </a:r>
          </a:p>
          <a:p>
            <a:pPr marL="514350" indent="-514350">
              <a:buFont typeface="Arial" charset="0"/>
              <a:buChar char="•"/>
            </a:pPr>
            <a:r>
              <a:rPr lang="en-US" sz="3200" dirty="0">
                <a:solidFill>
                  <a:prstClr val="black"/>
                </a:solidFill>
              </a:rPr>
              <a:t>25% on-table repairs done by “outreach” team</a:t>
            </a:r>
          </a:p>
          <a:p>
            <a:pPr marL="457200" indent="-457200">
              <a:buFont typeface="Arial" charset="0"/>
              <a:buChar char="•"/>
            </a:pPr>
            <a:endParaRPr lang="en-US" sz="2800" dirty="0">
              <a:solidFill>
                <a:prstClr val="black"/>
              </a:solidFill>
            </a:endParaRPr>
          </a:p>
          <a:p>
            <a:pPr marL="457200" indent="-457200">
              <a:buFont typeface=".AppleSystemUIFont" charset="-120"/>
              <a:buChar char="-"/>
            </a:pPr>
            <a:endParaRPr lang="en-US" sz="1600" dirty="0"/>
          </a:p>
        </p:txBody>
      </p:sp>
      <p:sp>
        <p:nvSpPr>
          <p:cNvPr id="6" name="Rectangle 5"/>
          <p:cNvSpPr/>
          <p:nvPr/>
        </p:nvSpPr>
        <p:spPr>
          <a:xfrm>
            <a:off x="-96716" y="1960615"/>
            <a:ext cx="12372729" cy="584775"/>
          </a:xfrm>
          <a:prstGeom prst="rect">
            <a:avLst/>
          </a:prstGeom>
        </p:spPr>
        <p:txBody>
          <a:bodyPr wrap="square">
            <a:spAutoFit/>
          </a:bodyPr>
          <a:lstStyle/>
          <a:p>
            <a:pPr marL="457200" lvl="0" indent="-457200" algn="ctr"/>
            <a:r>
              <a:rPr lang="en-US" sz="3200" b="1" i="1" dirty="0">
                <a:solidFill>
                  <a:srgbClr val="0432FF"/>
                </a:solidFill>
              </a:rPr>
              <a:t>Immediate and early repair by specialists after BDI</a:t>
            </a:r>
          </a:p>
        </p:txBody>
      </p:sp>
      <p:sp>
        <p:nvSpPr>
          <p:cNvPr id="9" name="Title 1">
            <a:extLst>
              <a:ext uri="{FF2B5EF4-FFF2-40B4-BE49-F238E27FC236}">
                <a16:creationId xmlns:a16="http://schemas.microsoft.com/office/drawing/2014/main" xmlns="" id="{CF91E6B0-AB27-5F42-814C-73E1388B6C0C}"/>
              </a:ext>
            </a:extLst>
          </p:cNvPr>
          <p:cNvSpPr txBox="1">
            <a:spLocks/>
          </p:cNvSpPr>
          <p:nvPr/>
        </p:nvSpPr>
        <p:spPr>
          <a:xfrm>
            <a:off x="2151185" y="-241184"/>
            <a:ext cx="7633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PICO #18: Research Evidence</a:t>
            </a:r>
          </a:p>
        </p:txBody>
      </p:sp>
    </p:spTree>
    <p:extLst>
      <p:ext uri="{BB962C8B-B14F-4D97-AF65-F5344CB8AC3E}">
        <p14:creationId xmlns:p14="http://schemas.microsoft.com/office/powerpoint/2010/main" xmlns="" val="16922511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4" name="TextBox 3"/>
          <p:cNvSpPr txBox="1"/>
          <p:nvPr/>
        </p:nvSpPr>
        <p:spPr>
          <a:xfrm>
            <a:off x="-1" y="830459"/>
            <a:ext cx="12192001" cy="707886"/>
          </a:xfrm>
          <a:prstGeom prst="rect">
            <a:avLst/>
          </a:prstGeom>
          <a:solidFill>
            <a:schemeClr val="bg1"/>
          </a:solidFill>
          <a:ln w="28575">
            <a:solidFill>
              <a:srgbClr val="FFC000"/>
            </a:solidFill>
          </a:ln>
        </p:spPr>
        <p:txBody>
          <a:bodyPr wrap="square" rtlCol="0">
            <a:spAutoFit/>
          </a:bodyPr>
          <a:lstStyle/>
          <a:p>
            <a:pPr marL="914400" lvl="1" indent="-457200">
              <a:spcBef>
                <a:spcPts val="600"/>
              </a:spcBef>
              <a:spcAft>
                <a:spcPts val="600"/>
              </a:spcAft>
              <a:buFont typeface="Wingdings" charset="2"/>
              <a:buChar char="Ø"/>
            </a:pPr>
            <a:r>
              <a:rPr lang="en-US" sz="2000" dirty="0" err="1"/>
              <a:t>Perera</a:t>
            </a:r>
            <a:r>
              <a:rPr lang="en-US" sz="2000" dirty="0"/>
              <a:t> MT </a:t>
            </a:r>
            <a:r>
              <a:rPr lang="en-US" sz="2000" dirty="0" err="1"/>
              <a:t>et.al</a:t>
            </a:r>
            <a:r>
              <a:rPr lang="en-US" sz="2000" dirty="0"/>
              <a:t>: Specialist early and immediate repair of post-laparoscopic cholecystectomy bile duct injuries is associated with improved long term outcome  Ann of </a:t>
            </a:r>
            <a:r>
              <a:rPr lang="en-US" sz="2000" dirty="0" err="1"/>
              <a:t>Surg</a:t>
            </a:r>
            <a:r>
              <a:rPr lang="en-US" sz="2000" dirty="0"/>
              <a:t> 2011; 253: 553-560</a:t>
            </a:r>
          </a:p>
        </p:txBody>
      </p:sp>
      <p:sp>
        <p:nvSpPr>
          <p:cNvPr id="6" name="Rectangle 5"/>
          <p:cNvSpPr/>
          <p:nvPr/>
        </p:nvSpPr>
        <p:spPr>
          <a:xfrm>
            <a:off x="-105506" y="1608637"/>
            <a:ext cx="12372729" cy="523220"/>
          </a:xfrm>
          <a:prstGeom prst="rect">
            <a:avLst/>
          </a:prstGeom>
        </p:spPr>
        <p:txBody>
          <a:bodyPr wrap="square">
            <a:spAutoFit/>
          </a:bodyPr>
          <a:lstStyle/>
          <a:p>
            <a:pPr marL="457200" lvl="0" indent="-457200" algn="ctr"/>
            <a:r>
              <a:rPr lang="en-US" sz="2800" b="1" i="1" dirty="0">
                <a:solidFill>
                  <a:srgbClr val="0432FF"/>
                </a:solidFill>
              </a:rPr>
              <a:t>Immediate and early repair by specialists after BDI</a:t>
            </a:r>
          </a:p>
        </p:txBody>
      </p:sp>
      <p:sp>
        <p:nvSpPr>
          <p:cNvPr id="9" name="Title 1">
            <a:extLst>
              <a:ext uri="{FF2B5EF4-FFF2-40B4-BE49-F238E27FC236}">
                <a16:creationId xmlns:a16="http://schemas.microsoft.com/office/drawing/2014/main" xmlns="" id="{CF91E6B0-AB27-5F42-814C-73E1388B6C0C}"/>
              </a:ext>
            </a:extLst>
          </p:cNvPr>
          <p:cNvSpPr txBox="1">
            <a:spLocks/>
          </p:cNvSpPr>
          <p:nvPr/>
        </p:nvSpPr>
        <p:spPr>
          <a:xfrm>
            <a:off x="2151185" y="-241184"/>
            <a:ext cx="7633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PICO #18: Research Evidence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1185" y="2131857"/>
            <a:ext cx="7760678" cy="3773048"/>
          </a:xfrm>
          <a:prstGeom prst="rect">
            <a:avLst/>
          </a:prstGeom>
          <a:ln w="12700">
            <a:solidFill>
              <a:srgbClr val="FFFF00"/>
            </a:solidFill>
          </a:ln>
        </p:spPr>
      </p:pic>
      <p:sp>
        <p:nvSpPr>
          <p:cNvPr id="8" name="Rectangle 7"/>
          <p:cNvSpPr/>
          <p:nvPr/>
        </p:nvSpPr>
        <p:spPr>
          <a:xfrm>
            <a:off x="7723413" y="3918857"/>
            <a:ext cx="2061449" cy="1812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69671" y="3918857"/>
            <a:ext cx="2743200" cy="1782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602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4" name="TextBox 3"/>
          <p:cNvSpPr txBox="1"/>
          <p:nvPr/>
        </p:nvSpPr>
        <p:spPr>
          <a:xfrm>
            <a:off x="212271" y="1129404"/>
            <a:ext cx="11979729" cy="830997"/>
          </a:xfrm>
          <a:prstGeom prst="rect">
            <a:avLst/>
          </a:prstGeom>
          <a:solidFill>
            <a:schemeClr val="bg1"/>
          </a:solidFill>
          <a:ln w="28575">
            <a:solidFill>
              <a:srgbClr val="FFC000"/>
            </a:solidFill>
          </a:ln>
        </p:spPr>
        <p:txBody>
          <a:bodyPr wrap="square" rtlCol="0">
            <a:spAutoFit/>
          </a:bodyPr>
          <a:lstStyle/>
          <a:p>
            <a:pPr marL="914400" lvl="1" indent="-457200">
              <a:spcBef>
                <a:spcPts val="600"/>
              </a:spcBef>
              <a:spcAft>
                <a:spcPts val="600"/>
              </a:spcAft>
              <a:buFont typeface="Wingdings" charset="2"/>
              <a:buChar char="Ø"/>
            </a:pPr>
            <a:r>
              <a:rPr lang="en-US" sz="2400" dirty="0" err="1"/>
              <a:t>Sicklick</a:t>
            </a:r>
            <a:r>
              <a:rPr lang="en-US" sz="2400" dirty="0"/>
              <a:t> J </a:t>
            </a:r>
            <a:r>
              <a:rPr lang="en-US" sz="2400" dirty="0" err="1"/>
              <a:t>et.al</a:t>
            </a:r>
            <a:r>
              <a:rPr lang="en-US" sz="2400" dirty="0"/>
              <a:t>: </a:t>
            </a:r>
            <a:r>
              <a:rPr lang="en-US" sz="2400" b="1" dirty="0"/>
              <a:t>Surgical management of Bile Duct Injuries Sustained during laparoscopic cholecystectomy </a:t>
            </a:r>
            <a:r>
              <a:rPr lang="en-US" sz="2400" dirty="0"/>
              <a:t>Ann of </a:t>
            </a:r>
            <a:r>
              <a:rPr lang="en-US" sz="2400" dirty="0" err="1"/>
              <a:t>Surg</a:t>
            </a:r>
            <a:r>
              <a:rPr lang="en-US" sz="2400" dirty="0"/>
              <a:t> 2005; 241: 786-795</a:t>
            </a:r>
          </a:p>
        </p:txBody>
      </p:sp>
      <p:sp>
        <p:nvSpPr>
          <p:cNvPr id="3" name="Rectangle 2"/>
          <p:cNvSpPr/>
          <p:nvPr/>
        </p:nvSpPr>
        <p:spPr>
          <a:xfrm>
            <a:off x="590842" y="2869636"/>
            <a:ext cx="10997613" cy="3770263"/>
          </a:xfrm>
          <a:prstGeom prst="rect">
            <a:avLst/>
          </a:prstGeom>
        </p:spPr>
        <p:txBody>
          <a:bodyPr wrap="square">
            <a:spAutoFit/>
          </a:bodyPr>
          <a:lstStyle/>
          <a:p>
            <a:pPr>
              <a:spcBef>
                <a:spcPts val="600"/>
              </a:spcBef>
              <a:spcAft>
                <a:spcPts val="600"/>
              </a:spcAft>
            </a:pPr>
            <a:r>
              <a:rPr lang="en-US" sz="3200" dirty="0">
                <a:solidFill>
                  <a:prstClr val="black"/>
                </a:solidFill>
              </a:rPr>
              <a:t>200 pts treated for major  BDI  (mainly a descriptive series)</a:t>
            </a:r>
          </a:p>
          <a:p>
            <a:pPr marL="457200" indent="-457200">
              <a:spcBef>
                <a:spcPts val="600"/>
              </a:spcBef>
              <a:spcAft>
                <a:spcPts val="600"/>
              </a:spcAft>
              <a:buFont typeface="Arial" charset="0"/>
              <a:buChar char="•"/>
            </a:pPr>
            <a:r>
              <a:rPr lang="en-US" sz="3200" dirty="0">
                <a:solidFill>
                  <a:prstClr val="black"/>
                </a:solidFill>
              </a:rPr>
              <a:t>44% (81/188) outside referrals underwent </a:t>
            </a:r>
            <a:r>
              <a:rPr lang="en-US" sz="3200" dirty="0" err="1">
                <a:solidFill>
                  <a:prstClr val="black"/>
                </a:solidFill>
              </a:rPr>
              <a:t>sx</a:t>
            </a:r>
            <a:r>
              <a:rPr lang="en-US" sz="3200" dirty="0">
                <a:solidFill>
                  <a:prstClr val="black"/>
                </a:solidFill>
              </a:rPr>
              <a:t> prior to referral</a:t>
            </a:r>
          </a:p>
          <a:p>
            <a:pPr marL="457200" indent="-457200">
              <a:spcBef>
                <a:spcPts val="600"/>
              </a:spcBef>
              <a:spcAft>
                <a:spcPts val="600"/>
              </a:spcAft>
              <a:buFont typeface="Arial" charset="0"/>
              <a:buChar char="•"/>
            </a:pPr>
            <a:r>
              <a:rPr lang="en-US" sz="3200" dirty="0">
                <a:solidFill>
                  <a:prstClr val="black"/>
                </a:solidFill>
              </a:rPr>
              <a:t>58%  referred within 1 month.  (&gt; incidence of bile leak, cholangitis)   Median time to referral 3wks</a:t>
            </a:r>
          </a:p>
          <a:p>
            <a:pPr marL="457200" indent="-457200">
              <a:spcBef>
                <a:spcPts val="600"/>
              </a:spcBef>
              <a:spcAft>
                <a:spcPts val="600"/>
              </a:spcAft>
              <a:buFont typeface="Arial" charset="0"/>
              <a:buChar char="•"/>
            </a:pPr>
            <a:r>
              <a:rPr lang="en-US" sz="3200" dirty="0">
                <a:solidFill>
                  <a:prstClr val="black"/>
                </a:solidFill>
              </a:rPr>
              <a:t>175 pts had surgical repair: 98% R-Y </a:t>
            </a:r>
            <a:r>
              <a:rPr lang="en-US" sz="3200" dirty="0" err="1">
                <a:solidFill>
                  <a:prstClr val="black"/>
                </a:solidFill>
              </a:rPr>
              <a:t>hep-jej</a:t>
            </a:r>
            <a:endParaRPr lang="en-US" sz="3200" dirty="0">
              <a:solidFill>
                <a:prstClr val="black"/>
              </a:solidFill>
            </a:endParaRPr>
          </a:p>
          <a:p>
            <a:pPr marL="457200" indent="-457200">
              <a:buFont typeface="Arial" charset="0"/>
              <a:buChar char="•"/>
            </a:pPr>
            <a:endParaRPr lang="en-US" sz="2800" dirty="0">
              <a:solidFill>
                <a:prstClr val="black"/>
              </a:solidFill>
            </a:endParaRPr>
          </a:p>
          <a:p>
            <a:pPr marL="457200" indent="-457200">
              <a:buFont typeface=".AppleSystemUIFont" charset="-120"/>
              <a:buChar char="-"/>
            </a:pPr>
            <a:endParaRPr lang="en-US" sz="1600" dirty="0"/>
          </a:p>
        </p:txBody>
      </p:sp>
      <p:sp>
        <p:nvSpPr>
          <p:cNvPr id="6" name="Rectangle 5"/>
          <p:cNvSpPr/>
          <p:nvPr/>
        </p:nvSpPr>
        <p:spPr>
          <a:xfrm>
            <a:off x="-105506" y="1966611"/>
            <a:ext cx="12372729" cy="954107"/>
          </a:xfrm>
          <a:prstGeom prst="rect">
            <a:avLst/>
          </a:prstGeom>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 typeface=".AppleSystemUIFont" charset="-120"/>
              <a:buNone/>
              <a:tabLst/>
              <a:defRPr/>
            </a:pPr>
            <a:r>
              <a:rPr lang="en-US" sz="2800" b="1" i="1" dirty="0">
                <a:solidFill>
                  <a:srgbClr val="0432FF"/>
                </a:solidFill>
              </a:rPr>
              <a:t>Early referral to experienced multispecialty team appears to </a:t>
            </a:r>
          </a:p>
          <a:p>
            <a:pPr marL="457200" marR="0" lvl="0" indent="-457200" algn="ctr" defTabSz="914400" eaLnBrk="1" fontAlgn="auto" latinLnBrk="0" hangingPunct="1">
              <a:lnSpc>
                <a:spcPct val="100000"/>
              </a:lnSpc>
              <a:spcBef>
                <a:spcPts val="0"/>
              </a:spcBef>
              <a:spcAft>
                <a:spcPts val="0"/>
              </a:spcAft>
              <a:buClrTx/>
              <a:buSzTx/>
              <a:buFont typeface=".AppleSystemUIFont" charset="-120"/>
              <a:buNone/>
              <a:tabLst/>
              <a:defRPr/>
            </a:pPr>
            <a:r>
              <a:rPr lang="en-US" sz="2800" b="1" i="1" dirty="0">
                <a:solidFill>
                  <a:srgbClr val="0432FF"/>
                </a:solidFill>
              </a:rPr>
              <a:t>obtain optimal results</a:t>
            </a:r>
          </a:p>
        </p:txBody>
      </p:sp>
      <p:sp>
        <p:nvSpPr>
          <p:cNvPr id="9" name="Title 1">
            <a:extLst>
              <a:ext uri="{FF2B5EF4-FFF2-40B4-BE49-F238E27FC236}">
                <a16:creationId xmlns:a16="http://schemas.microsoft.com/office/drawing/2014/main" xmlns="" id="{CF91E6B0-AB27-5F42-814C-73E1388B6C0C}"/>
              </a:ext>
            </a:extLst>
          </p:cNvPr>
          <p:cNvSpPr txBox="1">
            <a:spLocks/>
          </p:cNvSpPr>
          <p:nvPr/>
        </p:nvSpPr>
        <p:spPr>
          <a:xfrm>
            <a:off x="2151185" y="57761"/>
            <a:ext cx="7633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PICO #18: Research Evidence</a:t>
            </a:r>
          </a:p>
        </p:txBody>
      </p:sp>
      <p:sp>
        <p:nvSpPr>
          <p:cNvPr id="2" name="Rectangle 1"/>
          <p:cNvSpPr/>
          <p:nvPr/>
        </p:nvSpPr>
        <p:spPr>
          <a:xfrm>
            <a:off x="636814" y="4114800"/>
            <a:ext cx="9780815" cy="10940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409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4" name="TextBox 3"/>
          <p:cNvSpPr txBox="1"/>
          <p:nvPr/>
        </p:nvSpPr>
        <p:spPr>
          <a:xfrm>
            <a:off x="212271" y="1459207"/>
            <a:ext cx="11723915" cy="461665"/>
          </a:xfrm>
          <a:prstGeom prst="rect">
            <a:avLst/>
          </a:prstGeom>
          <a:solidFill>
            <a:schemeClr val="bg1"/>
          </a:solidFill>
          <a:ln w="28575">
            <a:solidFill>
              <a:srgbClr val="FFC000"/>
            </a:solidFill>
          </a:ln>
        </p:spPr>
        <p:txBody>
          <a:bodyPr wrap="square" rtlCol="0">
            <a:spAutoFit/>
          </a:bodyPr>
          <a:lstStyle/>
          <a:p>
            <a:pPr marL="914400" lvl="1" indent="-457200">
              <a:spcBef>
                <a:spcPts val="600"/>
              </a:spcBef>
              <a:spcAft>
                <a:spcPts val="600"/>
              </a:spcAft>
              <a:buFont typeface="Wingdings" charset="2"/>
              <a:buChar char="Ø"/>
            </a:pPr>
            <a:r>
              <a:rPr lang="en-US" sz="2400" dirty="0"/>
              <a:t>Thomson BNJ et al: </a:t>
            </a:r>
            <a:r>
              <a:rPr lang="en-US" sz="2400" b="1" dirty="0"/>
              <a:t>Early specialist repair of biliary injury</a:t>
            </a:r>
            <a:r>
              <a:rPr lang="en-US" sz="2400" dirty="0"/>
              <a:t> Br J </a:t>
            </a:r>
            <a:r>
              <a:rPr lang="en-US" sz="2400" dirty="0" err="1"/>
              <a:t>Surg</a:t>
            </a:r>
            <a:r>
              <a:rPr lang="en-US" sz="2400" dirty="0"/>
              <a:t> 2006; 93: 216-20</a:t>
            </a:r>
          </a:p>
        </p:txBody>
      </p:sp>
      <p:sp>
        <p:nvSpPr>
          <p:cNvPr id="3" name="Rectangle 2"/>
          <p:cNvSpPr/>
          <p:nvPr/>
        </p:nvSpPr>
        <p:spPr>
          <a:xfrm>
            <a:off x="678572" y="3047385"/>
            <a:ext cx="9790304" cy="2800767"/>
          </a:xfrm>
          <a:prstGeom prst="rect">
            <a:avLst/>
          </a:prstGeom>
        </p:spPr>
        <p:txBody>
          <a:bodyPr wrap="square">
            <a:spAutoFit/>
          </a:bodyPr>
          <a:lstStyle/>
          <a:p>
            <a:r>
              <a:rPr lang="en-US" sz="3200" dirty="0">
                <a:solidFill>
                  <a:prstClr val="black"/>
                </a:solidFill>
              </a:rPr>
              <a:t>123 BDI: 87 during LC</a:t>
            </a:r>
          </a:p>
          <a:p>
            <a:pPr marL="457200" indent="-457200">
              <a:buFont typeface="Arial" charset="0"/>
              <a:buChar char="•"/>
            </a:pPr>
            <a:r>
              <a:rPr lang="en-US" sz="3200" dirty="0">
                <a:solidFill>
                  <a:prstClr val="black"/>
                </a:solidFill>
              </a:rPr>
              <a:t>55 pts attempted repair prior to referral</a:t>
            </a:r>
          </a:p>
          <a:p>
            <a:pPr marL="914400" lvl="1" indent="-457200">
              <a:buFont typeface="Arial" charset="0"/>
              <a:buChar char="•"/>
            </a:pPr>
            <a:r>
              <a:rPr lang="en-US" sz="3200" dirty="0">
                <a:solidFill>
                  <a:prstClr val="black"/>
                </a:solidFill>
              </a:rPr>
              <a:t>78% required revision</a:t>
            </a:r>
          </a:p>
          <a:p>
            <a:pPr marL="457200" indent="-457200">
              <a:buFont typeface="Arial" charset="0"/>
              <a:buChar char="•"/>
            </a:pPr>
            <a:r>
              <a:rPr lang="en-US" sz="3200" dirty="0">
                <a:solidFill>
                  <a:prstClr val="black"/>
                </a:solidFill>
              </a:rPr>
              <a:t>89% success rate (42/47) in experienced unit</a:t>
            </a:r>
          </a:p>
          <a:p>
            <a:pPr marL="457200" indent="-457200">
              <a:buFont typeface="Arial" charset="0"/>
              <a:buChar char="•"/>
            </a:pPr>
            <a:r>
              <a:rPr lang="en-US" sz="3200" dirty="0">
                <a:solidFill>
                  <a:prstClr val="black"/>
                </a:solidFill>
              </a:rPr>
              <a:t>In selected patients, early repair = delayed repair</a:t>
            </a:r>
            <a:endParaRPr lang="en-US" sz="2800" dirty="0">
              <a:solidFill>
                <a:prstClr val="black"/>
              </a:solidFill>
            </a:endParaRPr>
          </a:p>
          <a:p>
            <a:pPr marL="457200" indent="-457200">
              <a:buFont typeface=".AppleSystemUIFont" charset="-120"/>
              <a:buChar char="-"/>
            </a:pPr>
            <a:endParaRPr lang="en-US" sz="1600" dirty="0"/>
          </a:p>
        </p:txBody>
      </p:sp>
      <p:sp>
        <p:nvSpPr>
          <p:cNvPr id="6" name="Rectangle 5"/>
          <p:cNvSpPr/>
          <p:nvPr/>
        </p:nvSpPr>
        <p:spPr>
          <a:xfrm>
            <a:off x="506186" y="2230386"/>
            <a:ext cx="11673112" cy="523220"/>
          </a:xfrm>
          <a:prstGeom prst="rect">
            <a:avLst/>
          </a:prstGeom>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 typeface=".AppleSystemUIFont" charset="-120"/>
              <a:buNone/>
              <a:tabLst/>
              <a:defRPr/>
            </a:pPr>
            <a:r>
              <a:rPr lang="en-US" sz="2800" b="1" i="1" dirty="0">
                <a:solidFill>
                  <a:srgbClr val="0432FF"/>
                </a:solidFill>
              </a:rPr>
              <a:t>Immediate repair by experienced team offers the best chance </a:t>
            </a:r>
          </a:p>
        </p:txBody>
      </p:sp>
      <p:sp>
        <p:nvSpPr>
          <p:cNvPr id="9" name="Title 1">
            <a:extLst>
              <a:ext uri="{FF2B5EF4-FFF2-40B4-BE49-F238E27FC236}">
                <a16:creationId xmlns:a16="http://schemas.microsoft.com/office/drawing/2014/main" xmlns="" id="{CF91E6B0-AB27-5F42-814C-73E1388B6C0C}"/>
              </a:ext>
            </a:extLst>
          </p:cNvPr>
          <p:cNvSpPr txBox="1">
            <a:spLocks/>
          </p:cNvSpPr>
          <p:nvPr/>
        </p:nvSpPr>
        <p:spPr>
          <a:xfrm>
            <a:off x="2151185" y="57761"/>
            <a:ext cx="7633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PICO #18: Research Evidence</a:t>
            </a:r>
          </a:p>
        </p:txBody>
      </p:sp>
      <p:sp>
        <p:nvSpPr>
          <p:cNvPr id="7" name="Rectangle 6"/>
          <p:cNvSpPr/>
          <p:nvPr/>
        </p:nvSpPr>
        <p:spPr>
          <a:xfrm>
            <a:off x="506187" y="4506686"/>
            <a:ext cx="8686800" cy="653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5840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4" name="TextBox 3"/>
          <p:cNvSpPr txBox="1"/>
          <p:nvPr/>
        </p:nvSpPr>
        <p:spPr>
          <a:xfrm>
            <a:off x="212271" y="1459207"/>
            <a:ext cx="11723915" cy="830997"/>
          </a:xfrm>
          <a:prstGeom prst="rect">
            <a:avLst/>
          </a:prstGeom>
          <a:solidFill>
            <a:schemeClr val="bg1"/>
          </a:solidFill>
          <a:ln w="28575">
            <a:solidFill>
              <a:srgbClr val="FFC000"/>
            </a:solidFill>
          </a:ln>
        </p:spPr>
        <p:txBody>
          <a:bodyPr wrap="square" rtlCol="0">
            <a:spAutoFit/>
          </a:bodyPr>
          <a:lstStyle/>
          <a:p>
            <a:pPr lvl="1">
              <a:spcBef>
                <a:spcPts val="600"/>
              </a:spcBef>
              <a:spcAft>
                <a:spcPts val="600"/>
              </a:spcAft>
            </a:pPr>
            <a:r>
              <a:rPr lang="en-US" sz="2400" dirty="0"/>
              <a:t>J </a:t>
            </a:r>
            <a:r>
              <a:rPr lang="en-US" sz="2400" dirty="0" err="1"/>
              <a:t>Rystedt</a:t>
            </a:r>
            <a:r>
              <a:rPr lang="en-US" sz="2400" dirty="0"/>
              <a:t> et al: </a:t>
            </a:r>
            <a:r>
              <a:rPr lang="en-US" sz="2400" b="1" dirty="0"/>
              <a:t>Bile duct injuries associated with 55,134 cholecystectomies: Treatment &amp; Outcome from a National perspective</a:t>
            </a:r>
            <a:r>
              <a:rPr lang="en-US" sz="2400" dirty="0"/>
              <a:t> World J </a:t>
            </a:r>
            <a:r>
              <a:rPr lang="en-US" sz="2400" dirty="0" err="1"/>
              <a:t>Surg</a:t>
            </a:r>
            <a:r>
              <a:rPr lang="en-US" sz="2400" dirty="0"/>
              <a:t> 2016; 40: 73-80</a:t>
            </a:r>
          </a:p>
        </p:txBody>
      </p:sp>
      <p:sp>
        <p:nvSpPr>
          <p:cNvPr id="3" name="Rectangle 2"/>
          <p:cNvSpPr/>
          <p:nvPr/>
        </p:nvSpPr>
        <p:spPr>
          <a:xfrm>
            <a:off x="692639" y="3244334"/>
            <a:ext cx="9790304" cy="2308324"/>
          </a:xfrm>
          <a:prstGeom prst="rect">
            <a:avLst/>
          </a:prstGeom>
        </p:spPr>
        <p:txBody>
          <a:bodyPr wrap="square">
            <a:spAutoFit/>
          </a:bodyPr>
          <a:lstStyle/>
          <a:p>
            <a:r>
              <a:rPr lang="en-US" sz="3200" dirty="0">
                <a:solidFill>
                  <a:prstClr val="black"/>
                </a:solidFill>
              </a:rPr>
              <a:t>174 BDI in 55,134 LC (0.3%)</a:t>
            </a:r>
          </a:p>
          <a:p>
            <a:pPr marL="457200" indent="-457200">
              <a:buFont typeface="Arial" charset="0"/>
              <a:buChar char="•"/>
            </a:pPr>
            <a:r>
              <a:rPr lang="en-US" sz="3200" dirty="0">
                <a:solidFill>
                  <a:prstClr val="black"/>
                </a:solidFill>
              </a:rPr>
              <a:t>140/155 repaired immediately</a:t>
            </a:r>
          </a:p>
          <a:p>
            <a:pPr marL="457200" indent="-457200">
              <a:buFont typeface="Arial" charset="0"/>
              <a:buChar char="•"/>
            </a:pPr>
            <a:r>
              <a:rPr lang="en-US" sz="3200" dirty="0">
                <a:solidFill>
                  <a:prstClr val="black"/>
                </a:solidFill>
              </a:rPr>
              <a:t>59%Hannover Grade C 1 &lt; 5mm lesion</a:t>
            </a:r>
            <a:endParaRPr lang="en-US" sz="2800" dirty="0">
              <a:solidFill>
                <a:prstClr val="black"/>
              </a:solidFill>
            </a:endParaRPr>
          </a:p>
          <a:p>
            <a:pPr marL="457200" indent="-457200">
              <a:buFont typeface="Arial" charset="0"/>
              <a:buChar char="•"/>
            </a:pPr>
            <a:r>
              <a:rPr lang="en-US" sz="3200" dirty="0">
                <a:solidFill>
                  <a:prstClr val="black"/>
                </a:solidFill>
              </a:rPr>
              <a:t>17% pts had a R-Y </a:t>
            </a:r>
            <a:r>
              <a:rPr lang="en-US" sz="3200" dirty="0" err="1">
                <a:solidFill>
                  <a:prstClr val="black"/>
                </a:solidFill>
              </a:rPr>
              <a:t>Hep-jej</a:t>
            </a:r>
            <a:r>
              <a:rPr lang="en-US" sz="3200" dirty="0">
                <a:solidFill>
                  <a:prstClr val="black"/>
                </a:solidFill>
              </a:rPr>
              <a:t> </a:t>
            </a:r>
          </a:p>
          <a:p>
            <a:pPr marL="457200" indent="-457200">
              <a:buFont typeface=".AppleSystemUIFont" charset="-120"/>
              <a:buChar char="-"/>
            </a:pPr>
            <a:endParaRPr lang="en-US" sz="1600" dirty="0"/>
          </a:p>
        </p:txBody>
      </p:sp>
      <p:sp>
        <p:nvSpPr>
          <p:cNvPr id="6" name="Rectangle 5"/>
          <p:cNvSpPr/>
          <p:nvPr/>
        </p:nvSpPr>
        <p:spPr>
          <a:xfrm>
            <a:off x="506186" y="2427338"/>
            <a:ext cx="11673112" cy="523220"/>
          </a:xfrm>
          <a:prstGeom prst="rect">
            <a:avLst/>
          </a:prstGeom>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 typeface=".AppleSystemUIFont" charset="-120"/>
              <a:buNone/>
              <a:tabLst/>
              <a:defRPr/>
            </a:pPr>
            <a:r>
              <a:rPr lang="en-US" sz="2800" b="1" i="1" dirty="0">
                <a:solidFill>
                  <a:srgbClr val="0432FF"/>
                </a:solidFill>
              </a:rPr>
              <a:t>Repaired by operating surgeon: Short term outcomes “surprisingly good”</a:t>
            </a:r>
          </a:p>
        </p:txBody>
      </p:sp>
      <p:sp>
        <p:nvSpPr>
          <p:cNvPr id="9" name="Title 1">
            <a:extLst>
              <a:ext uri="{FF2B5EF4-FFF2-40B4-BE49-F238E27FC236}">
                <a16:creationId xmlns:a16="http://schemas.microsoft.com/office/drawing/2014/main" xmlns="" id="{CF91E6B0-AB27-5F42-814C-73E1388B6C0C}"/>
              </a:ext>
            </a:extLst>
          </p:cNvPr>
          <p:cNvSpPr txBox="1">
            <a:spLocks/>
          </p:cNvSpPr>
          <p:nvPr/>
        </p:nvSpPr>
        <p:spPr>
          <a:xfrm>
            <a:off x="2151185" y="57761"/>
            <a:ext cx="7633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PICO #18: Research Evidence</a:t>
            </a:r>
            <a:br>
              <a:rPr lang="en-US">
                <a:solidFill>
                  <a:schemeClr val="bg1"/>
                </a:solidFill>
              </a:rPr>
            </a:br>
            <a:r>
              <a:rPr lang="en-US">
                <a:solidFill>
                  <a:schemeClr val="bg1"/>
                </a:solidFill>
              </a:rPr>
              <a:t>Minor Injuries</a:t>
            </a:r>
            <a:endParaRPr lang="en-US" dirty="0">
              <a:solidFill>
                <a:schemeClr val="bg1"/>
              </a:solidFill>
            </a:endParaRPr>
          </a:p>
        </p:txBody>
      </p:sp>
      <p:sp>
        <p:nvSpPr>
          <p:cNvPr id="7" name="Rectangle 6"/>
          <p:cNvSpPr/>
          <p:nvPr/>
        </p:nvSpPr>
        <p:spPr>
          <a:xfrm>
            <a:off x="636814" y="4261756"/>
            <a:ext cx="7266215" cy="440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395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151185" y="57761"/>
            <a:ext cx="7633677" cy="1325563"/>
          </a:xfrm>
        </p:spPr>
        <p:txBody>
          <a:bodyPr/>
          <a:lstStyle/>
          <a:p>
            <a:pPr algn="ctr"/>
            <a:r>
              <a:rPr lang="en-US" dirty="0">
                <a:solidFill>
                  <a:schemeClr val="bg1"/>
                </a:solidFill>
              </a:rPr>
              <a:t>PICO #18: Research Evidence</a:t>
            </a:r>
            <a:br>
              <a:rPr lang="en-US" dirty="0">
                <a:solidFill>
                  <a:schemeClr val="bg1"/>
                </a:solidFill>
              </a:rPr>
            </a:br>
            <a:r>
              <a:rPr lang="en-US">
                <a:solidFill>
                  <a:schemeClr val="bg1"/>
                </a:solidFill>
              </a:rPr>
              <a:t>Minor Injuries</a:t>
            </a:r>
            <a:endParaRPr lang="en-US" dirty="0">
              <a:solidFill>
                <a:schemeClr val="bg1"/>
              </a:solidFill>
            </a:endParaRPr>
          </a:p>
        </p:txBody>
      </p:sp>
      <p:sp>
        <p:nvSpPr>
          <p:cNvPr id="4" name="TextBox 3"/>
          <p:cNvSpPr txBox="1"/>
          <p:nvPr/>
        </p:nvSpPr>
        <p:spPr>
          <a:xfrm>
            <a:off x="212271" y="1459207"/>
            <a:ext cx="11723915" cy="830997"/>
          </a:xfrm>
          <a:prstGeom prst="rect">
            <a:avLst/>
          </a:prstGeom>
          <a:solidFill>
            <a:schemeClr val="bg1"/>
          </a:solidFill>
          <a:ln w="28575">
            <a:solidFill>
              <a:srgbClr val="FFC000"/>
            </a:solidFill>
          </a:ln>
        </p:spPr>
        <p:txBody>
          <a:bodyPr wrap="square" rtlCol="0">
            <a:spAutoFit/>
          </a:bodyPr>
          <a:lstStyle/>
          <a:p>
            <a:pPr marL="914400" lvl="1" indent="-457200">
              <a:spcBef>
                <a:spcPts val="600"/>
              </a:spcBef>
              <a:spcAft>
                <a:spcPts val="600"/>
              </a:spcAft>
              <a:buFont typeface="Wingdings" charset="2"/>
              <a:buChar char="Ø"/>
            </a:pPr>
            <a:r>
              <a:rPr lang="en-US" sz="2400" dirty="0"/>
              <a:t>J </a:t>
            </a:r>
            <a:r>
              <a:rPr lang="en-US" sz="2400" dirty="0" err="1"/>
              <a:t>Rystedt</a:t>
            </a:r>
            <a:r>
              <a:rPr lang="en-US" sz="2400" dirty="0"/>
              <a:t> , AK Montgomery: </a:t>
            </a:r>
            <a:r>
              <a:rPr lang="en-US" sz="2400" b="1" dirty="0"/>
              <a:t>Quality of life after bile duct injury: intra-operative detection is crucial:</a:t>
            </a:r>
            <a:r>
              <a:rPr lang="en-US" sz="2400" dirty="0"/>
              <a:t> </a:t>
            </a:r>
            <a:r>
              <a:rPr lang="en-US" sz="2400" b="1" dirty="0"/>
              <a:t>A national case-controlled study </a:t>
            </a:r>
            <a:r>
              <a:rPr lang="en-US" sz="2400" dirty="0"/>
              <a:t>HPB 2016; 18: 1010-16.</a:t>
            </a:r>
          </a:p>
        </p:txBody>
      </p:sp>
      <p:sp>
        <p:nvSpPr>
          <p:cNvPr id="3" name="Rectangle 2"/>
          <p:cNvSpPr/>
          <p:nvPr/>
        </p:nvSpPr>
        <p:spPr>
          <a:xfrm>
            <a:off x="692639" y="2827165"/>
            <a:ext cx="9790304" cy="3293209"/>
          </a:xfrm>
          <a:prstGeom prst="rect">
            <a:avLst/>
          </a:prstGeom>
        </p:spPr>
        <p:txBody>
          <a:bodyPr wrap="square">
            <a:spAutoFit/>
          </a:bodyPr>
          <a:lstStyle/>
          <a:p>
            <a:endParaRPr lang="en-US" sz="3200" dirty="0">
              <a:solidFill>
                <a:prstClr val="black"/>
              </a:solidFill>
            </a:endParaRPr>
          </a:p>
          <a:p>
            <a:r>
              <a:rPr lang="en-US" sz="3200" dirty="0">
                <a:solidFill>
                  <a:prstClr val="black"/>
                </a:solidFill>
              </a:rPr>
              <a:t>168 BDI in 55,134 LC (0.3%)</a:t>
            </a:r>
          </a:p>
          <a:p>
            <a:pPr marL="457200" indent="-457200">
              <a:buFont typeface="Arial" charset="0"/>
              <a:buChar char="•"/>
            </a:pPr>
            <a:r>
              <a:rPr lang="en-US" sz="3200" dirty="0">
                <a:solidFill>
                  <a:prstClr val="black"/>
                </a:solidFill>
              </a:rPr>
              <a:t>Median f/u 4.3 years</a:t>
            </a:r>
          </a:p>
          <a:p>
            <a:pPr marL="457200" indent="-457200">
              <a:buFont typeface="Arial" charset="0"/>
              <a:buChar char="•"/>
            </a:pPr>
            <a:r>
              <a:rPr lang="en-US" sz="3200" dirty="0">
                <a:solidFill>
                  <a:prstClr val="black"/>
                </a:solidFill>
              </a:rPr>
              <a:t>59% Hannover Grade C 1 &lt; 5mm lesion</a:t>
            </a:r>
            <a:endParaRPr lang="en-US" sz="2800" dirty="0">
              <a:solidFill>
                <a:prstClr val="black"/>
              </a:solidFill>
            </a:endParaRPr>
          </a:p>
          <a:p>
            <a:pPr marL="457200" indent="-457200">
              <a:buFont typeface="Arial" charset="0"/>
              <a:buChar char="•"/>
            </a:pPr>
            <a:r>
              <a:rPr lang="en-US" sz="3200" dirty="0">
                <a:solidFill>
                  <a:prstClr val="black"/>
                </a:solidFill>
              </a:rPr>
              <a:t>QOL was better on those repaired immediately vs referred  p&lt;0.002)</a:t>
            </a:r>
          </a:p>
          <a:p>
            <a:pPr marL="457200" indent="-457200">
              <a:buFont typeface=".AppleSystemUIFont" charset="-120"/>
              <a:buChar char="-"/>
            </a:pPr>
            <a:endParaRPr lang="en-US" sz="1600" dirty="0"/>
          </a:p>
        </p:txBody>
      </p:sp>
      <p:sp>
        <p:nvSpPr>
          <p:cNvPr id="6" name="Rectangle 5"/>
          <p:cNvSpPr/>
          <p:nvPr/>
        </p:nvSpPr>
        <p:spPr>
          <a:xfrm>
            <a:off x="506186" y="2427338"/>
            <a:ext cx="11218454" cy="523220"/>
          </a:xfrm>
          <a:prstGeom prst="rect">
            <a:avLst/>
          </a:prstGeom>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 typeface=".AppleSystemUIFont" charset="-120"/>
              <a:buNone/>
              <a:tabLst/>
              <a:defRPr/>
            </a:pPr>
            <a:r>
              <a:rPr lang="en-US" sz="2800" b="1" i="1" dirty="0">
                <a:solidFill>
                  <a:srgbClr val="0432FF"/>
                </a:solidFill>
              </a:rPr>
              <a:t>Good QOL as long as injury is recognized during LC</a:t>
            </a:r>
          </a:p>
        </p:txBody>
      </p:sp>
    </p:spTree>
    <p:extLst>
      <p:ext uri="{BB962C8B-B14F-4D97-AF65-F5344CB8AC3E}">
        <p14:creationId xmlns:p14="http://schemas.microsoft.com/office/powerpoint/2010/main" xmlns="" val="19998694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16D4ED2F-493B-E740-BFCA-1CBCA44AF64D}"/>
              </a:ext>
            </a:extLst>
          </p:cNvPr>
          <p:cNvSpPr>
            <a:spLocks noGrp="1"/>
          </p:cNvSpPr>
          <p:nvPr>
            <p:ph type="title"/>
          </p:nvPr>
        </p:nvSpPr>
        <p:spPr>
          <a:xfrm>
            <a:off x="1617133" y="271463"/>
            <a:ext cx="8743950" cy="1143000"/>
          </a:xfrm>
        </p:spPr>
        <p:txBody>
          <a:bodyPr/>
          <a:lstStyle/>
          <a:p>
            <a:pPr algn="ctr"/>
            <a:r>
              <a:rPr lang="en-US" altLang="en-US" sz="3600" b="1" dirty="0">
                <a:solidFill>
                  <a:srgbClr val="FFFF00"/>
                </a:solidFill>
              </a:rPr>
              <a:t>  Background 2: Incorrect Diagnosis of AC </a:t>
            </a:r>
          </a:p>
        </p:txBody>
      </p:sp>
      <p:sp>
        <p:nvSpPr>
          <p:cNvPr id="15363" name="Content Placeholder 2">
            <a:extLst>
              <a:ext uri="{FF2B5EF4-FFF2-40B4-BE49-F238E27FC236}">
                <a16:creationId xmlns:a16="http://schemas.microsoft.com/office/drawing/2014/main" xmlns="" id="{F91F213C-8F63-394F-BA62-968A2F4F9C11}"/>
              </a:ext>
            </a:extLst>
          </p:cNvPr>
          <p:cNvSpPr>
            <a:spLocks noGrp="1"/>
          </p:cNvSpPr>
          <p:nvPr>
            <p:ph idx="1"/>
          </p:nvPr>
        </p:nvSpPr>
        <p:spPr>
          <a:xfrm>
            <a:off x="1735667" y="1617133"/>
            <a:ext cx="8743950" cy="4114800"/>
          </a:xfrm>
        </p:spPr>
        <p:txBody>
          <a:bodyPr/>
          <a:lstStyle/>
          <a:p>
            <a:pPr marL="0" indent="0">
              <a:buNone/>
            </a:pPr>
            <a:r>
              <a:rPr lang="en-US" altLang="en-US" dirty="0">
                <a:solidFill>
                  <a:srgbClr val="1E278B"/>
                </a:solidFill>
              </a:rPr>
              <a:t>In patients with gallstones who come to the ED with right upper quadrant pain there may be a bias to declaring that the diagnosis is AC vs biliary colic.</a:t>
            </a:r>
          </a:p>
          <a:p>
            <a:pPr marL="0" indent="0">
              <a:buNone/>
            </a:pPr>
            <a:endParaRPr lang="en-US" altLang="en-US" dirty="0">
              <a:solidFill>
                <a:srgbClr val="1E278B"/>
              </a:solidFill>
            </a:endParaRPr>
          </a:p>
          <a:p>
            <a:pPr marL="0" indent="0">
              <a:buNone/>
            </a:pPr>
            <a:r>
              <a:rPr lang="en-US" altLang="en-US" dirty="0">
                <a:solidFill>
                  <a:srgbClr val="1E278B"/>
                </a:solidFill>
              </a:rPr>
              <a:t>This is because diagnosis affects leveling and leveling affects access to resources and perhaps payment for provider services.  Generally this is thought to be innocent since the patients have an indication for cholecystectomy. </a:t>
            </a:r>
          </a:p>
        </p:txBody>
      </p:sp>
    </p:spTree>
    <p:extLst>
      <p:ext uri="{BB962C8B-B14F-4D97-AF65-F5344CB8AC3E}">
        <p14:creationId xmlns:p14="http://schemas.microsoft.com/office/powerpoint/2010/main" xmlns="" val="24644491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1362856" y="-270150"/>
            <a:ext cx="10515600" cy="1325563"/>
          </a:xfrm>
        </p:spPr>
        <p:txBody>
          <a:bodyPr/>
          <a:lstStyle/>
          <a:p>
            <a:r>
              <a:rPr lang="en-US" dirty="0">
                <a:solidFill>
                  <a:schemeClr val="bg1"/>
                </a:solidFill>
              </a:rPr>
              <a:t>PICO #3: Summary of Literature Reviewed</a:t>
            </a:r>
          </a:p>
        </p:txBody>
      </p:sp>
      <p:sp>
        <p:nvSpPr>
          <p:cNvPr id="4" name="TextBox 3"/>
          <p:cNvSpPr txBox="1"/>
          <p:nvPr/>
        </p:nvSpPr>
        <p:spPr>
          <a:xfrm>
            <a:off x="1021724" y="4168109"/>
            <a:ext cx="10093064" cy="1200329"/>
          </a:xfrm>
          <a:prstGeom prst="rect">
            <a:avLst/>
          </a:prstGeom>
          <a:solidFill>
            <a:schemeClr val="bg1"/>
          </a:solidFill>
        </p:spPr>
        <p:txBody>
          <a:bodyPr wrap="square" rtlCol="0">
            <a:spAutoFit/>
          </a:bodyPr>
          <a:lstStyle/>
          <a:p>
            <a:r>
              <a:rPr lang="en-US" sz="2400" b="1" dirty="0"/>
              <a:t>Implementation</a:t>
            </a:r>
            <a:r>
              <a:rPr lang="en-US" sz="2400" dirty="0"/>
              <a:t>:</a:t>
            </a:r>
          </a:p>
          <a:p>
            <a:pPr marL="342900" indent="-342900">
              <a:buFont typeface="Wingdings" panose="05000000000000000000" pitchFamily="2" charset="2"/>
              <a:buChar char="Ø"/>
            </a:pPr>
            <a:r>
              <a:rPr lang="en-US" sz="2400" dirty="0"/>
              <a:t>Education</a:t>
            </a:r>
          </a:p>
          <a:p>
            <a:pPr marL="342900" indent="-342900">
              <a:buFont typeface="Wingdings" panose="05000000000000000000" pitchFamily="2" charset="2"/>
              <a:buChar char="Ø"/>
            </a:pPr>
            <a:r>
              <a:rPr lang="en-US" sz="2400" dirty="0"/>
              <a:t>Creation of referral/consultation pathways</a:t>
            </a:r>
          </a:p>
        </p:txBody>
      </p:sp>
      <p:sp>
        <p:nvSpPr>
          <p:cNvPr id="6" name="TextBox 5"/>
          <p:cNvSpPr txBox="1"/>
          <p:nvPr/>
        </p:nvSpPr>
        <p:spPr>
          <a:xfrm>
            <a:off x="1021724" y="1220303"/>
            <a:ext cx="10093064" cy="2677656"/>
          </a:xfrm>
          <a:prstGeom prst="rect">
            <a:avLst/>
          </a:prstGeom>
          <a:solidFill>
            <a:schemeClr val="bg1"/>
          </a:solidFill>
        </p:spPr>
        <p:txBody>
          <a:bodyPr wrap="square" rtlCol="0">
            <a:spAutoFit/>
          </a:bodyPr>
          <a:lstStyle/>
          <a:p>
            <a:r>
              <a:rPr lang="en-US" sz="2400" b="1" dirty="0"/>
              <a:t>Justification: </a:t>
            </a:r>
          </a:p>
          <a:p>
            <a:pPr marL="285750" indent="-285750">
              <a:buFont typeface="Wingdings" panose="05000000000000000000" pitchFamily="2" charset="2"/>
              <a:buChar char="Ø"/>
            </a:pPr>
            <a:r>
              <a:rPr lang="en-US" sz="2400" dirty="0"/>
              <a:t>Most patients will benefit from being managed by experienced multispecialty team</a:t>
            </a:r>
          </a:p>
          <a:p>
            <a:pPr marL="800100" lvl="1" indent="-342900">
              <a:buFont typeface="Arial" charset="0"/>
              <a:buChar char="•"/>
            </a:pPr>
            <a:r>
              <a:rPr lang="en-US" sz="2400" dirty="0"/>
              <a:t>BDI repair success rate</a:t>
            </a:r>
          </a:p>
          <a:p>
            <a:pPr marL="800100" lvl="1" indent="-342900">
              <a:buFont typeface="Arial" charset="0"/>
              <a:buChar char="•"/>
            </a:pPr>
            <a:r>
              <a:rPr lang="en-US" sz="2400" dirty="0"/>
              <a:t>Multi specialty team offers less invasive options</a:t>
            </a:r>
          </a:p>
          <a:p>
            <a:pPr marL="800100" lvl="1" indent="-342900">
              <a:buFont typeface="Arial" charset="0"/>
              <a:buChar char="•"/>
            </a:pPr>
            <a:r>
              <a:rPr lang="en-US" sz="2400" dirty="0"/>
              <a:t>Decreased liability</a:t>
            </a:r>
          </a:p>
          <a:p>
            <a:pPr marL="800100" lvl="1" indent="-342900">
              <a:buFont typeface="Arial" charset="0"/>
              <a:buChar char="•"/>
            </a:pPr>
            <a:r>
              <a:rPr lang="en-US" sz="2400" dirty="0"/>
              <a:t>Decreased cost </a:t>
            </a:r>
          </a:p>
        </p:txBody>
      </p:sp>
    </p:spTree>
    <p:extLst>
      <p:ext uri="{BB962C8B-B14F-4D97-AF65-F5344CB8AC3E}">
        <p14:creationId xmlns:p14="http://schemas.microsoft.com/office/powerpoint/2010/main" xmlns="" val="1940066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D6D6D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D6D6D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D6D6D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D6D6D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D6D6D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593"/>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515816" y="18593"/>
            <a:ext cx="11434986" cy="1325563"/>
          </a:xfrm>
        </p:spPr>
        <p:txBody>
          <a:bodyPr>
            <a:normAutofit/>
          </a:bodyPr>
          <a:lstStyle/>
          <a:p>
            <a:pPr algn="ctr"/>
            <a:r>
              <a:rPr lang="en-US" dirty="0">
                <a:solidFill>
                  <a:schemeClr val="bg1"/>
                </a:solidFill>
              </a:rPr>
              <a:t>PICO #18: Recommendations</a:t>
            </a:r>
            <a:br>
              <a:rPr lang="en-US" dirty="0">
                <a:solidFill>
                  <a:schemeClr val="bg1"/>
                </a:solidFill>
              </a:rPr>
            </a:br>
            <a:r>
              <a:rPr lang="en-US" i="1" dirty="0">
                <a:solidFill>
                  <a:schemeClr val="bg1"/>
                </a:solidFill>
              </a:rPr>
              <a:t>How to implement? All involved parties</a:t>
            </a:r>
            <a:endParaRPr lang="en-US" dirty="0">
              <a:solidFill>
                <a:schemeClr val="bg1"/>
              </a:solidFill>
            </a:endParaRPr>
          </a:p>
        </p:txBody>
      </p:sp>
      <p:sp>
        <p:nvSpPr>
          <p:cNvPr id="3" name="TextBox 2"/>
          <p:cNvSpPr txBox="1"/>
          <p:nvPr/>
        </p:nvSpPr>
        <p:spPr>
          <a:xfrm>
            <a:off x="463061" y="1864806"/>
            <a:ext cx="11434986" cy="2985433"/>
          </a:xfrm>
          <a:prstGeom prst="rect">
            <a:avLst/>
          </a:prstGeom>
          <a:solidFill>
            <a:schemeClr val="bg1"/>
          </a:solidFill>
        </p:spPr>
        <p:txBody>
          <a:bodyPr wrap="square" rtlCol="0">
            <a:spAutoFit/>
          </a:bodyPr>
          <a:lstStyle/>
          <a:p>
            <a:pPr>
              <a:spcBef>
                <a:spcPts val="600"/>
              </a:spcBef>
              <a:spcAft>
                <a:spcPts val="600"/>
              </a:spcAft>
            </a:pPr>
            <a:r>
              <a:rPr lang="en-US" sz="2800" dirty="0"/>
              <a:t>-Establishing fast tract BDI referral pathways to offer advice and contribute to immediate treatment strategies. </a:t>
            </a:r>
          </a:p>
          <a:p>
            <a:pPr>
              <a:spcBef>
                <a:spcPts val="600"/>
              </a:spcBef>
              <a:spcAft>
                <a:spcPts val="600"/>
              </a:spcAft>
            </a:pPr>
            <a:r>
              <a:rPr lang="en-US" sz="2800" dirty="0"/>
              <a:t>-Share recommendation through residency training, society guidelines, oral presentations at meetings, scientific manuscripts and </a:t>
            </a:r>
            <a:r>
              <a:rPr lang="en-US" sz="2800" u="sng" dirty="0"/>
              <a:t>incorporation of the concept:</a:t>
            </a:r>
          </a:p>
          <a:p>
            <a:pPr marL="914400" lvl="1" indent="-457200">
              <a:spcBef>
                <a:spcPts val="600"/>
              </a:spcBef>
              <a:spcAft>
                <a:spcPts val="600"/>
              </a:spcAft>
              <a:buFont typeface="Wingdings" charset="2"/>
              <a:buChar char="Ø"/>
            </a:pPr>
            <a:r>
              <a:rPr lang="en-US" sz="2800" b="1" i="1" dirty="0"/>
              <a:t>Referring patient implies good judgment, not a failure</a:t>
            </a:r>
          </a:p>
        </p:txBody>
      </p:sp>
    </p:spTree>
    <p:extLst>
      <p:ext uri="{BB962C8B-B14F-4D97-AF65-F5344CB8AC3E}">
        <p14:creationId xmlns:p14="http://schemas.microsoft.com/office/powerpoint/2010/main" xmlns="" val="86415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D6D6D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D6D6D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D6D6D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366"/>
            <a:ext cx="12179298" cy="6858000"/>
          </a:xfrm>
        </p:spPr>
      </p:pic>
      <p:sp>
        <p:nvSpPr>
          <p:cNvPr id="4" name="TextBox 3"/>
          <p:cNvSpPr txBox="1"/>
          <p:nvPr/>
        </p:nvSpPr>
        <p:spPr>
          <a:xfrm>
            <a:off x="212271" y="1252499"/>
            <a:ext cx="11979729" cy="830997"/>
          </a:xfrm>
          <a:prstGeom prst="rect">
            <a:avLst/>
          </a:prstGeom>
          <a:solidFill>
            <a:schemeClr val="bg1"/>
          </a:solidFill>
          <a:ln w="28575">
            <a:solidFill>
              <a:srgbClr val="FFC000"/>
            </a:solidFill>
          </a:ln>
        </p:spPr>
        <p:txBody>
          <a:bodyPr wrap="square" rtlCol="0">
            <a:spAutoFit/>
          </a:bodyPr>
          <a:lstStyle/>
          <a:p>
            <a:pPr marL="914400" lvl="1" indent="-457200">
              <a:spcBef>
                <a:spcPts val="600"/>
              </a:spcBef>
              <a:spcAft>
                <a:spcPts val="600"/>
              </a:spcAft>
              <a:buFont typeface="Wingdings" charset="2"/>
              <a:buChar char="Ø"/>
            </a:pPr>
            <a:r>
              <a:rPr lang="en-US" sz="2400" dirty="0"/>
              <a:t>Silva MA et al: </a:t>
            </a:r>
            <a:r>
              <a:rPr lang="en-US" sz="2400" b="1" dirty="0"/>
              <a:t>Specialist outreach service for on-table repair of iatrogenic bile duct injuries - a new kind of "travelling surgeon" </a:t>
            </a:r>
            <a:r>
              <a:rPr lang="en-US" sz="2400" dirty="0"/>
              <a:t>Ann R </a:t>
            </a:r>
            <a:r>
              <a:rPr lang="en-US" sz="2400" dirty="0" err="1"/>
              <a:t>Coll</a:t>
            </a:r>
            <a:r>
              <a:rPr lang="en-US" sz="2400" dirty="0"/>
              <a:t> </a:t>
            </a:r>
            <a:r>
              <a:rPr lang="en-US" sz="2400" dirty="0" err="1"/>
              <a:t>Engl</a:t>
            </a:r>
            <a:r>
              <a:rPr lang="en-US" sz="2400" dirty="0"/>
              <a:t> 2008; 90: 243-6</a:t>
            </a:r>
          </a:p>
        </p:txBody>
      </p:sp>
      <p:sp>
        <p:nvSpPr>
          <p:cNvPr id="3" name="Rectangle 2"/>
          <p:cNvSpPr/>
          <p:nvPr/>
        </p:nvSpPr>
        <p:spPr>
          <a:xfrm>
            <a:off x="678572" y="3047385"/>
            <a:ext cx="9790304" cy="3231654"/>
          </a:xfrm>
          <a:prstGeom prst="rect">
            <a:avLst/>
          </a:prstGeom>
        </p:spPr>
        <p:txBody>
          <a:bodyPr wrap="square">
            <a:spAutoFit/>
          </a:bodyPr>
          <a:lstStyle/>
          <a:p>
            <a:r>
              <a:rPr lang="en-US" sz="3200" dirty="0">
                <a:solidFill>
                  <a:prstClr val="black"/>
                </a:solidFill>
              </a:rPr>
              <a:t>22 BDI:  </a:t>
            </a:r>
            <a:r>
              <a:rPr lang="en-US" sz="3200" u="sng" dirty="0">
                <a:solidFill>
                  <a:prstClr val="black"/>
                </a:solidFill>
              </a:rPr>
              <a:t>20 with classical excision injury</a:t>
            </a:r>
          </a:p>
          <a:p>
            <a:pPr marL="457200" indent="-457200">
              <a:buFont typeface="Arial" charset="0"/>
              <a:buChar char="•"/>
            </a:pPr>
            <a:r>
              <a:rPr lang="en-US" sz="3200" dirty="0">
                <a:solidFill>
                  <a:prstClr val="black"/>
                </a:solidFill>
              </a:rPr>
              <a:t>95% had R-Y repair</a:t>
            </a:r>
          </a:p>
          <a:p>
            <a:pPr marL="457200" indent="-457200">
              <a:buFont typeface="Arial" charset="0"/>
              <a:buChar char="•"/>
            </a:pPr>
            <a:r>
              <a:rPr lang="en-US" sz="3200" dirty="0">
                <a:solidFill>
                  <a:prstClr val="black"/>
                </a:solidFill>
              </a:rPr>
              <a:t>2 Bile leaks, 1 transient jaundice</a:t>
            </a:r>
          </a:p>
          <a:p>
            <a:pPr marL="457200" indent="-457200">
              <a:buFont typeface="Arial" charset="0"/>
              <a:buChar char="•"/>
            </a:pPr>
            <a:r>
              <a:rPr lang="en-US" sz="3200" dirty="0">
                <a:solidFill>
                  <a:prstClr val="black"/>
                </a:solidFill>
              </a:rPr>
              <a:t>1 </a:t>
            </a:r>
            <a:r>
              <a:rPr lang="en-US" sz="3200" dirty="0" err="1">
                <a:solidFill>
                  <a:prstClr val="black"/>
                </a:solidFill>
              </a:rPr>
              <a:t>pt</a:t>
            </a:r>
            <a:r>
              <a:rPr lang="en-US" sz="3200" dirty="0">
                <a:solidFill>
                  <a:prstClr val="black"/>
                </a:solidFill>
              </a:rPr>
              <a:t> required transfer (associated hepatic artery injury)</a:t>
            </a:r>
          </a:p>
          <a:p>
            <a:pPr marL="457200" indent="-457200">
              <a:buFont typeface="Arial" charset="0"/>
              <a:buChar char="•"/>
            </a:pPr>
            <a:r>
              <a:rPr lang="en-US" sz="3200" dirty="0">
                <a:solidFill>
                  <a:prstClr val="black"/>
                </a:solidFill>
              </a:rPr>
              <a:t>14% required PTCH + dilatation 6-28m post op</a:t>
            </a:r>
          </a:p>
          <a:p>
            <a:pPr marL="457200" indent="-457200">
              <a:buFont typeface="Arial" charset="0"/>
              <a:buChar char="•"/>
            </a:pPr>
            <a:endParaRPr lang="en-US" sz="2800" dirty="0">
              <a:solidFill>
                <a:prstClr val="black"/>
              </a:solidFill>
            </a:endParaRPr>
          </a:p>
          <a:p>
            <a:pPr marL="457200" indent="-457200">
              <a:buFont typeface=".AppleSystemUIFont" charset="-120"/>
              <a:buChar char="-"/>
            </a:pPr>
            <a:endParaRPr lang="en-US" sz="1600" dirty="0"/>
          </a:p>
        </p:txBody>
      </p:sp>
      <p:sp>
        <p:nvSpPr>
          <p:cNvPr id="6" name="Rectangle 5"/>
          <p:cNvSpPr/>
          <p:nvPr/>
        </p:nvSpPr>
        <p:spPr>
          <a:xfrm>
            <a:off x="506186" y="2230386"/>
            <a:ext cx="11673112" cy="523220"/>
          </a:xfrm>
          <a:prstGeom prst="rect">
            <a:avLst/>
          </a:prstGeom>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 typeface=".AppleSystemUIFont" charset="-120"/>
              <a:buNone/>
              <a:tabLst/>
              <a:defRPr/>
            </a:pPr>
            <a:r>
              <a:rPr lang="en-US" sz="2800" b="1" i="1" dirty="0">
                <a:solidFill>
                  <a:srgbClr val="0432FF"/>
                </a:solidFill>
              </a:rPr>
              <a:t>Repair of BDI as an outreach is feasible and safe</a:t>
            </a:r>
          </a:p>
        </p:txBody>
      </p:sp>
      <p:sp>
        <p:nvSpPr>
          <p:cNvPr id="9" name="Title 1">
            <a:extLst>
              <a:ext uri="{FF2B5EF4-FFF2-40B4-BE49-F238E27FC236}">
                <a16:creationId xmlns:a16="http://schemas.microsoft.com/office/drawing/2014/main" xmlns="" id="{CF91E6B0-AB27-5F42-814C-73E1388B6C0C}"/>
              </a:ext>
            </a:extLst>
          </p:cNvPr>
          <p:cNvSpPr txBox="1">
            <a:spLocks/>
          </p:cNvSpPr>
          <p:nvPr/>
        </p:nvSpPr>
        <p:spPr>
          <a:xfrm>
            <a:off x="2151185" y="57761"/>
            <a:ext cx="76336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PICO #18: Research Evidence</a:t>
            </a:r>
          </a:p>
        </p:txBody>
      </p:sp>
      <p:sp>
        <p:nvSpPr>
          <p:cNvPr id="7" name="Rectangle 6"/>
          <p:cNvSpPr/>
          <p:nvPr/>
        </p:nvSpPr>
        <p:spPr>
          <a:xfrm>
            <a:off x="665870" y="4994039"/>
            <a:ext cx="9751759" cy="6543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337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593"/>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515816" y="18593"/>
            <a:ext cx="11434986" cy="1325563"/>
          </a:xfrm>
        </p:spPr>
        <p:txBody>
          <a:bodyPr>
            <a:normAutofit/>
          </a:bodyPr>
          <a:lstStyle/>
          <a:p>
            <a:pPr algn="ctr"/>
            <a:r>
              <a:rPr lang="en-US" dirty="0">
                <a:solidFill>
                  <a:schemeClr val="bg1"/>
                </a:solidFill>
              </a:rPr>
              <a:t>PICO #18: Recommendations</a:t>
            </a:r>
            <a:br>
              <a:rPr lang="en-US" dirty="0">
                <a:solidFill>
                  <a:schemeClr val="bg1"/>
                </a:solidFill>
              </a:rPr>
            </a:br>
            <a:r>
              <a:rPr lang="en-US" i="1" dirty="0">
                <a:solidFill>
                  <a:schemeClr val="bg1"/>
                </a:solidFill>
              </a:rPr>
              <a:t>Justification Summary</a:t>
            </a:r>
            <a:endParaRPr lang="en-US" dirty="0">
              <a:solidFill>
                <a:schemeClr val="bg1"/>
              </a:solidFill>
            </a:endParaRPr>
          </a:p>
        </p:txBody>
      </p:sp>
      <p:sp>
        <p:nvSpPr>
          <p:cNvPr id="3" name="TextBox 2"/>
          <p:cNvSpPr txBox="1"/>
          <p:nvPr/>
        </p:nvSpPr>
        <p:spPr>
          <a:xfrm>
            <a:off x="427891" y="2093377"/>
            <a:ext cx="11434986" cy="2985433"/>
          </a:xfrm>
          <a:prstGeom prst="rect">
            <a:avLst/>
          </a:prstGeom>
          <a:solidFill>
            <a:schemeClr val="bg1"/>
          </a:solidFill>
        </p:spPr>
        <p:txBody>
          <a:bodyPr wrap="square" rtlCol="0">
            <a:spAutoFit/>
          </a:bodyPr>
          <a:lstStyle/>
          <a:p>
            <a:pPr marL="457200" indent="-457200">
              <a:spcBef>
                <a:spcPts val="600"/>
              </a:spcBef>
              <a:spcAft>
                <a:spcPts val="600"/>
              </a:spcAft>
              <a:buFont typeface="Arial" charset="0"/>
              <a:buChar char="•"/>
            </a:pPr>
            <a:r>
              <a:rPr lang="en-US" sz="2800" b="1" dirty="0"/>
              <a:t>Strong clinical rationale and indirect evidence favoring specialty repair despite  of very   low certainty direct evidence exists addressing this question. </a:t>
            </a:r>
          </a:p>
          <a:p>
            <a:pPr marL="457200" indent="-457200">
              <a:spcBef>
                <a:spcPts val="600"/>
              </a:spcBef>
              <a:spcAft>
                <a:spcPts val="600"/>
              </a:spcAft>
              <a:buFont typeface="Arial" charset="0"/>
              <a:buChar char="•"/>
            </a:pPr>
            <a:r>
              <a:rPr lang="en-US" sz="2800" b="1" dirty="0"/>
              <a:t> Complexity in assessing extent of BDI/VI and the type of surgery entailed in the repair is significantly different than LC</a:t>
            </a:r>
          </a:p>
          <a:p>
            <a:pPr marL="457200" indent="-457200">
              <a:spcBef>
                <a:spcPts val="600"/>
              </a:spcBef>
              <a:spcAft>
                <a:spcPts val="600"/>
              </a:spcAft>
              <a:buFont typeface="Arial" charset="0"/>
              <a:buChar char="•"/>
            </a:pPr>
            <a:r>
              <a:rPr lang="en-US" sz="2800" b="1" dirty="0"/>
              <a:t>Experience  for LC cannot be generalized to repairs of BDI. </a:t>
            </a:r>
          </a:p>
        </p:txBody>
      </p:sp>
    </p:spTree>
    <p:extLst>
      <p:ext uri="{BB962C8B-B14F-4D97-AF65-F5344CB8AC3E}">
        <p14:creationId xmlns:p14="http://schemas.microsoft.com/office/powerpoint/2010/main" xmlns="" val="286674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AAAA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AAAA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AAAAA"/>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593"/>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515816" y="18593"/>
            <a:ext cx="11434986" cy="1325563"/>
          </a:xfrm>
        </p:spPr>
        <p:txBody>
          <a:bodyPr>
            <a:normAutofit/>
          </a:bodyPr>
          <a:lstStyle/>
          <a:p>
            <a:pPr algn="ctr"/>
            <a:r>
              <a:rPr lang="en-US" dirty="0">
                <a:solidFill>
                  <a:schemeClr val="bg1"/>
                </a:solidFill>
              </a:rPr>
              <a:t>PICO #18: Recommendations</a:t>
            </a:r>
            <a:br>
              <a:rPr lang="en-US" dirty="0">
                <a:solidFill>
                  <a:schemeClr val="bg1"/>
                </a:solidFill>
              </a:rPr>
            </a:br>
            <a:r>
              <a:rPr lang="en-US" i="1" dirty="0">
                <a:solidFill>
                  <a:schemeClr val="bg1"/>
                </a:solidFill>
              </a:rPr>
              <a:t>Justification Summary</a:t>
            </a:r>
            <a:endParaRPr lang="en-US" dirty="0">
              <a:solidFill>
                <a:schemeClr val="bg1"/>
              </a:solidFill>
            </a:endParaRPr>
          </a:p>
        </p:txBody>
      </p:sp>
      <p:sp>
        <p:nvSpPr>
          <p:cNvPr id="3" name="TextBox 2"/>
          <p:cNvSpPr txBox="1"/>
          <p:nvPr/>
        </p:nvSpPr>
        <p:spPr>
          <a:xfrm>
            <a:off x="445476" y="1882390"/>
            <a:ext cx="11434986" cy="3416320"/>
          </a:xfrm>
          <a:prstGeom prst="rect">
            <a:avLst/>
          </a:prstGeom>
          <a:solidFill>
            <a:schemeClr val="bg1"/>
          </a:solidFill>
        </p:spPr>
        <p:txBody>
          <a:bodyPr wrap="square" rtlCol="0">
            <a:spAutoFit/>
          </a:bodyPr>
          <a:lstStyle/>
          <a:p>
            <a:pPr marL="457200" indent="-457200">
              <a:spcBef>
                <a:spcPts val="600"/>
              </a:spcBef>
              <a:spcAft>
                <a:spcPts val="600"/>
              </a:spcAft>
              <a:buFont typeface="Arial" charset="0"/>
              <a:buChar char="•"/>
            </a:pPr>
            <a:r>
              <a:rPr lang="en-US" sz="2800" b="1" dirty="0"/>
              <a:t>No concerns were noted by the panel regarding the generalizability of the systematic review evidence. </a:t>
            </a:r>
          </a:p>
          <a:p>
            <a:pPr marL="457200" indent="-457200">
              <a:spcBef>
                <a:spcPts val="600"/>
              </a:spcBef>
              <a:spcAft>
                <a:spcPts val="600"/>
              </a:spcAft>
              <a:buFont typeface="Arial" charset="0"/>
              <a:buChar char="•"/>
            </a:pPr>
            <a:r>
              <a:rPr lang="en-US" sz="2800" b="1" dirty="0"/>
              <a:t>Undesirable effects secondary to a potential delay related to a specialist referral were considered small or trivial, contingent to preparing the patient well for such a referral/transfer </a:t>
            </a:r>
            <a:r>
              <a:rPr lang="en-US" sz="2800" dirty="0"/>
              <a:t>i.e. placement of drains </a:t>
            </a:r>
          </a:p>
          <a:p>
            <a:pPr marL="457200" indent="-457200">
              <a:spcBef>
                <a:spcPts val="600"/>
              </a:spcBef>
              <a:spcAft>
                <a:spcPts val="600"/>
              </a:spcAft>
              <a:buFont typeface="Arial" charset="0"/>
              <a:buChar char="•"/>
            </a:pPr>
            <a:r>
              <a:rPr lang="en-US" sz="2800" b="1" dirty="0"/>
              <a:t>Balance of benefit and harms were judged to strongly favor the intervention. </a:t>
            </a:r>
          </a:p>
        </p:txBody>
      </p:sp>
    </p:spTree>
    <p:extLst>
      <p:ext uri="{BB962C8B-B14F-4D97-AF65-F5344CB8AC3E}">
        <p14:creationId xmlns:p14="http://schemas.microsoft.com/office/powerpoint/2010/main" xmlns="" val="219767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AAAA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AAAA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AAAAA"/>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7D7E4AC-DFAA-E645-B3F5-7832324B78B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593"/>
            <a:ext cx="12179298" cy="6858000"/>
          </a:xfr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573702" y="0"/>
            <a:ext cx="7031892" cy="1325563"/>
          </a:xfrm>
        </p:spPr>
        <p:txBody>
          <a:bodyPr>
            <a:normAutofit/>
          </a:bodyPr>
          <a:lstStyle/>
          <a:p>
            <a:pPr algn="ctr"/>
            <a:r>
              <a:rPr lang="en-US" sz="4000" dirty="0">
                <a:solidFill>
                  <a:schemeClr val="bg1"/>
                </a:solidFill>
              </a:rPr>
              <a:t>PICO #18: Recommendations:</a:t>
            </a:r>
          </a:p>
        </p:txBody>
      </p:sp>
      <p:sp>
        <p:nvSpPr>
          <p:cNvPr id="3" name="TextBox 2"/>
          <p:cNvSpPr txBox="1"/>
          <p:nvPr/>
        </p:nvSpPr>
        <p:spPr>
          <a:xfrm>
            <a:off x="228495" y="1044193"/>
            <a:ext cx="11722307" cy="4755148"/>
          </a:xfrm>
          <a:prstGeom prst="rect">
            <a:avLst/>
          </a:prstGeom>
          <a:solidFill>
            <a:schemeClr val="bg1"/>
          </a:solidFill>
        </p:spPr>
        <p:txBody>
          <a:bodyPr wrap="square" rtlCol="0">
            <a:spAutoFit/>
          </a:bodyPr>
          <a:lstStyle/>
          <a:p>
            <a:pPr>
              <a:spcBef>
                <a:spcPts val="600"/>
              </a:spcBef>
              <a:spcAft>
                <a:spcPts val="600"/>
              </a:spcAft>
            </a:pPr>
            <a:endParaRPr lang="en-US" sz="2400" dirty="0"/>
          </a:p>
          <a:p>
            <a:pPr>
              <a:lnSpc>
                <a:spcPts val="3340"/>
              </a:lnSpc>
              <a:spcBef>
                <a:spcPts val="600"/>
              </a:spcBef>
              <a:spcAft>
                <a:spcPts val="600"/>
              </a:spcAft>
            </a:pPr>
            <a:r>
              <a:rPr lang="en-US" sz="2800" dirty="0"/>
              <a:t>When a bile duct injury (BDI) has occurred or is highly suspected at the time of cholecystectomy or in the post-operative period, we suggest:</a:t>
            </a:r>
          </a:p>
          <a:p>
            <a:pPr>
              <a:lnSpc>
                <a:spcPts val="3340"/>
              </a:lnSpc>
              <a:spcBef>
                <a:spcPts val="600"/>
              </a:spcBef>
              <a:spcAft>
                <a:spcPts val="600"/>
              </a:spcAft>
            </a:pPr>
            <a:r>
              <a:rPr lang="en-US" sz="2800" b="1" dirty="0"/>
              <a:t>	 The patient is promptly  referred to a surgeon with experience in the management of BDI, in an institution with a </a:t>
            </a:r>
            <a:r>
              <a:rPr lang="en-US" sz="2800" b="1" dirty="0" err="1"/>
              <a:t>hepato</a:t>
            </a:r>
            <a:r>
              <a:rPr lang="en-US" sz="2800" b="1" dirty="0"/>
              <a:t>-biliary disease multispecialty team.  When not feasible to do so in a timely manner, prompt consultation with a surgeon experienced in the management of BDI should be considered. </a:t>
            </a:r>
          </a:p>
          <a:p>
            <a:pPr>
              <a:lnSpc>
                <a:spcPts val="3340"/>
              </a:lnSpc>
              <a:spcBef>
                <a:spcPts val="600"/>
              </a:spcBef>
              <a:spcAft>
                <a:spcPts val="600"/>
              </a:spcAft>
            </a:pPr>
            <a:r>
              <a:rPr lang="en-US" sz="2800" b="1" dirty="0"/>
              <a:t>				(strong recommendation, low certainty of evidence)</a:t>
            </a:r>
            <a:endParaRPr lang="en-US" sz="2000" dirty="0"/>
          </a:p>
          <a:p>
            <a:endParaRPr lang="en-US" sz="2400" dirty="0"/>
          </a:p>
        </p:txBody>
      </p:sp>
    </p:spTree>
    <p:extLst>
      <p:ext uri="{BB962C8B-B14F-4D97-AF65-F5344CB8AC3E}">
        <p14:creationId xmlns:p14="http://schemas.microsoft.com/office/powerpoint/2010/main" xmlns="" val="14525896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18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62933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EFBF2C95-3852-294F-BE6E-5F4AA73E0A32}"/>
              </a:ext>
            </a:extLst>
          </p:cNvPr>
          <p:cNvSpPr>
            <a:spLocks noGrp="1"/>
          </p:cNvSpPr>
          <p:nvPr>
            <p:ph type="title"/>
          </p:nvPr>
        </p:nvSpPr>
        <p:spPr>
          <a:xfrm>
            <a:off x="1600200" y="254530"/>
            <a:ext cx="8743950" cy="1143000"/>
          </a:xfrm>
        </p:spPr>
        <p:txBody>
          <a:bodyPr/>
          <a:lstStyle/>
          <a:p>
            <a:pPr algn="ctr"/>
            <a:r>
              <a:rPr lang="en-US" altLang="en-US" sz="3600" b="1" dirty="0">
                <a:solidFill>
                  <a:srgbClr val="FFFF00"/>
                </a:solidFill>
              </a:rPr>
              <a:t>  Background 2: Incorrect Diagnosis of AC </a:t>
            </a:r>
          </a:p>
        </p:txBody>
      </p:sp>
      <p:sp>
        <p:nvSpPr>
          <p:cNvPr id="16387" name="Content Placeholder 2">
            <a:extLst>
              <a:ext uri="{FF2B5EF4-FFF2-40B4-BE49-F238E27FC236}">
                <a16:creationId xmlns:a16="http://schemas.microsoft.com/office/drawing/2014/main" xmlns="" id="{2C45E2E2-9E90-3B46-8720-7B299CC29E65}"/>
              </a:ext>
            </a:extLst>
          </p:cNvPr>
          <p:cNvSpPr>
            <a:spLocks noGrp="1"/>
          </p:cNvSpPr>
          <p:nvPr>
            <p:ph idx="1"/>
          </p:nvPr>
        </p:nvSpPr>
        <p:spPr>
          <a:xfrm>
            <a:off x="1769533" y="1718734"/>
            <a:ext cx="8743950" cy="4114800"/>
          </a:xfrm>
        </p:spPr>
        <p:txBody>
          <a:bodyPr>
            <a:normAutofit lnSpcReduction="10000"/>
          </a:bodyPr>
          <a:lstStyle/>
          <a:p>
            <a:pPr marL="0" indent="0">
              <a:buNone/>
            </a:pPr>
            <a:r>
              <a:rPr lang="en-US" altLang="en-US" dirty="0">
                <a:solidFill>
                  <a:srgbClr val="1E278B"/>
                </a:solidFill>
              </a:rPr>
              <a:t>If the admission and discharge diagnosis by the surgeon is “acute cholecystitis” and the pathology report has the word “cholecystitis”  albeit “chronic cholecystitis” there is a danger that the ICD code selected by a coder will be acute cholecystitis even though there is no acute cholecystitis. </a:t>
            </a:r>
          </a:p>
          <a:p>
            <a:pPr marL="0" indent="0">
              <a:buNone/>
            </a:pPr>
            <a:endParaRPr lang="en-US" altLang="en-US" dirty="0">
              <a:solidFill>
                <a:srgbClr val="1E278B"/>
              </a:solidFill>
            </a:endParaRPr>
          </a:p>
          <a:p>
            <a:pPr marL="0" indent="0">
              <a:buNone/>
            </a:pPr>
            <a:r>
              <a:rPr lang="en-US" altLang="en-US" dirty="0">
                <a:solidFill>
                  <a:srgbClr val="1E278B"/>
                </a:solidFill>
              </a:rPr>
              <a:t>If such patients are entered in a timing trial the early group will contain some patients that do not even have acute cholecystitis and this will bias results in favor of early cholecystectomy.</a:t>
            </a:r>
          </a:p>
          <a:p>
            <a:pPr marL="0" indent="0">
              <a:buNone/>
            </a:pPr>
            <a:endParaRPr lang="en-US" altLang="en-US" dirty="0">
              <a:solidFill>
                <a:srgbClr val="1E278B"/>
              </a:solidFill>
            </a:endParaRPr>
          </a:p>
        </p:txBody>
      </p:sp>
    </p:spTree>
    <p:extLst>
      <p:ext uri="{BB962C8B-B14F-4D97-AF65-F5344CB8AC3E}">
        <p14:creationId xmlns:p14="http://schemas.microsoft.com/office/powerpoint/2010/main" xmlns="" val="293091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B906082C-FDCA-3C4F-9D8A-F408BD3EA596}"/>
              </a:ext>
            </a:extLst>
          </p:cNvPr>
          <p:cNvSpPr>
            <a:spLocks noGrp="1"/>
          </p:cNvSpPr>
          <p:nvPr>
            <p:ph type="title"/>
          </p:nvPr>
        </p:nvSpPr>
        <p:spPr/>
        <p:txBody>
          <a:bodyPr/>
          <a:lstStyle/>
          <a:p>
            <a:pPr algn="ctr"/>
            <a:r>
              <a:rPr lang="en-US" altLang="en-US" sz="4000" b="1" dirty="0">
                <a:solidFill>
                  <a:srgbClr val="FFFF00"/>
                </a:solidFill>
              </a:rPr>
              <a:t>Diagnosis of Acute Cholecystitis by Validated Methods</a:t>
            </a:r>
          </a:p>
        </p:txBody>
      </p:sp>
      <p:sp>
        <p:nvSpPr>
          <p:cNvPr id="17411" name="Content Placeholder 2">
            <a:extLst>
              <a:ext uri="{FF2B5EF4-FFF2-40B4-BE49-F238E27FC236}">
                <a16:creationId xmlns:a16="http://schemas.microsoft.com/office/drawing/2014/main" xmlns="" id="{FFF2B71E-BD1A-E84E-AB68-2ABF92CCB89A}"/>
              </a:ext>
            </a:extLst>
          </p:cNvPr>
          <p:cNvSpPr>
            <a:spLocks noGrp="1"/>
          </p:cNvSpPr>
          <p:nvPr>
            <p:ph idx="1"/>
          </p:nvPr>
        </p:nvSpPr>
        <p:spPr/>
        <p:txBody>
          <a:bodyPr/>
          <a:lstStyle/>
          <a:p>
            <a:endParaRPr lang="en-US" altLang="en-US" dirty="0">
              <a:solidFill>
                <a:srgbClr val="1E278B"/>
              </a:solidFill>
            </a:endParaRPr>
          </a:p>
          <a:p>
            <a:r>
              <a:rPr lang="en-US" altLang="en-US" dirty="0">
                <a:solidFill>
                  <a:srgbClr val="1E278B"/>
                </a:solidFill>
              </a:rPr>
              <a:t>Tokyo Guidelines</a:t>
            </a:r>
          </a:p>
          <a:p>
            <a:pPr lvl="1"/>
            <a:r>
              <a:rPr lang="en-US" altLang="en-US" dirty="0">
                <a:solidFill>
                  <a:srgbClr val="1E278B"/>
                </a:solidFill>
              </a:rPr>
              <a:t>1 Local sign</a:t>
            </a:r>
          </a:p>
          <a:p>
            <a:pPr lvl="1"/>
            <a:r>
              <a:rPr lang="en-US" altLang="en-US" dirty="0">
                <a:solidFill>
                  <a:srgbClr val="1E278B"/>
                </a:solidFill>
              </a:rPr>
              <a:t>1 General sign</a:t>
            </a:r>
          </a:p>
          <a:p>
            <a:pPr lvl="1"/>
            <a:r>
              <a:rPr lang="en-US" altLang="en-US" dirty="0">
                <a:solidFill>
                  <a:srgbClr val="1E278B"/>
                </a:solidFill>
              </a:rPr>
              <a:t>Radiologic confirmation</a:t>
            </a:r>
          </a:p>
          <a:p>
            <a:r>
              <a:rPr lang="en-US" altLang="en-US" dirty="0">
                <a:solidFill>
                  <a:srgbClr val="1E278B"/>
                </a:solidFill>
              </a:rPr>
              <a:t>Histological examination</a:t>
            </a:r>
          </a:p>
          <a:p>
            <a:endParaRPr lang="en-US" altLang="en-US" dirty="0">
              <a:solidFill>
                <a:srgbClr val="1E278B"/>
              </a:solidFill>
            </a:endParaRPr>
          </a:p>
          <a:p>
            <a:endParaRPr lang="en-US" altLang="en-US" dirty="0">
              <a:solidFill>
                <a:srgbClr val="1E278B"/>
              </a:solidFill>
            </a:endParaRPr>
          </a:p>
        </p:txBody>
      </p:sp>
    </p:spTree>
    <p:extLst>
      <p:ext uri="{BB962C8B-B14F-4D97-AF65-F5344CB8AC3E}">
        <p14:creationId xmlns:p14="http://schemas.microsoft.com/office/powerpoint/2010/main" xmlns="" val="3439200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96641776-4E5E-7842-A0B3-3FF05D13F6F5}"/>
              </a:ext>
            </a:extLst>
          </p:cNvPr>
          <p:cNvSpPr>
            <a:spLocks noGrp="1"/>
          </p:cNvSpPr>
          <p:nvPr>
            <p:ph type="title"/>
          </p:nvPr>
        </p:nvSpPr>
        <p:spPr>
          <a:xfrm>
            <a:off x="999067" y="336550"/>
            <a:ext cx="10193866" cy="1143000"/>
          </a:xfrm>
        </p:spPr>
        <p:txBody>
          <a:bodyPr/>
          <a:lstStyle/>
          <a:p>
            <a:pPr algn="ctr"/>
            <a:r>
              <a:rPr lang="en-US" altLang="en-US" sz="3600" b="1" dirty="0">
                <a:solidFill>
                  <a:srgbClr val="FFFF00"/>
                </a:solidFill>
              </a:rPr>
              <a:t>  Questionable Diagnosis of AC in Published Studies </a:t>
            </a:r>
          </a:p>
        </p:txBody>
      </p:sp>
      <p:sp>
        <p:nvSpPr>
          <p:cNvPr id="18435" name="Content Placeholder 3">
            <a:extLst>
              <a:ext uri="{FF2B5EF4-FFF2-40B4-BE49-F238E27FC236}">
                <a16:creationId xmlns:a16="http://schemas.microsoft.com/office/drawing/2014/main" xmlns="" id="{EF356D46-DD30-9743-B59C-B46DA76DD72A}"/>
              </a:ext>
            </a:extLst>
          </p:cNvPr>
          <p:cNvSpPr>
            <a:spLocks noGrp="1"/>
          </p:cNvSpPr>
          <p:nvPr>
            <p:ph idx="1"/>
          </p:nvPr>
        </p:nvSpPr>
        <p:spPr/>
        <p:txBody>
          <a:bodyPr/>
          <a:lstStyle/>
          <a:p>
            <a:pPr>
              <a:lnSpc>
                <a:spcPct val="100000"/>
              </a:lnSpc>
            </a:pPr>
            <a:r>
              <a:rPr lang="en-US" altLang="en-US" dirty="0">
                <a:solidFill>
                  <a:srgbClr val="1E278B"/>
                </a:solidFill>
              </a:rPr>
              <a:t>Of 13 evaluable randomized controlled trials 10  fulfilled TG  criteria of 1 local sign 1 systemic signs and a radiographic confirming sign.</a:t>
            </a:r>
          </a:p>
          <a:p>
            <a:pPr>
              <a:lnSpc>
                <a:spcPct val="100000"/>
              </a:lnSpc>
            </a:pPr>
            <a:endParaRPr lang="en-US" altLang="en-US" dirty="0">
              <a:solidFill>
                <a:srgbClr val="1E278B"/>
              </a:solidFill>
            </a:endParaRPr>
          </a:p>
          <a:p>
            <a:r>
              <a:rPr lang="en-US" altLang="en-US" dirty="0">
                <a:solidFill>
                  <a:srgbClr val="1E278B"/>
                </a:solidFill>
              </a:rPr>
              <a:t>Of 45 evaluable observational studies 22 or just less than half fulfilled TG criteria.</a:t>
            </a:r>
          </a:p>
        </p:txBody>
      </p:sp>
    </p:spTree>
    <p:extLst>
      <p:ext uri="{BB962C8B-B14F-4D97-AF65-F5344CB8AC3E}">
        <p14:creationId xmlns:p14="http://schemas.microsoft.com/office/powerpoint/2010/main" xmlns="" val="346978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18D8A699-2099-3E4C-B3EA-75B60B616BE5}"/>
              </a:ext>
            </a:extLst>
          </p:cNvPr>
          <p:cNvSpPr>
            <a:spLocks noGrp="1"/>
          </p:cNvSpPr>
          <p:nvPr>
            <p:ph type="title"/>
          </p:nvPr>
        </p:nvSpPr>
        <p:spPr/>
        <p:txBody>
          <a:bodyPr/>
          <a:lstStyle/>
          <a:p>
            <a:pPr algn="ctr"/>
            <a:r>
              <a:rPr lang="en-US" altLang="en-US" sz="3600" b="1" dirty="0">
                <a:solidFill>
                  <a:srgbClr val="FFFF00"/>
                </a:solidFill>
              </a:rPr>
              <a:t>PICO 8 Recommendation</a:t>
            </a:r>
          </a:p>
        </p:txBody>
      </p:sp>
      <p:sp>
        <p:nvSpPr>
          <p:cNvPr id="19459" name="Content Placeholder 2">
            <a:extLst>
              <a:ext uri="{FF2B5EF4-FFF2-40B4-BE49-F238E27FC236}">
                <a16:creationId xmlns:a16="http://schemas.microsoft.com/office/drawing/2014/main" xmlns="" id="{F8E941D9-57E7-134B-B090-8E4AEBFA9EFB}"/>
              </a:ext>
            </a:extLst>
          </p:cNvPr>
          <p:cNvSpPr>
            <a:spLocks noGrp="1"/>
          </p:cNvSpPr>
          <p:nvPr>
            <p:ph idx="1"/>
          </p:nvPr>
        </p:nvSpPr>
        <p:spPr>
          <a:xfrm>
            <a:off x="1724025" y="2286000"/>
            <a:ext cx="8743950" cy="4114800"/>
          </a:xfrm>
        </p:spPr>
        <p:txBody>
          <a:bodyPr/>
          <a:lstStyle/>
          <a:p>
            <a:pPr marL="0" indent="0">
              <a:buNone/>
            </a:pPr>
            <a:r>
              <a:rPr lang="en-US" altLang="en-US">
                <a:solidFill>
                  <a:srgbClr val="1E278B"/>
                </a:solidFill>
              </a:rPr>
              <a:t>Later we will vote on a recommendation regarding acceptable criteria for the diagnosis of acute cholecystitis  in clinical studies </a:t>
            </a:r>
          </a:p>
        </p:txBody>
      </p:sp>
    </p:spTree>
    <p:extLst>
      <p:ext uri="{BB962C8B-B14F-4D97-AF65-F5344CB8AC3E}">
        <p14:creationId xmlns:p14="http://schemas.microsoft.com/office/powerpoint/2010/main" xmlns="" val="313588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E7734ED3-40B0-7F41-A7C7-292B8093E6E7}"/>
              </a:ext>
            </a:extLst>
          </p:cNvPr>
          <p:cNvSpPr>
            <a:spLocks noGrp="1"/>
          </p:cNvSpPr>
          <p:nvPr>
            <p:ph type="title"/>
          </p:nvPr>
        </p:nvSpPr>
        <p:spPr/>
        <p:txBody>
          <a:bodyPr>
            <a:normAutofit/>
          </a:bodyPr>
          <a:lstStyle/>
          <a:p>
            <a:pPr algn="ctr"/>
            <a:r>
              <a:rPr lang="en-US" altLang="en-US" sz="3600" b="1" dirty="0">
                <a:solidFill>
                  <a:srgbClr val="FFFF00"/>
                </a:solidFill>
              </a:rPr>
              <a:t>Background : Inflammation in AC and Timing of Cholecystectomy</a:t>
            </a:r>
          </a:p>
        </p:txBody>
      </p:sp>
      <p:sp>
        <p:nvSpPr>
          <p:cNvPr id="20483" name="Content Placeholder 2">
            <a:extLst>
              <a:ext uri="{FF2B5EF4-FFF2-40B4-BE49-F238E27FC236}">
                <a16:creationId xmlns:a16="http://schemas.microsoft.com/office/drawing/2014/main" xmlns="" id="{90B85BAF-1942-754C-B939-CDD862539149}"/>
              </a:ext>
            </a:extLst>
          </p:cNvPr>
          <p:cNvSpPr>
            <a:spLocks noGrp="1"/>
          </p:cNvSpPr>
          <p:nvPr>
            <p:ph idx="1"/>
          </p:nvPr>
        </p:nvSpPr>
        <p:spPr>
          <a:xfrm>
            <a:off x="1724025" y="2133600"/>
            <a:ext cx="8743950" cy="4114800"/>
          </a:xfrm>
        </p:spPr>
        <p:txBody>
          <a:bodyPr/>
          <a:lstStyle/>
          <a:p>
            <a:r>
              <a:rPr lang="en-US" altLang="en-US" dirty="0">
                <a:solidFill>
                  <a:srgbClr val="1E278B"/>
                </a:solidFill>
              </a:rPr>
              <a:t>There is a controversy regarding the timing of cholecystectomy in acute cholecystitis. </a:t>
            </a:r>
          </a:p>
          <a:p>
            <a:endParaRPr lang="en-US" altLang="en-US" dirty="0">
              <a:solidFill>
                <a:srgbClr val="1E278B"/>
              </a:solidFill>
            </a:endParaRPr>
          </a:p>
          <a:p>
            <a:r>
              <a:rPr lang="en-US" altLang="en-US" dirty="0">
                <a:solidFill>
                  <a:srgbClr val="1E278B"/>
                </a:solidFill>
              </a:rPr>
              <a:t>That controversy relates to the sequence of inflammatory changes that occur after onset of symptoms.</a:t>
            </a:r>
          </a:p>
          <a:p>
            <a:endParaRPr lang="en-US" altLang="en-US" dirty="0">
              <a:solidFill>
                <a:srgbClr val="1E278B"/>
              </a:solidFill>
            </a:endParaRPr>
          </a:p>
        </p:txBody>
      </p:sp>
    </p:spTree>
    <p:extLst>
      <p:ext uri="{BB962C8B-B14F-4D97-AF65-F5344CB8AC3E}">
        <p14:creationId xmlns:p14="http://schemas.microsoft.com/office/powerpoint/2010/main" xmlns="" val="170130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3E05B05F-FA1A-6C4F-A39C-DEF1BEE79552}"/>
              </a:ext>
            </a:extLst>
          </p:cNvPr>
          <p:cNvSpPr>
            <a:spLocks noGrp="1"/>
          </p:cNvSpPr>
          <p:nvPr>
            <p:ph type="title"/>
          </p:nvPr>
        </p:nvSpPr>
        <p:spPr>
          <a:xfrm>
            <a:off x="1600200" y="228600"/>
            <a:ext cx="8743950" cy="1143000"/>
          </a:xfrm>
        </p:spPr>
        <p:txBody>
          <a:bodyPr/>
          <a:lstStyle/>
          <a:p>
            <a:pPr algn="ctr"/>
            <a:r>
              <a:rPr lang="en-US" altLang="en-US" sz="3600" b="1" dirty="0">
                <a:solidFill>
                  <a:srgbClr val="FFFF00"/>
                </a:solidFill>
              </a:rPr>
              <a:t> Background : Inflammation in AC and Timing of Cholecystectomy</a:t>
            </a:r>
          </a:p>
        </p:txBody>
      </p:sp>
      <p:sp>
        <p:nvSpPr>
          <p:cNvPr id="21507" name="Content Placeholder 2">
            <a:extLst>
              <a:ext uri="{FF2B5EF4-FFF2-40B4-BE49-F238E27FC236}">
                <a16:creationId xmlns:a16="http://schemas.microsoft.com/office/drawing/2014/main" xmlns="" id="{CDE383CE-DBB3-C04F-A267-D79326B19739}"/>
              </a:ext>
            </a:extLst>
          </p:cNvPr>
          <p:cNvSpPr>
            <a:spLocks noGrp="1"/>
          </p:cNvSpPr>
          <p:nvPr>
            <p:ph idx="1"/>
          </p:nvPr>
        </p:nvSpPr>
        <p:spPr>
          <a:xfrm>
            <a:off x="1600200" y="1752600"/>
            <a:ext cx="8743950" cy="4114800"/>
          </a:xfrm>
        </p:spPr>
        <p:txBody>
          <a:bodyPr/>
          <a:lstStyle/>
          <a:p>
            <a:r>
              <a:rPr lang="en-US" altLang="en-US" sz="2400" dirty="0">
                <a:solidFill>
                  <a:srgbClr val="1E278B"/>
                </a:solidFill>
              </a:rPr>
              <a:t>In classical theory after onset of symptoms of AC there is an early period in which inflammatory conditions are favorable for cholecystectomy, an intermediate period in which conditions are less favorable, and a late period in which they become more favorable again.  </a:t>
            </a:r>
          </a:p>
          <a:p>
            <a:r>
              <a:rPr lang="en-US" altLang="en-US" sz="2400" dirty="0">
                <a:solidFill>
                  <a:srgbClr val="1E278B"/>
                </a:solidFill>
              </a:rPr>
              <a:t>Often the early period is subdivided into two periods. </a:t>
            </a:r>
          </a:p>
          <a:p>
            <a:r>
              <a:rPr lang="en-US" altLang="en-US" sz="2400" dirty="0">
                <a:solidFill>
                  <a:srgbClr val="1E278B"/>
                </a:solidFill>
              </a:rPr>
              <a:t>In studies there  is a large variation in what is considered to be early and what is considered to be late.</a:t>
            </a:r>
          </a:p>
          <a:p>
            <a:r>
              <a:rPr lang="en-US" altLang="en-US" sz="2400" dirty="0">
                <a:solidFill>
                  <a:srgbClr val="1E278B"/>
                </a:solidFill>
              </a:rPr>
              <a:t>For consistency among studies a framework regarding these time periods would be helpful.</a:t>
            </a:r>
          </a:p>
        </p:txBody>
      </p:sp>
    </p:spTree>
    <p:extLst>
      <p:ext uri="{BB962C8B-B14F-4D97-AF65-F5344CB8AC3E}">
        <p14:creationId xmlns:p14="http://schemas.microsoft.com/office/powerpoint/2010/main" xmlns="" val="190480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xmlns="" id="{BCE54422-833C-9C42-B894-90B51247B3E0}"/>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9734" y="76200"/>
            <a:ext cx="10329334" cy="658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3">
            <a:extLst>
              <a:ext uri="{FF2B5EF4-FFF2-40B4-BE49-F238E27FC236}">
                <a16:creationId xmlns:a16="http://schemas.microsoft.com/office/drawing/2014/main" xmlns="" id="{CFFD2F1C-3A15-3F41-9D92-60A309F4C49A}"/>
              </a:ext>
            </a:extLst>
          </p:cNvPr>
          <p:cNvSpPr txBox="1">
            <a:spLocks noChangeArrowheads="1"/>
          </p:cNvSpPr>
          <p:nvPr/>
        </p:nvSpPr>
        <p:spPr bwMode="auto">
          <a:xfrm>
            <a:off x="3962400" y="381000"/>
            <a:ext cx="475001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000000"/>
                </a:solidFill>
              </a:rPr>
              <a:t>Cao et al 2015  7/14 studies chose within 72 hr as “early” </a:t>
            </a:r>
          </a:p>
          <a:p>
            <a:pPr>
              <a:spcBef>
                <a:spcPct val="0"/>
              </a:spcBef>
              <a:buFontTx/>
              <a:buNone/>
            </a:pPr>
            <a:r>
              <a:rPr lang="en-US" altLang="en-US" sz="1400">
                <a:solidFill>
                  <a:srgbClr val="000000"/>
                </a:solidFill>
              </a:rPr>
              <a:t>and 10/14 studies chose &gt; 6wks as late</a:t>
            </a:r>
          </a:p>
        </p:txBody>
      </p:sp>
      <p:sp>
        <p:nvSpPr>
          <p:cNvPr id="22532" name="Rectangle 4">
            <a:extLst>
              <a:ext uri="{FF2B5EF4-FFF2-40B4-BE49-F238E27FC236}">
                <a16:creationId xmlns:a16="http://schemas.microsoft.com/office/drawing/2014/main" xmlns="" id="{517C8BAE-FC50-204C-BD68-121604DF9B0C}"/>
              </a:ext>
            </a:extLst>
          </p:cNvPr>
          <p:cNvSpPr>
            <a:spLocks noChangeArrowheads="1"/>
          </p:cNvSpPr>
          <p:nvPr/>
        </p:nvSpPr>
        <p:spPr bwMode="auto">
          <a:xfrm>
            <a:off x="1811867" y="5537199"/>
            <a:ext cx="8449733" cy="321733"/>
          </a:xfrm>
          <a:prstGeom prst="rect">
            <a:avLst/>
          </a:prstGeom>
          <a:noFill/>
          <a:ln w="28575" algn="ctr">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tx2"/>
              </a:solidFill>
            </a:endParaRPr>
          </a:p>
        </p:txBody>
      </p:sp>
      <p:cxnSp>
        <p:nvCxnSpPr>
          <p:cNvPr id="22533" name="Straight Arrow Connector 2">
            <a:extLst>
              <a:ext uri="{FF2B5EF4-FFF2-40B4-BE49-F238E27FC236}">
                <a16:creationId xmlns:a16="http://schemas.microsoft.com/office/drawing/2014/main" xmlns="" id="{B34606A8-3852-1747-83B7-42F7CB8A5E06}"/>
              </a:ext>
            </a:extLst>
          </p:cNvPr>
          <p:cNvCxnSpPr>
            <a:cxnSpLocks noChangeShapeType="1"/>
          </p:cNvCxnSpPr>
          <p:nvPr/>
        </p:nvCxnSpPr>
        <p:spPr bwMode="auto">
          <a:xfrm>
            <a:off x="1244600" y="5689602"/>
            <a:ext cx="304800" cy="0"/>
          </a:xfrm>
          <a:prstGeom prst="straightConnector1">
            <a:avLst/>
          </a:prstGeom>
          <a:noFill/>
          <a:ln w="57150" algn="ctr">
            <a:solidFill>
              <a:srgbClr val="000000"/>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03477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70539-6907-2542-A77F-F4415CC1DFA8}"/>
              </a:ext>
            </a:extLst>
          </p:cNvPr>
          <p:cNvSpPr>
            <a:spLocks noGrp="1"/>
          </p:cNvSpPr>
          <p:nvPr>
            <p:ph type="ctrTitle"/>
          </p:nvPr>
        </p:nvSpPr>
        <p:spPr>
          <a:xfrm>
            <a:off x="1724025" y="1879601"/>
            <a:ext cx="8743950" cy="1470025"/>
          </a:xfrm>
        </p:spPr>
        <p:txBody>
          <a:bodyPr rtlCol="0">
            <a:normAutofit fontScale="90000"/>
          </a:bodyPr>
          <a:lstStyle/>
          <a:p>
            <a:pPr>
              <a:defRPr/>
            </a:pPr>
            <a:r>
              <a:rPr lang="en-US" b="1" dirty="0">
                <a:solidFill>
                  <a:srgbClr val="FFFF00"/>
                </a:solidFill>
                <a:effectLst>
                  <a:outerShdw blurRad="38100" dist="38100" dir="2700000" algn="tl">
                    <a:srgbClr val="000000">
                      <a:alpha val="43137"/>
                    </a:srgbClr>
                  </a:outerShdw>
                </a:effectLst>
              </a:rPr>
              <a:t>PICO 8 </a:t>
            </a:r>
            <a:br>
              <a:rPr lang="en-US" b="1" dirty="0">
                <a:solidFill>
                  <a:srgbClr val="FFFF00"/>
                </a:solidFill>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sz="3600" b="1" dirty="0">
                <a:solidFill>
                  <a:srgbClr val="002060"/>
                </a:solidFill>
                <a:effectLst>
                  <a:outerShdw blurRad="38100" dist="38100" dir="2700000" algn="tl">
                    <a:srgbClr val="000000">
                      <a:alpha val="43137"/>
                    </a:srgbClr>
                  </a:outerShdw>
                </a:effectLst>
                <a:ea typeface="+mn-ea"/>
                <a:cs typeface="+mn-cs"/>
              </a:rPr>
              <a:t>Timing of Cholecystectomy in Acute Cholecystitis  </a:t>
            </a:r>
          </a:p>
        </p:txBody>
      </p:sp>
    </p:spTree>
    <p:extLst>
      <p:ext uri="{BB962C8B-B14F-4D97-AF65-F5344CB8AC3E}">
        <p14:creationId xmlns:p14="http://schemas.microsoft.com/office/powerpoint/2010/main" xmlns="" val="371846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1A0C3F68-1CEB-434A-BF68-27E072F8BD19}"/>
              </a:ext>
            </a:extLst>
          </p:cNvPr>
          <p:cNvSpPr>
            <a:spLocks noGrp="1"/>
          </p:cNvSpPr>
          <p:nvPr>
            <p:ph type="title"/>
          </p:nvPr>
        </p:nvSpPr>
        <p:spPr>
          <a:xfrm>
            <a:off x="592667" y="619125"/>
            <a:ext cx="11142133" cy="1325563"/>
          </a:xfrm>
        </p:spPr>
        <p:txBody>
          <a:bodyPr>
            <a:noAutofit/>
          </a:bodyPr>
          <a:lstStyle/>
          <a:p>
            <a:pPr algn="l"/>
            <a:r>
              <a:rPr lang="en-US" altLang="en-US" sz="3200" b="1" dirty="0" err="1">
                <a:solidFill>
                  <a:srgbClr val="FFFF00"/>
                </a:solidFill>
                <a:latin typeface="XvrnddAdvTT3713a231"/>
              </a:rPr>
              <a:t>Gutt</a:t>
            </a:r>
            <a:r>
              <a:rPr lang="en-US" altLang="en-US" sz="3200" b="1" dirty="0">
                <a:solidFill>
                  <a:srgbClr val="FFFF00"/>
                </a:solidFill>
                <a:latin typeface="XvrnddAdvTT3713a231"/>
              </a:rPr>
              <a:t> CN, et. Acute cholecystitis:</a:t>
            </a:r>
            <a:br>
              <a:rPr lang="en-US" altLang="en-US" sz="3200" b="1" dirty="0">
                <a:solidFill>
                  <a:srgbClr val="FFFF00"/>
                </a:solidFill>
                <a:latin typeface="XvrnddAdvTT3713a231"/>
              </a:rPr>
            </a:br>
            <a:r>
              <a:rPr lang="en-US" altLang="en-US" sz="3200" b="1" dirty="0">
                <a:solidFill>
                  <a:srgbClr val="FFFF00"/>
                </a:solidFill>
                <a:latin typeface="XvrnddAdvTT3713a231"/>
              </a:rPr>
              <a:t>early versus delayed cholecystectomy, a  multicenter randomized trial.</a:t>
            </a:r>
            <a:br>
              <a:rPr lang="en-US" altLang="en-US" sz="3200" b="1" dirty="0">
                <a:solidFill>
                  <a:srgbClr val="FFFF00"/>
                </a:solidFill>
                <a:latin typeface="XvrnddAdvTT3713a231"/>
              </a:rPr>
            </a:br>
            <a:r>
              <a:rPr lang="de-DE" altLang="en-US" sz="3200" b="1" dirty="0">
                <a:solidFill>
                  <a:srgbClr val="FFFF00"/>
                </a:solidFill>
                <a:latin typeface="XvrnddAdvTT3713a231"/>
              </a:rPr>
              <a:t>Ann </a:t>
            </a:r>
            <a:r>
              <a:rPr lang="de-DE" altLang="en-US" sz="3200" b="1" dirty="0" err="1">
                <a:solidFill>
                  <a:srgbClr val="FFFF00"/>
                </a:solidFill>
                <a:latin typeface="XvrnddAdvTT3713a231"/>
              </a:rPr>
              <a:t>Surg</a:t>
            </a:r>
            <a:r>
              <a:rPr lang="de-DE" altLang="en-US" sz="3200" b="1" dirty="0">
                <a:solidFill>
                  <a:srgbClr val="FFFF00"/>
                </a:solidFill>
                <a:latin typeface="XvrnddAdvTT3713a231"/>
              </a:rPr>
              <a:t> 2013; 258(3):385-93.</a:t>
            </a:r>
            <a:endParaRPr lang="en-US" altLang="en-US" sz="3200" b="1" dirty="0">
              <a:solidFill>
                <a:srgbClr val="FFFF00"/>
              </a:solidFill>
            </a:endParaRPr>
          </a:p>
        </p:txBody>
      </p:sp>
      <p:sp>
        <p:nvSpPr>
          <p:cNvPr id="23555" name="Content Placeholder 2">
            <a:extLst>
              <a:ext uri="{FF2B5EF4-FFF2-40B4-BE49-F238E27FC236}">
                <a16:creationId xmlns:a16="http://schemas.microsoft.com/office/drawing/2014/main" xmlns="" id="{695F5CD5-BE6A-A048-8B8F-B67F7001CA4E}"/>
              </a:ext>
            </a:extLst>
          </p:cNvPr>
          <p:cNvSpPr>
            <a:spLocks noGrp="1"/>
          </p:cNvSpPr>
          <p:nvPr>
            <p:ph idx="1"/>
          </p:nvPr>
        </p:nvSpPr>
        <p:spPr>
          <a:xfrm>
            <a:off x="905933" y="2215091"/>
            <a:ext cx="10515600" cy="4351338"/>
          </a:xfrm>
        </p:spPr>
        <p:txBody>
          <a:bodyPr/>
          <a:lstStyle/>
          <a:p>
            <a:endParaRPr lang="en-US" altLang="en-US" dirty="0">
              <a:solidFill>
                <a:srgbClr val="1E278B"/>
              </a:solidFill>
            </a:endParaRPr>
          </a:p>
          <a:p>
            <a:r>
              <a:rPr lang="en-US" altLang="en-US" dirty="0">
                <a:solidFill>
                  <a:srgbClr val="1E278B"/>
                </a:solidFill>
              </a:rPr>
              <a:t>1 of 15 papers in the MA of Cao et al</a:t>
            </a:r>
          </a:p>
          <a:p>
            <a:r>
              <a:rPr lang="en-US" altLang="en-US" dirty="0">
                <a:solidFill>
                  <a:srgbClr val="1E278B"/>
                </a:solidFill>
              </a:rPr>
              <a:t>620 of 1608 (39%) in the MA of Cao et al</a:t>
            </a:r>
          </a:p>
          <a:p>
            <a:r>
              <a:rPr lang="en-US" altLang="en-US" dirty="0">
                <a:solidFill>
                  <a:srgbClr val="1E278B"/>
                </a:solidFill>
              </a:rPr>
              <a:t>Early = &lt;24hr</a:t>
            </a:r>
          </a:p>
          <a:p>
            <a:r>
              <a:rPr lang="en-US" altLang="en-US" dirty="0">
                <a:solidFill>
                  <a:srgbClr val="1E278B"/>
                </a:solidFill>
              </a:rPr>
              <a:t>Late = &gt;1 week</a:t>
            </a:r>
          </a:p>
        </p:txBody>
      </p:sp>
    </p:spTree>
    <p:extLst>
      <p:ext uri="{BB962C8B-B14F-4D97-AF65-F5344CB8AC3E}">
        <p14:creationId xmlns:p14="http://schemas.microsoft.com/office/powerpoint/2010/main" xmlns="" val="135532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26479B45-1119-7C4A-856D-6EBDBAE28A0D}"/>
              </a:ext>
            </a:extLst>
          </p:cNvPr>
          <p:cNvSpPr>
            <a:spLocks noGrp="1"/>
          </p:cNvSpPr>
          <p:nvPr>
            <p:ph type="title"/>
          </p:nvPr>
        </p:nvSpPr>
        <p:spPr>
          <a:xfrm>
            <a:off x="375709" y="457200"/>
            <a:ext cx="11192932" cy="1337733"/>
          </a:xfrm>
        </p:spPr>
        <p:txBody>
          <a:bodyPr>
            <a:noAutofit/>
          </a:bodyPr>
          <a:lstStyle/>
          <a:p>
            <a:pPr indent="-342900" algn="ctr">
              <a:lnSpc>
                <a:spcPct val="107000"/>
              </a:lnSpc>
              <a:spcAft>
                <a:spcPts val="800"/>
              </a:spcAft>
            </a:pPr>
            <a:r>
              <a:rPr lang="en-US" altLang="en-US"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Proposed classification of interval between time of onset of symptoms and time of operation in acute cholecystitis for use in clinical studies</a:t>
            </a:r>
            <a:r>
              <a:rPr lang="en-US" altLang="en-U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r>
            <a:br>
              <a:rPr lang="en-US" altLang="en-US" sz="32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br>
            <a:endParaRPr lang="en-US" altLang="en-US" sz="3200" b="1" dirty="0">
              <a:solidFill>
                <a:srgbClr val="FFC000"/>
              </a:solidFill>
              <a:ea typeface="Calibri" panose="020F0502020204030204" pitchFamily="34" charset="0"/>
              <a:cs typeface="Times New Roman" panose="02020603050405020304" pitchFamily="18" charset="0"/>
            </a:endParaRPr>
          </a:p>
        </p:txBody>
      </p:sp>
      <p:sp>
        <p:nvSpPr>
          <p:cNvPr id="24579" name="Content Placeholder 2">
            <a:extLst>
              <a:ext uri="{FF2B5EF4-FFF2-40B4-BE49-F238E27FC236}">
                <a16:creationId xmlns:a16="http://schemas.microsoft.com/office/drawing/2014/main" xmlns="" id="{C0876709-C0B6-A94B-8A10-217E75B6B3BD}"/>
              </a:ext>
            </a:extLst>
          </p:cNvPr>
          <p:cNvSpPr>
            <a:spLocks noGrp="1"/>
          </p:cNvSpPr>
          <p:nvPr>
            <p:ph idx="1"/>
          </p:nvPr>
        </p:nvSpPr>
        <p:spPr>
          <a:xfrm>
            <a:off x="1600200" y="1676400"/>
            <a:ext cx="8743950" cy="4114800"/>
          </a:xfrm>
        </p:spPr>
        <p:txBody>
          <a:bodyPr>
            <a:normAutofit lnSpcReduction="10000"/>
          </a:bodyPr>
          <a:lstStyle/>
          <a:p>
            <a:pPr marL="0" indent="0">
              <a:lnSpc>
                <a:spcPct val="107000"/>
              </a:lnSpc>
              <a:spcBef>
                <a:spcPct val="0"/>
              </a:spcBef>
              <a:spcAft>
                <a:spcPts val="800"/>
              </a:spcAft>
              <a:buNone/>
            </a:pPr>
            <a:r>
              <a:rPr lang="en-US" alt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Phase  1. Onset of symptoms to 72 hours. </a:t>
            </a:r>
            <a:r>
              <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Inflammation expected to be favorable for cholecystectomy - tissue swelling due to edema.  </a:t>
            </a:r>
          </a:p>
          <a:p>
            <a:pPr marL="0" indent="0">
              <a:lnSpc>
                <a:spcPct val="107000"/>
              </a:lnSpc>
              <a:spcBef>
                <a:spcPct val="0"/>
              </a:spcBef>
              <a:spcAft>
                <a:spcPts val="800"/>
              </a:spcAft>
              <a:buNone/>
            </a:pPr>
            <a:r>
              <a:rPr lang="en-US" alt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Phase  2.  72 </a:t>
            </a:r>
            <a:r>
              <a:rPr lang="en-US" alt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hrs</a:t>
            </a:r>
            <a:r>
              <a:rPr lang="en-US" alt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to 10 days.  </a:t>
            </a:r>
            <a:r>
              <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Inflammation expected to be less favorable for cholecystectomy. Tissue swelling and increased vascularity</a:t>
            </a:r>
          </a:p>
          <a:p>
            <a:pPr marL="0" indent="0">
              <a:lnSpc>
                <a:spcPct val="107000"/>
              </a:lnSpc>
              <a:spcBef>
                <a:spcPct val="0"/>
              </a:spcBef>
              <a:spcAft>
                <a:spcPts val="800"/>
              </a:spcAft>
              <a:buNone/>
            </a:pPr>
            <a:r>
              <a:rPr lang="en-US" alt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Phase 3.   10 days to 6 weeks. </a:t>
            </a:r>
            <a:r>
              <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Inflammation expected to be much less favorable for cholecystectomy – Acute and chronic inflammation.</a:t>
            </a:r>
          </a:p>
          <a:p>
            <a:pPr marL="0" indent="0">
              <a:lnSpc>
                <a:spcPct val="107000"/>
              </a:lnSpc>
              <a:spcBef>
                <a:spcPct val="0"/>
              </a:spcBef>
              <a:spcAft>
                <a:spcPts val="800"/>
              </a:spcAft>
              <a:buNone/>
            </a:pPr>
            <a:r>
              <a:rPr lang="en-US" alt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Phase 4.   6 weeks or later. </a:t>
            </a:r>
            <a:r>
              <a:rPr lang="en-US" alt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Inflammation expected to be more favorable again for cholecystectomy. Predominately chronic inflammation</a:t>
            </a:r>
          </a:p>
          <a:p>
            <a:pPr marL="0" indent="0">
              <a:buNone/>
            </a:pPr>
            <a:endParaRPr lang="en-US" altLang="en-US" sz="2400"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1019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C87DF1BE-AE19-364C-B2EA-DF2184F766CE}"/>
              </a:ext>
            </a:extLst>
          </p:cNvPr>
          <p:cNvSpPr>
            <a:spLocks noGrp="1"/>
          </p:cNvSpPr>
          <p:nvPr>
            <p:ph type="title"/>
          </p:nvPr>
        </p:nvSpPr>
        <p:spPr/>
        <p:txBody>
          <a:bodyPr/>
          <a:lstStyle/>
          <a:p>
            <a:pPr algn="ctr"/>
            <a:r>
              <a:rPr lang="en-US" altLang="en-US" sz="3600" b="1" dirty="0">
                <a:solidFill>
                  <a:srgbClr val="FFFF00"/>
                </a:solidFill>
              </a:rPr>
              <a:t>PICO 8 Recommendation</a:t>
            </a:r>
          </a:p>
        </p:txBody>
      </p:sp>
      <p:sp>
        <p:nvSpPr>
          <p:cNvPr id="25603" name="Content Placeholder 2">
            <a:extLst>
              <a:ext uri="{FF2B5EF4-FFF2-40B4-BE49-F238E27FC236}">
                <a16:creationId xmlns:a16="http://schemas.microsoft.com/office/drawing/2014/main" xmlns="" id="{64632082-9B90-F94D-A57A-B53BC7E96C82}"/>
              </a:ext>
            </a:extLst>
          </p:cNvPr>
          <p:cNvSpPr>
            <a:spLocks noGrp="1"/>
          </p:cNvSpPr>
          <p:nvPr>
            <p:ph idx="1"/>
          </p:nvPr>
        </p:nvSpPr>
        <p:spPr>
          <a:xfrm>
            <a:off x="1724025" y="2082800"/>
            <a:ext cx="8743950" cy="4114800"/>
          </a:xfrm>
        </p:spPr>
        <p:txBody>
          <a:bodyPr/>
          <a:lstStyle/>
          <a:p>
            <a:pPr marL="0" indent="0">
              <a:lnSpc>
                <a:spcPct val="150000"/>
              </a:lnSpc>
              <a:buNone/>
            </a:pPr>
            <a:r>
              <a:rPr lang="en-US" altLang="en-US" dirty="0">
                <a:solidFill>
                  <a:srgbClr val="1E278B"/>
                </a:solidFill>
              </a:rPr>
              <a:t>Later we will vote on a recommendation regarding the proposed classification of time of onset of symptoms and time of operation in acute cholecystitis that should be used as a framework to guide future studies.</a:t>
            </a:r>
          </a:p>
        </p:txBody>
      </p:sp>
    </p:spTree>
    <p:extLst>
      <p:ext uri="{BB962C8B-B14F-4D97-AF65-F5344CB8AC3E}">
        <p14:creationId xmlns:p14="http://schemas.microsoft.com/office/powerpoint/2010/main" xmlns="" val="92093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B5FAECDC-24BF-C94A-8DDE-860A5599B416}"/>
              </a:ext>
            </a:extLst>
          </p:cNvPr>
          <p:cNvSpPr>
            <a:spLocks noGrp="1"/>
          </p:cNvSpPr>
          <p:nvPr>
            <p:ph type="title"/>
          </p:nvPr>
        </p:nvSpPr>
        <p:spPr/>
        <p:txBody>
          <a:bodyPr/>
          <a:lstStyle/>
          <a:p>
            <a:pPr algn="ctr"/>
            <a:r>
              <a:rPr lang="en-US" altLang="en-US" b="1" dirty="0">
                <a:solidFill>
                  <a:srgbClr val="FFFF00"/>
                </a:solidFill>
              </a:rPr>
              <a:t>Types of Timing Studies</a:t>
            </a:r>
            <a:br>
              <a:rPr lang="en-US" altLang="en-US" b="1" dirty="0">
                <a:solidFill>
                  <a:srgbClr val="FFFF00"/>
                </a:solidFill>
              </a:rPr>
            </a:br>
            <a:endParaRPr lang="en-US" altLang="en-US" b="1" dirty="0">
              <a:solidFill>
                <a:srgbClr val="FFFF00"/>
              </a:solidFill>
            </a:endParaRPr>
          </a:p>
        </p:txBody>
      </p:sp>
      <p:sp>
        <p:nvSpPr>
          <p:cNvPr id="26627" name="Content Placeholder 2">
            <a:extLst>
              <a:ext uri="{FF2B5EF4-FFF2-40B4-BE49-F238E27FC236}">
                <a16:creationId xmlns:a16="http://schemas.microsoft.com/office/drawing/2014/main" xmlns="" id="{DA20D35D-D098-E746-A14D-4780D687B8AA}"/>
              </a:ext>
            </a:extLst>
          </p:cNvPr>
          <p:cNvSpPr>
            <a:spLocks noGrp="1"/>
          </p:cNvSpPr>
          <p:nvPr>
            <p:ph idx="1"/>
          </p:nvPr>
        </p:nvSpPr>
        <p:spPr/>
        <p:txBody>
          <a:bodyPr/>
          <a:lstStyle/>
          <a:p>
            <a:r>
              <a:rPr lang="en-US" altLang="en-US" dirty="0">
                <a:solidFill>
                  <a:srgbClr val="1E278B"/>
                </a:solidFill>
              </a:rPr>
              <a:t>About 80 observational trials</a:t>
            </a:r>
          </a:p>
          <a:p>
            <a:r>
              <a:rPr lang="en-US" altLang="en-US" dirty="0">
                <a:solidFill>
                  <a:srgbClr val="1E278B"/>
                </a:solidFill>
              </a:rPr>
              <a:t>About 18  RCTs</a:t>
            </a:r>
          </a:p>
          <a:p>
            <a:r>
              <a:rPr lang="en-US" altLang="en-US" dirty="0">
                <a:solidFill>
                  <a:srgbClr val="1E278B"/>
                </a:solidFill>
              </a:rPr>
              <a:t>About 8 </a:t>
            </a:r>
            <a:r>
              <a:rPr lang="en-US" altLang="en-US" dirty="0" err="1">
                <a:solidFill>
                  <a:srgbClr val="1E278B"/>
                </a:solidFill>
              </a:rPr>
              <a:t>metaanalyses</a:t>
            </a:r>
            <a:r>
              <a:rPr lang="en-US" altLang="en-US" dirty="0">
                <a:solidFill>
                  <a:srgbClr val="1E278B"/>
                </a:solidFill>
              </a:rPr>
              <a:t> of RCTs</a:t>
            </a:r>
          </a:p>
          <a:p>
            <a:r>
              <a:rPr lang="en-US" altLang="en-US" dirty="0">
                <a:solidFill>
                  <a:srgbClr val="1E278B"/>
                </a:solidFill>
              </a:rPr>
              <a:t>One systematic review of the </a:t>
            </a:r>
            <a:r>
              <a:rPr lang="en-US" altLang="en-US" dirty="0" err="1">
                <a:solidFill>
                  <a:srgbClr val="1E278B"/>
                </a:solidFill>
              </a:rPr>
              <a:t>metaanalyses</a:t>
            </a:r>
            <a:endParaRPr lang="en-US" altLang="en-US" dirty="0">
              <a:solidFill>
                <a:srgbClr val="1E278B"/>
              </a:solidFill>
            </a:endParaRPr>
          </a:p>
        </p:txBody>
      </p:sp>
    </p:spTree>
    <p:extLst>
      <p:ext uri="{BB962C8B-B14F-4D97-AF65-F5344CB8AC3E}">
        <p14:creationId xmlns:p14="http://schemas.microsoft.com/office/powerpoint/2010/main" xmlns="" val="292210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xmlns="" id="{2E922723-FFF0-9648-A994-BEDB8444D8B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0" y="0"/>
            <a:ext cx="10287000" cy="3937000"/>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7651" name="Picture 2">
            <a:extLst>
              <a:ext uri="{FF2B5EF4-FFF2-40B4-BE49-F238E27FC236}">
                <a16:creationId xmlns:a16="http://schemas.microsoft.com/office/drawing/2014/main" xmlns="" id="{50CD2CD2-3E3B-3046-8F96-09589005624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00" y="4083581"/>
            <a:ext cx="10287000" cy="2643187"/>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317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xmlns="" id="{4F6E2713-241E-7F42-97D6-DA88C18223E4}"/>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678" y="203201"/>
            <a:ext cx="10214396" cy="580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Rectangle 1">
            <a:extLst>
              <a:ext uri="{FF2B5EF4-FFF2-40B4-BE49-F238E27FC236}">
                <a16:creationId xmlns:a16="http://schemas.microsoft.com/office/drawing/2014/main" xmlns="" id="{4FCBE492-3A41-3948-85B4-F4981A75C79B}"/>
              </a:ext>
            </a:extLst>
          </p:cNvPr>
          <p:cNvSpPr>
            <a:spLocks noChangeArrowheads="1"/>
          </p:cNvSpPr>
          <p:nvPr/>
        </p:nvSpPr>
        <p:spPr bwMode="auto">
          <a:xfrm>
            <a:off x="4343400" y="385803"/>
            <a:ext cx="33349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en-US" sz="1800" dirty="0">
                <a:solidFill>
                  <a:srgbClr val="000000"/>
                </a:solidFill>
                <a:latin typeface="AdvOT6e5d2ec0"/>
              </a:rPr>
              <a:t>Song et al. </a:t>
            </a:r>
            <a:r>
              <a:rPr lang="da-DK" altLang="en-US" sz="1800" dirty="0" err="1">
                <a:solidFill>
                  <a:srgbClr val="000000"/>
                </a:solidFill>
                <a:latin typeface="AdvOT6e5d2ec0"/>
              </a:rPr>
              <a:t>Medicine</a:t>
            </a:r>
            <a:r>
              <a:rPr lang="da-DK" altLang="en-US" sz="1800" dirty="0">
                <a:solidFill>
                  <a:srgbClr val="000000"/>
                </a:solidFill>
                <a:latin typeface="AdvOT6e5d2ec0"/>
              </a:rPr>
              <a:t> (2016) 95:23</a:t>
            </a:r>
            <a:endParaRPr lang="en-US" altLang="en-US" sz="4000" dirty="0">
              <a:solidFill>
                <a:srgbClr val="000000"/>
              </a:solidFill>
            </a:endParaRPr>
          </a:p>
        </p:txBody>
      </p:sp>
      <p:sp>
        <p:nvSpPr>
          <p:cNvPr id="28676" name="Oval 2">
            <a:extLst>
              <a:ext uri="{FF2B5EF4-FFF2-40B4-BE49-F238E27FC236}">
                <a16:creationId xmlns:a16="http://schemas.microsoft.com/office/drawing/2014/main" xmlns="" id="{9C6897CE-F087-AD40-A730-F8CCFD66906A}"/>
              </a:ext>
            </a:extLst>
          </p:cNvPr>
          <p:cNvSpPr>
            <a:spLocks noChangeArrowheads="1"/>
          </p:cNvSpPr>
          <p:nvPr/>
        </p:nvSpPr>
        <p:spPr bwMode="auto">
          <a:xfrm>
            <a:off x="7399867" y="1600200"/>
            <a:ext cx="990600" cy="533400"/>
          </a:xfrm>
          <a:prstGeom prst="ellipse">
            <a:avLst/>
          </a:prstGeom>
          <a:noFill/>
          <a:ln w="38100" algn="ctr">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tx2"/>
              </a:solidFill>
            </a:endParaRPr>
          </a:p>
        </p:txBody>
      </p:sp>
      <p:sp>
        <p:nvSpPr>
          <p:cNvPr id="28677" name="Oval 5">
            <a:extLst>
              <a:ext uri="{FF2B5EF4-FFF2-40B4-BE49-F238E27FC236}">
                <a16:creationId xmlns:a16="http://schemas.microsoft.com/office/drawing/2014/main" xmlns="" id="{AB7C6447-A343-9940-8CD9-726038E9AE98}"/>
              </a:ext>
            </a:extLst>
          </p:cNvPr>
          <p:cNvSpPr>
            <a:spLocks noChangeArrowheads="1"/>
          </p:cNvSpPr>
          <p:nvPr/>
        </p:nvSpPr>
        <p:spPr bwMode="auto">
          <a:xfrm>
            <a:off x="9753600" y="1600200"/>
            <a:ext cx="990600" cy="533400"/>
          </a:xfrm>
          <a:prstGeom prst="ellipse">
            <a:avLst/>
          </a:prstGeom>
          <a:noFill/>
          <a:ln w="38100" algn="ctr">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tx2"/>
              </a:solidFill>
            </a:endParaRPr>
          </a:p>
        </p:txBody>
      </p:sp>
    </p:spTree>
    <p:extLst>
      <p:ext uri="{BB962C8B-B14F-4D97-AF65-F5344CB8AC3E}">
        <p14:creationId xmlns:p14="http://schemas.microsoft.com/office/powerpoint/2010/main" xmlns="" val="312337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xmlns="" id="{37B63551-F02D-AA41-A0E4-3EFE314C9775}"/>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0" y="1174750"/>
            <a:ext cx="10287000" cy="450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Oval 3">
            <a:extLst>
              <a:ext uri="{FF2B5EF4-FFF2-40B4-BE49-F238E27FC236}">
                <a16:creationId xmlns:a16="http://schemas.microsoft.com/office/drawing/2014/main" xmlns="" id="{E6989F67-1791-8048-90FE-BD570A72B35E}"/>
              </a:ext>
            </a:extLst>
          </p:cNvPr>
          <p:cNvSpPr>
            <a:spLocks noChangeArrowheads="1"/>
          </p:cNvSpPr>
          <p:nvPr/>
        </p:nvSpPr>
        <p:spPr bwMode="auto">
          <a:xfrm>
            <a:off x="8382000" y="5105400"/>
            <a:ext cx="762000" cy="381000"/>
          </a:xfrm>
          <a:prstGeom prst="ellipse">
            <a:avLst/>
          </a:prstGeom>
          <a:noFill/>
          <a:ln w="38100" algn="ctr">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tx2"/>
              </a:solidFill>
            </a:endParaRPr>
          </a:p>
        </p:txBody>
      </p:sp>
      <p:sp>
        <p:nvSpPr>
          <p:cNvPr id="29700" name="Oval 4">
            <a:extLst>
              <a:ext uri="{FF2B5EF4-FFF2-40B4-BE49-F238E27FC236}">
                <a16:creationId xmlns:a16="http://schemas.microsoft.com/office/drawing/2014/main" xmlns="" id="{25B02B04-F584-1D4E-9B88-C5FCDB608045}"/>
              </a:ext>
            </a:extLst>
          </p:cNvPr>
          <p:cNvSpPr>
            <a:spLocks noChangeArrowheads="1"/>
          </p:cNvSpPr>
          <p:nvPr/>
        </p:nvSpPr>
        <p:spPr bwMode="auto">
          <a:xfrm>
            <a:off x="10287000" y="5089525"/>
            <a:ext cx="762000" cy="381000"/>
          </a:xfrm>
          <a:prstGeom prst="ellipse">
            <a:avLst/>
          </a:prstGeom>
          <a:noFill/>
          <a:ln w="38100" algn="ctr">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tx2"/>
              </a:solidFill>
            </a:endParaRPr>
          </a:p>
        </p:txBody>
      </p:sp>
      <p:sp>
        <p:nvSpPr>
          <p:cNvPr id="29701" name="TextBox 5">
            <a:extLst>
              <a:ext uri="{FF2B5EF4-FFF2-40B4-BE49-F238E27FC236}">
                <a16:creationId xmlns:a16="http://schemas.microsoft.com/office/drawing/2014/main" xmlns="" id="{7319F928-35F1-AC47-926B-D92DF64F75BE}"/>
              </a:ext>
            </a:extLst>
          </p:cNvPr>
          <p:cNvSpPr txBox="1">
            <a:spLocks noChangeArrowheads="1"/>
          </p:cNvSpPr>
          <p:nvPr/>
        </p:nvSpPr>
        <p:spPr bwMode="auto">
          <a:xfrm flipH="1">
            <a:off x="8610600" y="5105400"/>
            <a:ext cx="304800" cy="3698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bg2"/>
                </a:solidFill>
              </a:rPr>
              <a:t>8</a:t>
            </a:r>
          </a:p>
        </p:txBody>
      </p:sp>
      <p:sp>
        <p:nvSpPr>
          <p:cNvPr id="29702" name="TextBox 6">
            <a:extLst>
              <a:ext uri="{FF2B5EF4-FFF2-40B4-BE49-F238E27FC236}">
                <a16:creationId xmlns:a16="http://schemas.microsoft.com/office/drawing/2014/main" xmlns="" id="{272F16CC-45D9-CD4A-BE63-2DBE3A0C3E33}"/>
              </a:ext>
            </a:extLst>
          </p:cNvPr>
          <p:cNvSpPr txBox="1">
            <a:spLocks noChangeArrowheads="1"/>
          </p:cNvSpPr>
          <p:nvPr/>
        </p:nvSpPr>
        <p:spPr bwMode="auto">
          <a:xfrm flipH="1">
            <a:off x="8610600" y="5105400"/>
            <a:ext cx="304800" cy="3698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chemeClr val="bg2">
                    <a:lumMod val="50000"/>
                  </a:schemeClr>
                </a:solidFill>
              </a:rPr>
              <a:t>8</a:t>
            </a:r>
          </a:p>
        </p:txBody>
      </p:sp>
      <p:sp>
        <p:nvSpPr>
          <p:cNvPr id="29703" name="TextBox 7">
            <a:extLst>
              <a:ext uri="{FF2B5EF4-FFF2-40B4-BE49-F238E27FC236}">
                <a16:creationId xmlns:a16="http://schemas.microsoft.com/office/drawing/2014/main" xmlns="" id="{4E574C58-3B9C-9C4E-9C9F-A91998A6C6D5}"/>
              </a:ext>
            </a:extLst>
          </p:cNvPr>
          <p:cNvSpPr txBox="1">
            <a:spLocks noChangeArrowheads="1"/>
          </p:cNvSpPr>
          <p:nvPr/>
        </p:nvSpPr>
        <p:spPr bwMode="auto">
          <a:xfrm flipH="1">
            <a:off x="10518775" y="5087938"/>
            <a:ext cx="304800" cy="3683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chemeClr val="bg2">
                    <a:lumMod val="50000"/>
                  </a:schemeClr>
                </a:solidFill>
              </a:rPr>
              <a:t>9</a:t>
            </a:r>
          </a:p>
        </p:txBody>
      </p:sp>
      <p:sp>
        <p:nvSpPr>
          <p:cNvPr id="29704" name="Rectangle 1">
            <a:extLst>
              <a:ext uri="{FF2B5EF4-FFF2-40B4-BE49-F238E27FC236}">
                <a16:creationId xmlns:a16="http://schemas.microsoft.com/office/drawing/2014/main" xmlns="" id="{BF350921-CF80-0C46-8850-683B29D719E6}"/>
              </a:ext>
            </a:extLst>
          </p:cNvPr>
          <p:cNvSpPr>
            <a:spLocks noChangeArrowheads="1"/>
          </p:cNvSpPr>
          <p:nvPr/>
        </p:nvSpPr>
        <p:spPr bwMode="auto">
          <a:xfrm>
            <a:off x="3205112" y="393125"/>
            <a:ext cx="58596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en-US" b="1" dirty="0">
                <a:solidFill>
                  <a:srgbClr val="FFFF00"/>
                </a:solidFill>
                <a:latin typeface="AdvOT6e5d2ec0"/>
              </a:rPr>
              <a:t>Song et al. </a:t>
            </a:r>
            <a:r>
              <a:rPr lang="da-DK" altLang="en-US" b="1" dirty="0" err="1">
                <a:solidFill>
                  <a:srgbClr val="FFFF00"/>
                </a:solidFill>
                <a:latin typeface="AdvOT6e5d2ec0"/>
              </a:rPr>
              <a:t>Medicine</a:t>
            </a:r>
            <a:r>
              <a:rPr lang="da-DK" altLang="en-US" b="1" dirty="0">
                <a:solidFill>
                  <a:srgbClr val="FFFF00"/>
                </a:solidFill>
                <a:latin typeface="AdvOT6e5d2ec0"/>
              </a:rPr>
              <a:t> (2016) 95:23</a:t>
            </a:r>
            <a:endParaRPr lang="en-US" altLang="en-US" b="1" dirty="0">
              <a:solidFill>
                <a:srgbClr val="FFFF00"/>
              </a:solidFill>
            </a:endParaRPr>
          </a:p>
        </p:txBody>
      </p:sp>
    </p:spTree>
    <p:extLst>
      <p:ext uri="{BB962C8B-B14F-4D97-AF65-F5344CB8AC3E}">
        <p14:creationId xmlns:p14="http://schemas.microsoft.com/office/powerpoint/2010/main" xmlns="" val="262868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541EF897-FBCA-BB4C-A880-0EA9E7F1D381}"/>
              </a:ext>
            </a:extLst>
          </p:cNvPr>
          <p:cNvSpPr>
            <a:spLocks noGrp="1"/>
          </p:cNvSpPr>
          <p:nvPr>
            <p:ph type="title"/>
          </p:nvPr>
        </p:nvSpPr>
        <p:spPr/>
        <p:txBody>
          <a:bodyPr>
            <a:normAutofit/>
          </a:bodyPr>
          <a:lstStyle/>
          <a:p>
            <a:pPr algn="ctr"/>
            <a:r>
              <a:rPr lang="en-US" altLang="en-US" sz="3600" b="1" dirty="0" err="1">
                <a:solidFill>
                  <a:srgbClr val="FFFF00"/>
                </a:solidFill>
              </a:rPr>
              <a:t>DeMestral</a:t>
            </a:r>
            <a:r>
              <a:rPr lang="en-US" altLang="en-US" sz="3600" b="1" dirty="0">
                <a:solidFill>
                  <a:srgbClr val="FFFF00"/>
                </a:solidFill>
              </a:rPr>
              <a:t> et al  - Ann </a:t>
            </a:r>
            <a:r>
              <a:rPr lang="en-US" altLang="en-US" sz="3600" b="1" dirty="0" err="1">
                <a:solidFill>
                  <a:srgbClr val="FFFF00"/>
                </a:solidFill>
              </a:rPr>
              <a:t>Surg</a:t>
            </a:r>
            <a:r>
              <a:rPr lang="en-US" altLang="en-US" sz="3600" b="1" dirty="0">
                <a:solidFill>
                  <a:srgbClr val="FFFF00"/>
                </a:solidFill>
              </a:rPr>
              <a:t> 2014 </a:t>
            </a:r>
          </a:p>
        </p:txBody>
      </p:sp>
      <p:sp>
        <p:nvSpPr>
          <p:cNvPr id="30723" name="Content Placeholder 2">
            <a:extLst>
              <a:ext uri="{FF2B5EF4-FFF2-40B4-BE49-F238E27FC236}">
                <a16:creationId xmlns:a16="http://schemas.microsoft.com/office/drawing/2014/main" xmlns="" id="{0C06FA53-7656-6049-B586-597BE72C0BFC}"/>
              </a:ext>
            </a:extLst>
          </p:cNvPr>
          <p:cNvSpPr>
            <a:spLocks noGrp="1"/>
          </p:cNvSpPr>
          <p:nvPr>
            <p:ph idx="1"/>
          </p:nvPr>
        </p:nvSpPr>
        <p:spPr>
          <a:xfrm>
            <a:off x="1724025" y="1752600"/>
            <a:ext cx="8743950" cy="4114800"/>
          </a:xfrm>
        </p:spPr>
        <p:txBody>
          <a:bodyPr/>
          <a:lstStyle/>
          <a:p>
            <a:pPr marL="0" indent="0">
              <a:buNone/>
            </a:pPr>
            <a:r>
              <a:rPr lang="en-US" altLang="en-US" sz="2000" dirty="0">
                <a:solidFill>
                  <a:srgbClr val="1E278B"/>
                </a:solidFill>
              </a:rPr>
              <a:t>•	A population-based retrospective cohort study of patients emergently admitted to hospital with acute cholecystitis and managed with cholecystectomy divided into 2 exposure groups</a:t>
            </a:r>
          </a:p>
          <a:p>
            <a:pPr marL="0" indent="0">
              <a:buNone/>
            </a:pPr>
            <a:r>
              <a:rPr lang="en-US" altLang="en-US" sz="2000" dirty="0">
                <a:solidFill>
                  <a:srgbClr val="1E278B"/>
                </a:solidFill>
              </a:rPr>
              <a:t>•	Those who underwent cholecystectomy within 7 days of emergency department presentation on index admission (early cholecystectomy) and those whose cholecystectomy was delayed average of 8 weeks. </a:t>
            </a:r>
          </a:p>
          <a:p>
            <a:pPr marL="0" indent="0">
              <a:buNone/>
            </a:pPr>
            <a:r>
              <a:rPr lang="en-US" altLang="en-US" sz="2000" dirty="0">
                <a:solidFill>
                  <a:srgbClr val="1E278B"/>
                </a:solidFill>
              </a:rPr>
              <a:t>•	Primary outcome was major bile duct injury requiring operative repair within 6 months of cholecystectomy. </a:t>
            </a:r>
          </a:p>
          <a:p>
            <a:pPr marL="0" indent="0">
              <a:buNone/>
            </a:pPr>
            <a:r>
              <a:rPr lang="en-US" altLang="en-US" sz="2000" dirty="0">
                <a:solidFill>
                  <a:srgbClr val="1E278B"/>
                </a:solidFill>
              </a:rPr>
              <a:t>•	Propensity score methods were used to address confounding by indication. </a:t>
            </a:r>
          </a:p>
          <a:p>
            <a:pPr marL="0" indent="0">
              <a:buNone/>
            </a:pPr>
            <a:r>
              <a:rPr lang="en-US" altLang="en-US" sz="2000" dirty="0">
                <a:solidFill>
                  <a:srgbClr val="1E278B"/>
                </a:solidFill>
              </a:rPr>
              <a:t>•	Early cholecystectomy was associated with a lower risk of major bile duct injury [0.28% vs 0.53%, relative risk (RR)=0.53, 95% confidence interval: 0.31-0.90. </a:t>
            </a:r>
          </a:p>
          <a:p>
            <a:pPr marL="0" indent="0">
              <a:buNone/>
            </a:pPr>
            <a:endParaRPr lang="en-US" altLang="en-US" sz="2000" dirty="0">
              <a:solidFill>
                <a:srgbClr val="1E278B"/>
              </a:solidFill>
            </a:endParaRPr>
          </a:p>
        </p:txBody>
      </p:sp>
    </p:spTree>
    <p:extLst>
      <p:ext uri="{BB962C8B-B14F-4D97-AF65-F5344CB8AC3E}">
        <p14:creationId xmlns:p14="http://schemas.microsoft.com/office/powerpoint/2010/main" xmlns="" val="329231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32A00F03-9145-734A-BBD0-DD7FA177A1FC}"/>
              </a:ext>
            </a:extLst>
          </p:cNvPr>
          <p:cNvSpPr>
            <a:spLocks noGrp="1"/>
          </p:cNvSpPr>
          <p:nvPr>
            <p:ph type="title"/>
          </p:nvPr>
        </p:nvSpPr>
        <p:spPr/>
        <p:txBody>
          <a:bodyPr>
            <a:normAutofit/>
          </a:bodyPr>
          <a:lstStyle/>
          <a:p>
            <a:pPr algn="ctr"/>
            <a:r>
              <a:rPr lang="en-US" altLang="en-US" sz="3600" b="1" dirty="0" err="1">
                <a:solidFill>
                  <a:srgbClr val="FFFF00"/>
                </a:solidFill>
              </a:rPr>
              <a:t>DeMestral</a:t>
            </a:r>
            <a:r>
              <a:rPr lang="en-US" altLang="en-US" sz="3600" b="1" dirty="0">
                <a:solidFill>
                  <a:srgbClr val="FFFF00"/>
                </a:solidFill>
              </a:rPr>
              <a:t> et al  - Ann </a:t>
            </a:r>
            <a:r>
              <a:rPr lang="en-US" altLang="en-US" sz="3600" b="1" dirty="0" err="1">
                <a:solidFill>
                  <a:srgbClr val="FFFF00"/>
                </a:solidFill>
              </a:rPr>
              <a:t>Surg</a:t>
            </a:r>
            <a:r>
              <a:rPr lang="en-US" altLang="en-US" sz="3600" b="1" dirty="0">
                <a:solidFill>
                  <a:srgbClr val="FFFF00"/>
                </a:solidFill>
              </a:rPr>
              <a:t> 2014 </a:t>
            </a:r>
          </a:p>
        </p:txBody>
      </p:sp>
      <p:sp>
        <p:nvSpPr>
          <p:cNvPr id="29699" name="Content Placeholder 2">
            <a:extLst>
              <a:ext uri="{FF2B5EF4-FFF2-40B4-BE49-F238E27FC236}">
                <a16:creationId xmlns:a16="http://schemas.microsoft.com/office/drawing/2014/main" xmlns="" id="{AB056E9E-18E3-C349-BEF6-262F7CCA4CD2}"/>
              </a:ext>
            </a:extLst>
          </p:cNvPr>
          <p:cNvSpPr>
            <a:spLocks noGrp="1"/>
          </p:cNvSpPr>
          <p:nvPr>
            <p:ph idx="1"/>
          </p:nvPr>
        </p:nvSpPr>
        <p:spPr>
          <a:xfrm>
            <a:off x="1724025" y="1736725"/>
            <a:ext cx="8743950" cy="4114800"/>
          </a:xfrm>
        </p:spPr>
        <p:txBody>
          <a:bodyPr/>
          <a:lstStyle/>
          <a:p>
            <a:pPr>
              <a:defRPr/>
            </a:pPr>
            <a:r>
              <a:rPr lang="en-US" sz="2400" dirty="0">
                <a:solidFill>
                  <a:srgbClr val="1E278B"/>
                </a:solidFill>
              </a:rPr>
              <a:t>The diagnosis of acute cholecystitis was derived by medical record abstractors who confirm the diagnosis contained in the discharge summary with medical imaging and pathology reports. </a:t>
            </a:r>
          </a:p>
          <a:p>
            <a:pPr>
              <a:defRPr/>
            </a:pPr>
            <a:r>
              <a:rPr lang="en-US" sz="2400" dirty="0">
                <a:solidFill>
                  <a:srgbClr val="1E278B"/>
                </a:solidFill>
              </a:rPr>
              <a:t>Because clinical markers of severity (</a:t>
            </a:r>
            <a:r>
              <a:rPr lang="en-US" sz="2400" dirty="0" err="1">
                <a:solidFill>
                  <a:srgbClr val="1E278B"/>
                </a:solidFill>
              </a:rPr>
              <a:t>eg</a:t>
            </a:r>
            <a:r>
              <a:rPr lang="en-US" sz="2400" dirty="0">
                <a:solidFill>
                  <a:srgbClr val="1E278B"/>
                </a:solidFill>
              </a:rPr>
              <a:t> fever, white blood cell count) and the details of imaging and pathology reports were not contained in our data sets, differentiating mild from moderate cholecystitis was not possible. </a:t>
            </a:r>
          </a:p>
          <a:p>
            <a:pPr marL="0" indent="0">
              <a:buNone/>
              <a:defRPr/>
            </a:pPr>
            <a:endParaRPr lang="en-US" altLang="en-US" sz="2400" dirty="0">
              <a:solidFill>
                <a:srgbClr val="1E278B"/>
              </a:solidFill>
            </a:endParaRPr>
          </a:p>
          <a:p>
            <a:pPr marL="0" indent="0">
              <a:buNone/>
              <a:defRPr/>
            </a:pPr>
            <a:r>
              <a:rPr lang="en-US" altLang="en-US" sz="2400" dirty="0" err="1">
                <a:solidFill>
                  <a:schemeClr val="accent2">
                    <a:lumMod val="75000"/>
                  </a:schemeClr>
                </a:solidFill>
              </a:rPr>
              <a:t>Dx</a:t>
            </a:r>
            <a:r>
              <a:rPr lang="en-US" altLang="en-US" sz="2400" dirty="0">
                <a:solidFill>
                  <a:schemeClr val="accent2">
                    <a:lumMod val="75000"/>
                  </a:schemeClr>
                </a:solidFill>
              </a:rPr>
              <a:t> by ICD code.  </a:t>
            </a:r>
          </a:p>
          <a:p>
            <a:pPr marL="0" indent="0">
              <a:buNone/>
              <a:defRPr/>
            </a:pPr>
            <a:r>
              <a:rPr lang="en-US" altLang="en-US" sz="2400" dirty="0">
                <a:solidFill>
                  <a:schemeClr val="accent2">
                    <a:lumMod val="75000"/>
                  </a:schemeClr>
                </a:solidFill>
              </a:rPr>
              <a:t>Severity not accounted for</a:t>
            </a:r>
          </a:p>
        </p:txBody>
      </p:sp>
    </p:spTree>
    <p:extLst>
      <p:ext uri="{BB962C8B-B14F-4D97-AF65-F5344CB8AC3E}">
        <p14:creationId xmlns:p14="http://schemas.microsoft.com/office/powerpoint/2010/main" xmlns="" val="4092030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D88505-AC60-E640-B819-56A68142CA75}"/>
              </a:ext>
            </a:extLst>
          </p:cNvPr>
          <p:cNvSpPr txBox="1"/>
          <p:nvPr/>
        </p:nvSpPr>
        <p:spPr>
          <a:xfrm>
            <a:off x="1645180" y="381001"/>
            <a:ext cx="8867775" cy="5508625"/>
          </a:xfrm>
          <a:prstGeom prst="rect">
            <a:avLst/>
          </a:prstGeom>
          <a:noFill/>
        </p:spPr>
        <p:txBody>
          <a:bodyPr>
            <a:spAutoFit/>
          </a:bodyPr>
          <a:lstStyle/>
          <a:p>
            <a:pPr algn="ctr">
              <a:defRPr/>
            </a:pPr>
            <a:r>
              <a:rPr lang="en-GB" sz="3200" b="1"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Should </a:t>
            </a:r>
          </a:p>
          <a:p>
            <a:pPr algn="ctr">
              <a:defRPr/>
            </a:pPr>
            <a:r>
              <a:rPr lang="en-GB" sz="3200" b="1" cap="small"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Immediate Cholecystectomy</a:t>
            </a:r>
          </a:p>
          <a:p>
            <a:pPr algn="ctr">
              <a:defRPr/>
            </a:pPr>
            <a:r>
              <a:rPr lang="en-GB" sz="3200" b="1"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(WITHIN 72 HOURS From SYMPTOM ONSET) </a:t>
            </a:r>
          </a:p>
          <a:p>
            <a:pPr algn="ctr">
              <a:defRPr/>
            </a:pPr>
            <a:r>
              <a:rPr lang="en-GB" sz="32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versus </a:t>
            </a:r>
          </a:p>
          <a:p>
            <a:pPr algn="ctr">
              <a:defRPr/>
            </a:pPr>
            <a:r>
              <a:rPr lang="en-GB" sz="3200" b="1" cap="small"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Cholecystectomy Delayed Beyond 72 Hours</a:t>
            </a:r>
          </a:p>
          <a:p>
            <a:pPr algn="ctr">
              <a:defRPr/>
            </a:pPr>
            <a:r>
              <a:rPr lang="en-GB" sz="3200" b="1"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(BUT &lt; 10 days  AFTER SYMPTOM ONSET)</a:t>
            </a:r>
          </a:p>
          <a:p>
            <a:pPr algn="ctr">
              <a:defRPr/>
            </a:pPr>
            <a:r>
              <a:rPr lang="en-GB" sz="32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versus </a:t>
            </a:r>
          </a:p>
          <a:p>
            <a:pPr algn="ctr">
              <a:defRPr/>
            </a:pPr>
            <a:r>
              <a:rPr lang="en-GB" sz="3200" b="1" cap="small"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Cholecystectomy Delayed Beyond 6 Weeks</a:t>
            </a:r>
          </a:p>
          <a:p>
            <a:pPr algn="ctr">
              <a:defRPr/>
            </a:pPr>
            <a:r>
              <a:rPr lang="en-GB" sz="32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versus </a:t>
            </a:r>
          </a:p>
          <a:p>
            <a:pPr algn="ctr">
              <a:defRPr/>
            </a:pPr>
            <a:r>
              <a:rPr lang="en-GB" sz="3200" b="1" cap="small"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Cholecystectomy Delayed Beyond 12 Weeks </a:t>
            </a:r>
          </a:p>
          <a:p>
            <a:pPr algn="ctr">
              <a:defRPr/>
            </a:pPr>
            <a:r>
              <a:rPr lang="en-GB" sz="3200" b="1" dirty="0">
                <a:solidFill>
                  <a:srgbClr val="1E278B"/>
                </a:solidFill>
                <a:latin typeface="Arial Narrow" panose="020B0606020202030204" pitchFamily="34" charset="0"/>
                <a:ea typeface="Times New Roman" panose="02020603050405020304" pitchFamily="18" charset="0"/>
                <a:cs typeface="Arial" panose="020B0604020202020204" pitchFamily="34" charset="0"/>
              </a:rPr>
              <a:t>be used for patients with acute cholecystitis?</a:t>
            </a:r>
            <a:endParaRPr lang="en-US" sz="3200" b="1" dirty="0">
              <a:solidFill>
                <a:srgbClr val="1E278B"/>
              </a:solidFill>
            </a:endParaRPr>
          </a:p>
        </p:txBody>
      </p:sp>
    </p:spTree>
    <p:extLst>
      <p:ext uri="{BB962C8B-B14F-4D97-AF65-F5344CB8AC3E}">
        <p14:creationId xmlns:p14="http://schemas.microsoft.com/office/powerpoint/2010/main" xmlns="" val="205678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D6DA47BB-85AA-474E-8C2F-87CC78D9921B}"/>
              </a:ext>
            </a:extLst>
          </p:cNvPr>
          <p:cNvSpPr>
            <a:spLocks noGrp="1"/>
          </p:cNvSpPr>
          <p:nvPr>
            <p:ph type="title"/>
          </p:nvPr>
        </p:nvSpPr>
        <p:spPr>
          <a:xfrm>
            <a:off x="1382713" y="392113"/>
            <a:ext cx="9258300" cy="1143000"/>
          </a:xfrm>
        </p:spPr>
        <p:txBody>
          <a:bodyPr/>
          <a:lstStyle/>
          <a:p>
            <a:pPr algn="ctr"/>
            <a:r>
              <a:rPr lang="en-US" altLang="en-US" b="1" dirty="0">
                <a:solidFill>
                  <a:srgbClr val="FFFF00"/>
                </a:solidFill>
              </a:rPr>
              <a:t>PICO 8 Team (and PICO 11)</a:t>
            </a:r>
          </a:p>
        </p:txBody>
      </p:sp>
      <p:sp>
        <p:nvSpPr>
          <p:cNvPr id="6147" name="Text Placeholder 1">
            <a:extLst>
              <a:ext uri="{FF2B5EF4-FFF2-40B4-BE49-F238E27FC236}">
                <a16:creationId xmlns:a16="http://schemas.microsoft.com/office/drawing/2014/main" xmlns="" id="{2552BF1E-F46E-A14D-A7C8-49B9872C757A}"/>
              </a:ext>
            </a:extLst>
          </p:cNvPr>
          <p:cNvSpPr>
            <a:spLocks noGrp="1"/>
          </p:cNvSpPr>
          <p:nvPr>
            <p:ph type="body" idx="1"/>
          </p:nvPr>
        </p:nvSpPr>
        <p:spPr/>
        <p:txBody>
          <a:bodyPr/>
          <a:lstStyle/>
          <a:p>
            <a:r>
              <a:rPr lang="en-US" altLang="en-US"/>
              <a:t> </a:t>
            </a:r>
          </a:p>
        </p:txBody>
      </p:sp>
      <p:sp>
        <p:nvSpPr>
          <p:cNvPr id="6148" name="Content Placeholder 2">
            <a:extLst>
              <a:ext uri="{FF2B5EF4-FFF2-40B4-BE49-F238E27FC236}">
                <a16:creationId xmlns:a16="http://schemas.microsoft.com/office/drawing/2014/main" xmlns="" id="{EB1714F5-A372-934F-99E8-5FB3D8EBA9F5}"/>
              </a:ext>
            </a:extLst>
          </p:cNvPr>
          <p:cNvSpPr>
            <a:spLocks noGrp="1"/>
          </p:cNvSpPr>
          <p:nvPr>
            <p:ph sz="half" idx="2"/>
          </p:nvPr>
        </p:nvSpPr>
        <p:spPr>
          <a:xfrm>
            <a:off x="1782763" y="2193925"/>
            <a:ext cx="4545012" cy="3951288"/>
          </a:xfrm>
        </p:spPr>
        <p:txBody>
          <a:bodyPr/>
          <a:lstStyle/>
          <a:p>
            <a:pPr marL="0" indent="0">
              <a:buNone/>
            </a:pPr>
            <a:r>
              <a:rPr lang="en-US" altLang="en-US" sz="3600" dirty="0" err="1">
                <a:solidFill>
                  <a:srgbClr val="1E278B"/>
                </a:solidFill>
                <a:latin typeface="Calibri" panose="020F0502020204030204" pitchFamily="34" charset="0"/>
                <a:cs typeface="Times New Roman" panose="02020603050405020304" pitchFamily="18" charset="0"/>
              </a:rPr>
              <a:t>Waala</a:t>
            </a:r>
            <a:r>
              <a:rPr lang="en-US" altLang="en-US" sz="3600" dirty="0">
                <a:solidFill>
                  <a:srgbClr val="1E278B"/>
                </a:solidFill>
                <a:latin typeface="Calibri" panose="020F0502020204030204" pitchFamily="34" charset="0"/>
                <a:cs typeface="Times New Roman" panose="02020603050405020304" pitchFamily="18" charset="0"/>
              </a:rPr>
              <a:t> </a:t>
            </a:r>
            <a:r>
              <a:rPr lang="en-US" altLang="en-US" sz="3600" dirty="0" err="1">
                <a:solidFill>
                  <a:srgbClr val="1E278B"/>
                </a:solidFill>
                <a:latin typeface="Calibri" panose="020F0502020204030204" pitchFamily="34" charset="0"/>
                <a:cs typeface="Times New Roman" panose="02020603050405020304" pitchFamily="18" charset="0"/>
              </a:rPr>
              <a:t>Abelmoaty</a:t>
            </a:r>
            <a:endParaRPr lang="en-US" altLang="en-US" sz="3600" dirty="0">
              <a:solidFill>
                <a:srgbClr val="1E278B"/>
              </a:solidFill>
              <a:latin typeface="Calibri" panose="020F0502020204030204" pitchFamily="34" charset="0"/>
              <a:cs typeface="Times New Roman" panose="02020603050405020304" pitchFamily="18" charset="0"/>
            </a:endParaRPr>
          </a:p>
          <a:p>
            <a:pPr marL="0" indent="0">
              <a:buNone/>
            </a:pPr>
            <a:r>
              <a:rPr lang="en-US" altLang="en-US" sz="3600" dirty="0">
                <a:solidFill>
                  <a:srgbClr val="1E278B"/>
                </a:solidFill>
                <a:latin typeface="Calibri" panose="020F0502020204030204" pitchFamily="34" charset="0"/>
                <a:cs typeface="Times New Roman" panose="02020603050405020304" pitchFamily="18" charset="0"/>
              </a:rPr>
              <a:t>Maria Altieri</a:t>
            </a:r>
          </a:p>
          <a:p>
            <a:pPr marL="0" indent="0">
              <a:buNone/>
            </a:pPr>
            <a:r>
              <a:rPr lang="en-US" altLang="en-US" sz="3600" dirty="0">
                <a:solidFill>
                  <a:srgbClr val="1E278B"/>
                </a:solidFill>
                <a:latin typeface="Calibri" panose="020F0502020204030204" pitchFamily="34" charset="0"/>
                <a:cs typeface="Times New Roman" panose="02020603050405020304" pitchFamily="18" charset="0"/>
              </a:rPr>
              <a:t>Blaire Anderson </a:t>
            </a:r>
          </a:p>
          <a:p>
            <a:pPr marL="0" indent="0">
              <a:buNone/>
            </a:pPr>
            <a:r>
              <a:rPr lang="en-US" altLang="en-US" sz="3600" dirty="0">
                <a:solidFill>
                  <a:srgbClr val="1E278B"/>
                </a:solidFill>
                <a:latin typeface="Calibri" panose="020F0502020204030204" pitchFamily="34" charset="0"/>
                <a:cs typeface="Times New Roman" panose="02020603050405020304" pitchFamily="18" charset="0"/>
              </a:rPr>
              <a:t>Saxon </a:t>
            </a:r>
            <a:r>
              <a:rPr lang="en-US" altLang="en-US" sz="3600" dirty="0" err="1">
                <a:solidFill>
                  <a:srgbClr val="1E278B"/>
                </a:solidFill>
                <a:latin typeface="Calibri" panose="020F0502020204030204" pitchFamily="34" charset="0"/>
                <a:cs typeface="Times New Roman" panose="02020603050405020304" pitchFamily="18" charset="0"/>
              </a:rPr>
              <a:t>Conor</a:t>
            </a:r>
            <a:r>
              <a:rPr lang="en-US" altLang="en-US" sz="3600" dirty="0">
                <a:solidFill>
                  <a:srgbClr val="1E278B"/>
                </a:solidFill>
                <a:latin typeface="Calibri" panose="020F0502020204030204" pitchFamily="34" charset="0"/>
                <a:cs typeface="Times New Roman" panose="02020603050405020304" pitchFamily="18" charset="0"/>
              </a:rPr>
              <a:t> </a:t>
            </a:r>
          </a:p>
        </p:txBody>
      </p:sp>
      <p:sp>
        <p:nvSpPr>
          <p:cNvPr id="6149" name="Text Placeholder 2">
            <a:extLst>
              <a:ext uri="{FF2B5EF4-FFF2-40B4-BE49-F238E27FC236}">
                <a16:creationId xmlns:a16="http://schemas.microsoft.com/office/drawing/2014/main" xmlns="" id="{9BB16594-6ECB-2C44-8376-BCBA8474A73E}"/>
              </a:ext>
            </a:extLst>
          </p:cNvPr>
          <p:cNvSpPr>
            <a:spLocks noGrp="1"/>
          </p:cNvSpPr>
          <p:nvPr>
            <p:ph type="body" sz="quarter" idx="3"/>
          </p:nvPr>
        </p:nvSpPr>
        <p:spPr/>
        <p:txBody>
          <a:bodyPr/>
          <a:lstStyle/>
          <a:p>
            <a:r>
              <a:rPr lang="en-US" altLang="en-US"/>
              <a:t> </a:t>
            </a:r>
          </a:p>
        </p:txBody>
      </p:sp>
      <p:sp>
        <p:nvSpPr>
          <p:cNvPr id="4" name="Content Placeholder 3">
            <a:extLst>
              <a:ext uri="{FF2B5EF4-FFF2-40B4-BE49-F238E27FC236}">
                <a16:creationId xmlns:a16="http://schemas.microsoft.com/office/drawing/2014/main" xmlns="" id="{C9674019-DD68-8749-93D9-361A92F61AD4}"/>
              </a:ext>
            </a:extLst>
          </p:cNvPr>
          <p:cNvSpPr>
            <a:spLocks noGrp="1"/>
          </p:cNvSpPr>
          <p:nvPr>
            <p:ph sz="quarter" idx="4"/>
          </p:nvPr>
        </p:nvSpPr>
        <p:spPr>
          <a:xfrm>
            <a:off x="6477000" y="2174875"/>
            <a:ext cx="4546600" cy="3951288"/>
          </a:xfrm>
        </p:spPr>
        <p:txBody>
          <a:bodyPr/>
          <a:lstStyle/>
          <a:p>
            <a:pPr marL="0" indent="0">
              <a:buNone/>
              <a:defRPr/>
            </a:pPr>
            <a:r>
              <a:rPr lang="en-US" sz="3600" dirty="0">
                <a:solidFill>
                  <a:srgbClr val="1E278B"/>
                </a:solidFill>
                <a:latin typeface="Calibri" panose="020F0502020204030204" pitchFamily="34" charset="0"/>
                <a:ea typeface="Times New Roman" panose="02020603050405020304" pitchFamily="18" charset="0"/>
                <a:cs typeface="Times New Roman" panose="02020603050405020304" pitchFamily="18" charset="0"/>
              </a:rPr>
              <a:t>Chet Hammill </a:t>
            </a:r>
          </a:p>
          <a:p>
            <a:pPr marL="0" indent="0">
              <a:buNone/>
              <a:defRPr/>
            </a:pPr>
            <a:r>
              <a:rPr lang="en-US" sz="3600" dirty="0">
                <a:solidFill>
                  <a:srgbClr val="1E278B"/>
                </a:solidFill>
                <a:latin typeface="Calibri" panose="020F0502020204030204" pitchFamily="34" charset="0"/>
                <a:ea typeface="Times New Roman" panose="02020603050405020304" pitchFamily="18" charset="0"/>
                <a:cs typeface="Times New Roman" panose="02020603050405020304" pitchFamily="18" charset="0"/>
              </a:rPr>
              <a:t>Scott </a:t>
            </a:r>
            <a:r>
              <a:rPr lang="en-US" sz="3600" dirty="0" err="1">
                <a:solidFill>
                  <a:srgbClr val="1E278B"/>
                </a:solidFill>
                <a:latin typeface="Calibri" panose="020F0502020204030204" pitchFamily="34" charset="0"/>
                <a:ea typeface="Times New Roman" panose="02020603050405020304" pitchFamily="18" charset="0"/>
                <a:cs typeface="Times New Roman" panose="02020603050405020304" pitchFamily="18" charset="0"/>
              </a:rPr>
              <a:t>Dolejs</a:t>
            </a:r>
            <a:endParaRPr lang="en-US" sz="3600" dirty="0">
              <a:solidFill>
                <a:srgbClr val="1E278B"/>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defRPr/>
            </a:pPr>
            <a:r>
              <a:rPr lang="en-US" sz="3600" dirty="0">
                <a:solidFill>
                  <a:srgbClr val="1E278B"/>
                </a:solidFill>
                <a:latin typeface="Calibri" panose="020F0502020204030204" pitchFamily="34" charset="0"/>
                <a:ea typeface="Times New Roman" panose="02020603050405020304" pitchFamily="18" charset="0"/>
                <a:cs typeface="Times New Roman" panose="02020603050405020304" pitchFamily="18" charset="0"/>
              </a:rPr>
              <a:t>Steven Strasberg</a:t>
            </a:r>
          </a:p>
          <a:p>
            <a:pPr marL="0" indent="0">
              <a:buNone/>
              <a:defRPr/>
            </a:pPr>
            <a:r>
              <a:rPr lang="en-US" sz="3600" dirty="0">
                <a:solidFill>
                  <a:srgbClr val="1E278B"/>
                </a:solidFill>
                <a:latin typeface="Calibri" panose="020F0502020204030204" pitchFamily="34" charset="0"/>
                <a:ea typeface="Times New Roman" panose="02020603050405020304" pitchFamily="18" charset="0"/>
                <a:cs typeface="Times New Roman" panose="02020603050405020304" pitchFamily="18" charset="0"/>
              </a:rPr>
              <a:t>Megan Thomas</a:t>
            </a:r>
          </a:p>
          <a:p>
            <a:pPr>
              <a:defRPr/>
            </a:pPr>
            <a:endParaRPr lang="en-US" sz="3600" dirty="0">
              <a:solidFill>
                <a:srgbClr val="1E278B"/>
              </a:solidFill>
            </a:endParaRPr>
          </a:p>
        </p:txBody>
      </p:sp>
    </p:spTree>
    <p:extLst>
      <p:ext uri="{BB962C8B-B14F-4D97-AF65-F5344CB8AC3E}">
        <p14:creationId xmlns:p14="http://schemas.microsoft.com/office/powerpoint/2010/main" xmlns="" val="831039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B62047CF-06F5-A340-9230-BBFB6C012432}"/>
              </a:ext>
            </a:extLst>
          </p:cNvPr>
          <p:cNvSpPr>
            <a:spLocks noGrp="1"/>
          </p:cNvSpPr>
          <p:nvPr>
            <p:ph type="title"/>
          </p:nvPr>
        </p:nvSpPr>
        <p:spPr>
          <a:xfrm>
            <a:off x="1724025" y="76200"/>
            <a:ext cx="8743950" cy="1143000"/>
          </a:xfrm>
        </p:spPr>
        <p:txBody>
          <a:bodyPr>
            <a:normAutofit/>
          </a:bodyPr>
          <a:lstStyle/>
          <a:p>
            <a:pPr algn="ctr"/>
            <a:r>
              <a:rPr lang="en-US" altLang="en-US" b="1" dirty="0">
                <a:solidFill>
                  <a:srgbClr val="FFFF00"/>
                </a:solidFill>
              </a:rPr>
              <a:t>GRADE Results for Bile Duct Injury</a:t>
            </a:r>
          </a:p>
        </p:txBody>
      </p:sp>
      <p:pic>
        <p:nvPicPr>
          <p:cNvPr id="33795" name="Picture 5">
            <a:extLst>
              <a:ext uri="{FF2B5EF4-FFF2-40B4-BE49-F238E27FC236}">
                <a16:creationId xmlns:a16="http://schemas.microsoft.com/office/drawing/2014/main" xmlns="" id="{13B4AE0C-E4BF-B740-9EB8-05204775F34B}"/>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6193" y="1206501"/>
            <a:ext cx="5210175" cy="1489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2">
            <a:extLst>
              <a:ext uri="{FF2B5EF4-FFF2-40B4-BE49-F238E27FC236}">
                <a16:creationId xmlns:a16="http://schemas.microsoft.com/office/drawing/2014/main" xmlns="" id="{BF44AF6E-F924-A24D-8EBC-9AFD913F7EC5}"/>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2067" y="2768599"/>
            <a:ext cx="5176838" cy="3750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3">
            <a:extLst>
              <a:ext uri="{FF2B5EF4-FFF2-40B4-BE49-F238E27FC236}">
                <a16:creationId xmlns:a16="http://schemas.microsoft.com/office/drawing/2014/main" xmlns="" id="{4DF06C2D-F5C3-BA4E-A05A-3212AC76C607}"/>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22018" y="982664"/>
            <a:ext cx="3838575" cy="1802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6">
            <a:extLst>
              <a:ext uri="{FF2B5EF4-FFF2-40B4-BE49-F238E27FC236}">
                <a16:creationId xmlns:a16="http://schemas.microsoft.com/office/drawing/2014/main" xmlns="" id="{DE783EB4-CC52-6242-8695-64D357A76365}"/>
              </a:ext>
            </a:extLst>
          </p:cNvPr>
          <p:cNvPicPr>
            <a:picLocks noChangeAspect="1"/>
          </p:cNvPicPr>
          <p:nvPr/>
        </p:nvPicPr>
        <p:blipFill>
          <a:blip r:embed="rId6" cstate="print">
            <a:extLst>
              <a:ext uri="{28A0092B-C50C-407E-A947-70E740481C1C}">
                <a14:useLocalDpi xmlns:a14="http://schemas.microsoft.com/office/drawing/2010/main" xmlns="" val="0"/>
              </a:ext>
            </a:extLst>
          </a:blip>
          <a:srcRect t="27557" b="31534"/>
          <a:stretch>
            <a:fillRect/>
          </a:stretch>
        </p:blipFill>
        <p:spPr bwMode="auto">
          <a:xfrm>
            <a:off x="6815667" y="2692399"/>
            <a:ext cx="3867150" cy="1500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7">
            <a:extLst>
              <a:ext uri="{FF2B5EF4-FFF2-40B4-BE49-F238E27FC236}">
                <a16:creationId xmlns:a16="http://schemas.microsoft.com/office/drawing/2014/main" xmlns="" id="{D2836165-850B-A749-B44C-1ABB3969C28A}"/>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01267" y="4368799"/>
            <a:ext cx="2400300" cy="1745133"/>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3800" name="Picture 9">
            <a:extLst>
              <a:ext uri="{FF2B5EF4-FFF2-40B4-BE49-F238E27FC236}">
                <a16:creationId xmlns:a16="http://schemas.microsoft.com/office/drawing/2014/main" xmlns="" id="{678EFB6D-2394-C848-9DEF-CC39E172E6BE}"/>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492068" y="4216401"/>
            <a:ext cx="2517775" cy="2095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998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581EBB83-8185-4247-97BA-DE2FDA5E4C9A}"/>
              </a:ext>
            </a:extLst>
          </p:cNvPr>
          <p:cNvSpPr>
            <a:spLocks noGrp="1"/>
          </p:cNvSpPr>
          <p:nvPr>
            <p:ph type="title"/>
          </p:nvPr>
        </p:nvSpPr>
        <p:spPr>
          <a:xfrm>
            <a:off x="1724025" y="76200"/>
            <a:ext cx="8743950" cy="1143000"/>
          </a:xfrm>
        </p:spPr>
        <p:txBody>
          <a:bodyPr/>
          <a:lstStyle/>
          <a:p>
            <a:pPr algn="ctr"/>
            <a:r>
              <a:rPr lang="en-US" altLang="en-US" b="1" dirty="0">
                <a:solidFill>
                  <a:srgbClr val="FFFF00"/>
                </a:solidFill>
              </a:rPr>
              <a:t>GRADE Results for Mortality</a:t>
            </a:r>
          </a:p>
        </p:txBody>
      </p:sp>
      <p:pic>
        <p:nvPicPr>
          <p:cNvPr id="35843" name="Picture 6">
            <a:extLst>
              <a:ext uri="{FF2B5EF4-FFF2-40B4-BE49-F238E27FC236}">
                <a16:creationId xmlns:a16="http://schemas.microsoft.com/office/drawing/2014/main" xmlns="" id="{C1979CB3-B6FC-6D4B-8ADC-85C6C930F2F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793" y="1219200"/>
            <a:ext cx="5210175" cy="1490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7">
            <a:extLst>
              <a:ext uri="{FF2B5EF4-FFF2-40B4-BE49-F238E27FC236}">
                <a16:creationId xmlns:a16="http://schemas.microsoft.com/office/drawing/2014/main" xmlns="" id="{FCA8A9CE-BB10-6B45-A8C8-09AAE996695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9618" y="995363"/>
            <a:ext cx="3838575" cy="180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3">
            <a:extLst>
              <a:ext uri="{FF2B5EF4-FFF2-40B4-BE49-F238E27FC236}">
                <a16:creationId xmlns:a16="http://schemas.microsoft.com/office/drawing/2014/main" xmlns="" id="{8659CB74-C9FD-7F44-9EC9-1DA996124853}"/>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3793" y="2752725"/>
            <a:ext cx="5165725" cy="3783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8">
            <a:extLst>
              <a:ext uri="{FF2B5EF4-FFF2-40B4-BE49-F238E27FC236}">
                <a16:creationId xmlns:a16="http://schemas.microsoft.com/office/drawing/2014/main" xmlns="" id="{5D62C98A-99BA-FA41-8C2A-33DF21D1D7E8}"/>
              </a:ext>
            </a:extLst>
          </p:cNvPr>
          <p:cNvPicPr>
            <a:picLocks noChangeAspect="1"/>
          </p:cNvPicPr>
          <p:nvPr/>
        </p:nvPicPr>
        <p:blipFill>
          <a:blip r:embed="rId6" cstate="print">
            <a:extLst>
              <a:ext uri="{28A0092B-C50C-407E-A947-70E740481C1C}">
                <a14:useLocalDpi xmlns:a14="http://schemas.microsoft.com/office/drawing/2010/main" xmlns="" val="0"/>
              </a:ext>
            </a:extLst>
          </a:blip>
          <a:srcRect t="32452" b="31425"/>
          <a:stretch>
            <a:fillRect/>
          </a:stretch>
        </p:blipFill>
        <p:spPr bwMode="auto">
          <a:xfrm>
            <a:off x="6669618" y="2705099"/>
            <a:ext cx="3838575" cy="1334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7" name="Picture 11">
            <a:extLst>
              <a:ext uri="{FF2B5EF4-FFF2-40B4-BE49-F238E27FC236}">
                <a16:creationId xmlns:a16="http://schemas.microsoft.com/office/drawing/2014/main" xmlns="" id="{FA2ECE0E-309F-2749-8D7B-9EB46D82B82B}"/>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20268" y="4381500"/>
            <a:ext cx="2449513" cy="1499173"/>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5848" name="Picture 10">
            <a:extLst>
              <a:ext uri="{FF2B5EF4-FFF2-40B4-BE49-F238E27FC236}">
                <a16:creationId xmlns:a16="http://schemas.microsoft.com/office/drawing/2014/main" xmlns="" id="{1F80A22F-8C2C-EF45-8E52-85A94B997FF8}"/>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34867" y="4171949"/>
            <a:ext cx="2832100"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051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xmlns="" id="{5F92BE39-A8AE-6645-8212-085C88FC4004}"/>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6193" y="2752723"/>
            <a:ext cx="5165725" cy="3834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itle 1">
            <a:extLst>
              <a:ext uri="{FF2B5EF4-FFF2-40B4-BE49-F238E27FC236}">
                <a16:creationId xmlns:a16="http://schemas.microsoft.com/office/drawing/2014/main" xmlns="" id="{CCDCA356-8F13-B948-9706-0415D81FEB9F}"/>
              </a:ext>
            </a:extLst>
          </p:cNvPr>
          <p:cNvSpPr>
            <a:spLocks noGrp="1"/>
          </p:cNvSpPr>
          <p:nvPr>
            <p:ph type="title"/>
          </p:nvPr>
        </p:nvSpPr>
        <p:spPr>
          <a:xfrm>
            <a:off x="1724025" y="76200"/>
            <a:ext cx="8743950" cy="1143000"/>
          </a:xfrm>
        </p:spPr>
        <p:txBody>
          <a:bodyPr/>
          <a:lstStyle/>
          <a:p>
            <a:pPr algn="ctr"/>
            <a:r>
              <a:rPr lang="en-US" altLang="en-US" b="1" dirty="0">
                <a:solidFill>
                  <a:srgbClr val="FFFF00"/>
                </a:solidFill>
              </a:rPr>
              <a:t>GRADE Results for Conversion</a:t>
            </a:r>
          </a:p>
        </p:txBody>
      </p:sp>
      <p:pic>
        <p:nvPicPr>
          <p:cNvPr id="37892" name="Picture 6">
            <a:extLst>
              <a:ext uri="{FF2B5EF4-FFF2-40B4-BE49-F238E27FC236}">
                <a16:creationId xmlns:a16="http://schemas.microsoft.com/office/drawing/2014/main" xmlns="" id="{DDA194CF-842D-2F4D-9BEF-A70E3534D7BC}"/>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6193" y="1219200"/>
            <a:ext cx="521017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7">
            <a:extLst>
              <a:ext uri="{FF2B5EF4-FFF2-40B4-BE49-F238E27FC236}">
                <a16:creationId xmlns:a16="http://schemas.microsoft.com/office/drawing/2014/main" xmlns="" id="{B529B1D2-9F68-1646-BAF9-EB29CFB9E54B}"/>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22018" y="995363"/>
            <a:ext cx="3838575"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2">
            <a:extLst>
              <a:ext uri="{FF2B5EF4-FFF2-40B4-BE49-F238E27FC236}">
                <a16:creationId xmlns:a16="http://schemas.microsoft.com/office/drawing/2014/main" xmlns="" id="{60E41F8D-85AC-0B45-8CE0-916479353F27}"/>
              </a:ext>
            </a:extLst>
          </p:cNvPr>
          <p:cNvPicPr>
            <a:picLocks noChangeAspect="1"/>
          </p:cNvPicPr>
          <p:nvPr/>
        </p:nvPicPr>
        <p:blipFill>
          <a:blip r:embed="rId6" cstate="print">
            <a:extLst>
              <a:ext uri="{28A0092B-C50C-407E-A947-70E740481C1C}">
                <a14:useLocalDpi xmlns:a14="http://schemas.microsoft.com/office/drawing/2010/main" xmlns="" val="0"/>
              </a:ext>
            </a:extLst>
          </a:blip>
          <a:srcRect l="7860" r="9154"/>
          <a:stretch>
            <a:fillRect/>
          </a:stretch>
        </p:blipFill>
        <p:spPr bwMode="auto">
          <a:xfrm>
            <a:off x="6815668" y="2781299"/>
            <a:ext cx="384492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5" name="Picture 8">
            <a:extLst>
              <a:ext uri="{FF2B5EF4-FFF2-40B4-BE49-F238E27FC236}">
                <a16:creationId xmlns:a16="http://schemas.microsoft.com/office/drawing/2014/main" xmlns="" id="{24F77ED4-F533-3A43-A1F7-453AF45AA11B}"/>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87267" y="4229099"/>
            <a:ext cx="283210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6" name="Picture 4">
            <a:extLst>
              <a:ext uri="{FF2B5EF4-FFF2-40B4-BE49-F238E27FC236}">
                <a16:creationId xmlns:a16="http://schemas.microsoft.com/office/drawing/2014/main" xmlns="" id="{86B1F9C6-4BA9-D94A-A5E5-198F81BD21F9}"/>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02817" y="4410075"/>
            <a:ext cx="2425700" cy="1439863"/>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680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xmlns="" id="{E064B25A-E2C2-6B4E-8984-65066FFFF9E7}"/>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050" y="2809876"/>
            <a:ext cx="5165725" cy="387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9" name="Picture 5">
            <a:extLst>
              <a:ext uri="{FF2B5EF4-FFF2-40B4-BE49-F238E27FC236}">
                <a16:creationId xmlns:a16="http://schemas.microsoft.com/office/drawing/2014/main" xmlns="" id="{1ACC77F4-9E98-834E-9B06-D935ACC4C6C5}"/>
              </a:ext>
            </a:extLst>
          </p:cNvPr>
          <p:cNvPicPr>
            <a:picLocks noChangeAspect="1"/>
          </p:cNvPicPr>
          <p:nvPr/>
        </p:nvPicPr>
        <p:blipFill>
          <a:blip r:embed="rId4" cstate="print">
            <a:extLst>
              <a:ext uri="{28A0092B-C50C-407E-A947-70E740481C1C}">
                <a14:useLocalDpi xmlns:a14="http://schemas.microsoft.com/office/drawing/2010/main" xmlns="" val="0"/>
              </a:ext>
            </a:extLst>
          </a:blip>
          <a:srcRect l="3793" r="20616"/>
          <a:stretch>
            <a:fillRect/>
          </a:stretch>
        </p:blipFill>
        <p:spPr bwMode="auto">
          <a:xfrm>
            <a:off x="6067426" y="3019426"/>
            <a:ext cx="5029200" cy="114617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9940" name="Title 1">
            <a:extLst>
              <a:ext uri="{FF2B5EF4-FFF2-40B4-BE49-F238E27FC236}">
                <a16:creationId xmlns:a16="http://schemas.microsoft.com/office/drawing/2014/main" xmlns="" id="{8733D2BC-E7AA-5244-8EC5-2DD823F4EBDC}"/>
              </a:ext>
            </a:extLst>
          </p:cNvPr>
          <p:cNvSpPr>
            <a:spLocks noGrp="1"/>
          </p:cNvSpPr>
          <p:nvPr>
            <p:ph type="title"/>
          </p:nvPr>
        </p:nvSpPr>
        <p:spPr>
          <a:xfrm>
            <a:off x="974726" y="152400"/>
            <a:ext cx="10185400" cy="1143000"/>
          </a:xfrm>
        </p:spPr>
        <p:txBody>
          <a:bodyPr>
            <a:normAutofit fontScale="90000"/>
          </a:bodyPr>
          <a:lstStyle/>
          <a:p>
            <a:pPr algn="ctr"/>
            <a:r>
              <a:rPr lang="en-US" altLang="en-US" b="1" dirty="0">
                <a:solidFill>
                  <a:srgbClr val="FFFF00"/>
                </a:solidFill>
              </a:rPr>
              <a:t>GRADE Results for Patients</a:t>
            </a:r>
            <a:br>
              <a:rPr lang="en-US" altLang="en-US" b="1" dirty="0">
                <a:solidFill>
                  <a:srgbClr val="FFFF00"/>
                </a:solidFill>
              </a:rPr>
            </a:br>
            <a:r>
              <a:rPr lang="en-US" altLang="en-US" b="1" dirty="0">
                <a:solidFill>
                  <a:srgbClr val="FFFF00"/>
                </a:solidFill>
              </a:rPr>
              <a:t>with Complications</a:t>
            </a:r>
          </a:p>
        </p:txBody>
      </p:sp>
      <p:pic>
        <p:nvPicPr>
          <p:cNvPr id="39941" name="Picture 6">
            <a:extLst>
              <a:ext uri="{FF2B5EF4-FFF2-40B4-BE49-F238E27FC236}">
                <a16:creationId xmlns:a16="http://schemas.microsoft.com/office/drawing/2014/main" xmlns="" id="{710DB2DE-C61C-984C-9ED5-95E8ADA3CB2D}"/>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1050" y="1371601"/>
            <a:ext cx="51657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2" name="Picture 7">
            <a:extLst>
              <a:ext uri="{FF2B5EF4-FFF2-40B4-BE49-F238E27FC236}">
                <a16:creationId xmlns:a16="http://schemas.microsoft.com/office/drawing/2014/main" xmlns="" id="{51C099FD-A14B-1D40-83E4-397303CCBA0C}"/>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8051" y="1256507"/>
            <a:ext cx="3838575"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3" name="Picture 1">
            <a:extLst>
              <a:ext uri="{FF2B5EF4-FFF2-40B4-BE49-F238E27FC236}">
                <a16:creationId xmlns:a16="http://schemas.microsoft.com/office/drawing/2014/main" xmlns="" id="{2EB032E9-3E26-D843-8C63-B60FFE2B90C6}"/>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225367" y="4495801"/>
            <a:ext cx="2663825"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4" name="Picture 8">
            <a:extLst>
              <a:ext uri="{FF2B5EF4-FFF2-40B4-BE49-F238E27FC236}">
                <a16:creationId xmlns:a16="http://schemas.microsoft.com/office/drawing/2014/main" xmlns="" id="{836D97F7-B06A-F846-BC11-D983693C714A}"/>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96467" y="4722813"/>
            <a:ext cx="2403475" cy="1357312"/>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6360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xmlns="" id="{FDB50038-CD1C-BC4A-BB1F-C34FF6078F9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9259" y="2553758"/>
            <a:ext cx="5165725" cy="344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itle 1">
            <a:extLst>
              <a:ext uri="{FF2B5EF4-FFF2-40B4-BE49-F238E27FC236}">
                <a16:creationId xmlns:a16="http://schemas.microsoft.com/office/drawing/2014/main" xmlns="" id="{53CE19B9-6691-134E-9260-9323B6F22E7A}"/>
              </a:ext>
            </a:extLst>
          </p:cNvPr>
          <p:cNvSpPr>
            <a:spLocks noGrp="1"/>
          </p:cNvSpPr>
          <p:nvPr>
            <p:ph type="title"/>
          </p:nvPr>
        </p:nvSpPr>
        <p:spPr>
          <a:xfrm>
            <a:off x="1371600" y="76200"/>
            <a:ext cx="9448800" cy="1143000"/>
          </a:xfrm>
        </p:spPr>
        <p:txBody>
          <a:bodyPr/>
          <a:lstStyle/>
          <a:p>
            <a:pPr algn="ctr"/>
            <a:r>
              <a:rPr lang="en-US" altLang="en-US" b="1" dirty="0">
                <a:solidFill>
                  <a:srgbClr val="FFFF00"/>
                </a:solidFill>
              </a:rPr>
              <a:t>GRADE Results for Wound Infection</a:t>
            </a:r>
          </a:p>
        </p:txBody>
      </p:sp>
      <p:pic>
        <p:nvPicPr>
          <p:cNvPr id="41988" name="Picture 6">
            <a:extLst>
              <a:ext uri="{FF2B5EF4-FFF2-40B4-BE49-F238E27FC236}">
                <a16:creationId xmlns:a16="http://schemas.microsoft.com/office/drawing/2014/main" xmlns="" id="{ADBCF3EB-CCAB-264A-A301-78B4FD60DF6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259" y="1020234"/>
            <a:ext cx="521017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7">
            <a:extLst>
              <a:ext uri="{FF2B5EF4-FFF2-40B4-BE49-F238E27FC236}">
                <a16:creationId xmlns:a16="http://schemas.microsoft.com/office/drawing/2014/main" xmlns="" id="{C26DF288-1705-6C4E-9AE2-A0D93EB860A4}"/>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8151" y="922868"/>
            <a:ext cx="3838575"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5">
            <a:extLst>
              <a:ext uri="{FF2B5EF4-FFF2-40B4-BE49-F238E27FC236}">
                <a16:creationId xmlns:a16="http://schemas.microsoft.com/office/drawing/2014/main" xmlns="" id="{65C8DC97-B191-CA47-B0F6-ABECCF0D1BEF}"/>
              </a:ext>
            </a:extLst>
          </p:cNvPr>
          <p:cNvPicPr>
            <a:picLocks noChangeAspect="1"/>
          </p:cNvPicPr>
          <p:nvPr/>
        </p:nvPicPr>
        <p:blipFill>
          <a:blip r:embed="rId6" cstate="print">
            <a:extLst>
              <a:ext uri="{28A0092B-C50C-407E-A947-70E740481C1C}">
                <a14:useLocalDpi xmlns:a14="http://schemas.microsoft.com/office/drawing/2010/main" xmlns="" val="0"/>
              </a:ext>
            </a:extLst>
          </a:blip>
          <a:srcRect l="5553" r="47"/>
          <a:stretch>
            <a:fillRect/>
          </a:stretch>
        </p:blipFill>
        <p:spPr bwMode="auto">
          <a:xfrm>
            <a:off x="6781800" y="2632604"/>
            <a:ext cx="3844926"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1" name="Picture 1">
            <a:extLst>
              <a:ext uri="{FF2B5EF4-FFF2-40B4-BE49-F238E27FC236}">
                <a16:creationId xmlns:a16="http://schemas.microsoft.com/office/drawing/2014/main" xmlns="" id="{873B3BAF-25BA-8042-AF24-510868BE735D}"/>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10539" y="4125384"/>
            <a:ext cx="2909887"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2" name="Picture 8">
            <a:extLst>
              <a:ext uri="{FF2B5EF4-FFF2-40B4-BE49-F238E27FC236}">
                <a16:creationId xmlns:a16="http://schemas.microsoft.com/office/drawing/2014/main" xmlns="" id="{0974236B-03C7-A548-8994-4796C7AB8B4D}"/>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62601" y="4323822"/>
            <a:ext cx="2447925" cy="1368425"/>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739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xmlns="" id="{9F632C02-14F7-5241-AD64-3F75EA3118DE}"/>
              </a:ext>
            </a:extLst>
          </p:cNvPr>
          <p:cNvSpPr>
            <a:spLocks noGrp="1"/>
          </p:cNvSpPr>
          <p:nvPr>
            <p:ph type="title"/>
          </p:nvPr>
        </p:nvSpPr>
        <p:spPr>
          <a:xfrm>
            <a:off x="821266" y="-193675"/>
            <a:ext cx="10515600" cy="1325563"/>
          </a:xfrm>
        </p:spPr>
        <p:txBody>
          <a:bodyPr/>
          <a:lstStyle/>
          <a:p>
            <a:pPr algn="ctr"/>
            <a:r>
              <a:rPr lang="en-US" altLang="en-US" sz="3600" b="1" dirty="0">
                <a:solidFill>
                  <a:srgbClr val="FFFF00"/>
                </a:solidFill>
              </a:rPr>
              <a:t>GRADE Results for Total Hospitalization</a:t>
            </a:r>
          </a:p>
        </p:txBody>
      </p:sp>
      <p:pic>
        <p:nvPicPr>
          <p:cNvPr id="44035" name="Picture 3">
            <a:extLst>
              <a:ext uri="{FF2B5EF4-FFF2-40B4-BE49-F238E27FC236}">
                <a16:creationId xmlns:a16="http://schemas.microsoft.com/office/drawing/2014/main" xmlns="" id="{A7EE9F6F-8D5D-CB40-81DC-F5C2D046202B}"/>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9943" y="1131888"/>
            <a:ext cx="521017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4">
            <a:extLst>
              <a:ext uri="{FF2B5EF4-FFF2-40B4-BE49-F238E27FC236}">
                <a16:creationId xmlns:a16="http://schemas.microsoft.com/office/drawing/2014/main" xmlns="" id="{4D62FB97-6CF8-3D4D-B4F9-97B7DF210DBF}"/>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9943" y="2646362"/>
            <a:ext cx="5210175"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6">
            <a:extLst>
              <a:ext uri="{FF2B5EF4-FFF2-40B4-BE49-F238E27FC236}">
                <a16:creationId xmlns:a16="http://schemas.microsoft.com/office/drawing/2014/main" xmlns="" id="{C5EBCFFD-E6E7-1540-A5E3-7A25A40701D4}"/>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36392" y="2655888"/>
            <a:ext cx="27051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7">
            <a:extLst>
              <a:ext uri="{FF2B5EF4-FFF2-40B4-BE49-F238E27FC236}">
                <a16:creationId xmlns:a16="http://schemas.microsoft.com/office/drawing/2014/main" xmlns="" id="{C9927F60-8920-C14B-A479-B22EA03B1629}"/>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26868" y="1131888"/>
            <a:ext cx="27146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823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C2F39C69-EC93-2D48-B9E2-BBA625A93C1C}"/>
              </a:ext>
            </a:extLst>
          </p:cNvPr>
          <p:cNvSpPr>
            <a:spLocks noGrp="1"/>
          </p:cNvSpPr>
          <p:nvPr>
            <p:ph type="title"/>
          </p:nvPr>
        </p:nvSpPr>
        <p:spPr>
          <a:xfrm>
            <a:off x="770467" y="-142875"/>
            <a:ext cx="10515600" cy="1325563"/>
          </a:xfrm>
        </p:spPr>
        <p:txBody>
          <a:bodyPr/>
          <a:lstStyle/>
          <a:p>
            <a:pPr algn="ctr"/>
            <a:r>
              <a:rPr lang="en-US" altLang="en-US" sz="3600" b="1" dirty="0">
                <a:solidFill>
                  <a:srgbClr val="FFFF00"/>
                </a:solidFill>
              </a:rPr>
              <a:t>GRADE Results for Duration of Surgery</a:t>
            </a:r>
          </a:p>
        </p:txBody>
      </p:sp>
      <p:pic>
        <p:nvPicPr>
          <p:cNvPr id="46083" name="Picture 3">
            <a:extLst>
              <a:ext uri="{FF2B5EF4-FFF2-40B4-BE49-F238E27FC236}">
                <a16:creationId xmlns:a16="http://schemas.microsoft.com/office/drawing/2014/main" xmlns="" id="{9B25DF56-C703-A44F-B4EC-CDFE9833FDFC}"/>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5276" y="889001"/>
            <a:ext cx="521017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7">
            <a:extLst>
              <a:ext uri="{FF2B5EF4-FFF2-40B4-BE49-F238E27FC236}">
                <a16:creationId xmlns:a16="http://schemas.microsoft.com/office/drawing/2014/main" xmlns="" id="{C8AD6101-40EC-A644-AD42-6DD305B2B6F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42201" y="965201"/>
            <a:ext cx="27146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1">
            <a:extLst>
              <a:ext uri="{FF2B5EF4-FFF2-40B4-BE49-F238E27FC236}">
                <a16:creationId xmlns:a16="http://schemas.microsoft.com/office/drawing/2014/main" xmlns="" id="{1B7D4567-5453-5C4D-BF03-2EF78AC8487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65276" y="2413000"/>
            <a:ext cx="5210175" cy="353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5">
            <a:extLst>
              <a:ext uri="{FF2B5EF4-FFF2-40B4-BE49-F238E27FC236}">
                <a16:creationId xmlns:a16="http://schemas.microsoft.com/office/drawing/2014/main" xmlns="" id="{FF4799FA-CA03-304C-AE52-543B93D729E0}"/>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42200" y="2489200"/>
            <a:ext cx="2686050"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4048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5C82FCC9-D877-A54B-9536-286C2250DBC8}"/>
              </a:ext>
            </a:extLst>
          </p:cNvPr>
          <p:cNvSpPr>
            <a:spLocks noGrp="1"/>
          </p:cNvSpPr>
          <p:nvPr>
            <p:ph type="title"/>
          </p:nvPr>
        </p:nvSpPr>
        <p:spPr>
          <a:xfrm>
            <a:off x="1724025" y="0"/>
            <a:ext cx="8743950" cy="1143000"/>
          </a:xfrm>
        </p:spPr>
        <p:txBody>
          <a:bodyPr/>
          <a:lstStyle/>
          <a:p>
            <a:pPr algn="ctr"/>
            <a:r>
              <a:rPr lang="en-US" altLang="en-US" sz="3600" b="1" dirty="0">
                <a:solidFill>
                  <a:srgbClr val="FFFF00"/>
                </a:solidFill>
              </a:rPr>
              <a:t>GRADE Summary of Judgements</a:t>
            </a:r>
          </a:p>
        </p:txBody>
      </p:sp>
      <p:pic>
        <p:nvPicPr>
          <p:cNvPr id="48131" name="Picture 4">
            <a:extLst>
              <a:ext uri="{FF2B5EF4-FFF2-40B4-BE49-F238E27FC236}">
                <a16:creationId xmlns:a16="http://schemas.microsoft.com/office/drawing/2014/main" xmlns="" id="{DAD05CA2-7A13-E44E-B265-7181D223D63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1100" y="829733"/>
            <a:ext cx="9829800" cy="531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7389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3831B4D4-560B-5344-9100-F378C3F5DCE3}"/>
              </a:ext>
            </a:extLst>
          </p:cNvPr>
          <p:cNvSpPr>
            <a:spLocks noGrp="1"/>
          </p:cNvSpPr>
          <p:nvPr>
            <p:ph type="title"/>
          </p:nvPr>
        </p:nvSpPr>
        <p:spPr/>
        <p:txBody>
          <a:bodyPr/>
          <a:lstStyle/>
          <a:p>
            <a:pPr algn="ctr"/>
            <a:r>
              <a:rPr lang="en-US" altLang="en-US" b="1" dirty="0">
                <a:solidFill>
                  <a:srgbClr val="FFFF00"/>
                </a:solidFill>
              </a:rPr>
              <a:t>Summary of PICO 8</a:t>
            </a:r>
            <a:br>
              <a:rPr lang="en-US" altLang="en-US" b="1" dirty="0">
                <a:solidFill>
                  <a:srgbClr val="FFFF00"/>
                </a:solidFill>
              </a:rPr>
            </a:br>
            <a:r>
              <a:rPr lang="en-US" altLang="en-US" b="1" dirty="0">
                <a:solidFill>
                  <a:srgbClr val="FFFF00"/>
                </a:solidFill>
              </a:rPr>
              <a:t>Grade Results </a:t>
            </a:r>
          </a:p>
        </p:txBody>
      </p:sp>
      <p:sp>
        <p:nvSpPr>
          <p:cNvPr id="49155" name="Content Placeholder 2">
            <a:extLst>
              <a:ext uri="{FF2B5EF4-FFF2-40B4-BE49-F238E27FC236}">
                <a16:creationId xmlns:a16="http://schemas.microsoft.com/office/drawing/2014/main" xmlns="" id="{8739DFFF-735D-5343-A04E-63E36C4C5E94}"/>
              </a:ext>
            </a:extLst>
          </p:cNvPr>
          <p:cNvSpPr>
            <a:spLocks noGrp="1"/>
          </p:cNvSpPr>
          <p:nvPr>
            <p:ph idx="1"/>
          </p:nvPr>
        </p:nvSpPr>
        <p:spPr>
          <a:xfrm>
            <a:off x="1724025" y="2133600"/>
            <a:ext cx="8743950" cy="4114800"/>
          </a:xfrm>
        </p:spPr>
        <p:txBody>
          <a:bodyPr/>
          <a:lstStyle/>
          <a:p>
            <a:r>
              <a:rPr lang="en-US" altLang="en-US" dirty="0">
                <a:solidFill>
                  <a:srgbClr val="002060"/>
                </a:solidFill>
              </a:rPr>
              <a:t> Certainty: Very Low</a:t>
            </a:r>
          </a:p>
          <a:p>
            <a:endParaRPr lang="en-US" altLang="en-US" dirty="0">
              <a:solidFill>
                <a:srgbClr val="002060"/>
              </a:solidFill>
            </a:endParaRPr>
          </a:p>
          <a:p>
            <a:r>
              <a:rPr lang="en-US" altLang="en-US" dirty="0">
                <a:solidFill>
                  <a:srgbClr val="002060"/>
                </a:solidFill>
              </a:rPr>
              <a:t>No difference between early and late cholecystectomy in:</a:t>
            </a:r>
          </a:p>
          <a:p>
            <a:pPr lvl="2"/>
            <a:r>
              <a:rPr lang="en-US" altLang="en-US" dirty="0">
                <a:solidFill>
                  <a:srgbClr val="002060"/>
                </a:solidFill>
              </a:rPr>
              <a:t>Mortality</a:t>
            </a:r>
          </a:p>
          <a:p>
            <a:pPr lvl="2"/>
            <a:r>
              <a:rPr lang="en-US" altLang="en-US" dirty="0">
                <a:solidFill>
                  <a:srgbClr val="002060"/>
                </a:solidFill>
              </a:rPr>
              <a:t>Patients with complication</a:t>
            </a:r>
          </a:p>
          <a:p>
            <a:pPr lvl="2"/>
            <a:r>
              <a:rPr lang="en-US" altLang="en-US" dirty="0">
                <a:solidFill>
                  <a:srgbClr val="002060"/>
                </a:solidFill>
              </a:rPr>
              <a:t>Conversion to open cholecystectomy</a:t>
            </a:r>
          </a:p>
          <a:p>
            <a:endParaRPr lang="en-US" altLang="en-US" dirty="0">
              <a:solidFill>
                <a:srgbClr val="002060"/>
              </a:solidFill>
            </a:endParaRPr>
          </a:p>
          <a:p>
            <a:pPr lvl="2"/>
            <a:endParaRPr lang="en-US" altLang="en-US" dirty="0">
              <a:solidFill>
                <a:srgbClr val="002060"/>
              </a:solidFill>
            </a:endParaRPr>
          </a:p>
        </p:txBody>
      </p:sp>
    </p:spTree>
    <p:extLst>
      <p:ext uri="{BB962C8B-B14F-4D97-AF65-F5344CB8AC3E}">
        <p14:creationId xmlns:p14="http://schemas.microsoft.com/office/powerpoint/2010/main" xmlns="" val="520202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DE5E5CE8-F0DA-2C42-868C-9619E43F152F}"/>
              </a:ext>
            </a:extLst>
          </p:cNvPr>
          <p:cNvSpPr>
            <a:spLocks noGrp="1"/>
          </p:cNvSpPr>
          <p:nvPr>
            <p:ph type="title"/>
          </p:nvPr>
        </p:nvSpPr>
        <p:spPr>
          <a:xfrm>
            <a:off x="1724025" y="457200"/>
            <a:ext cx="8743950" cy="1143000"/>
          </a:xfrm>
        </p:spPr>
        <p:txBody>
          <a:bodyPr>
            <a:normAutofit fontScale="90000"/>
          </a:bodyPr>
          <a:lstStyle/>
          <a:p>
            <a:pPr algn="ctr"/>
            <a:r>
              <a:rPr lang="en-US" altLang="en-US" b="1" dirty="0">
                <a:solidFill>
                  <a:srgbClr val="FFFF00"/>
                </a:solidFill>
              </a:rPr>
              <a:t>Summary of PICO 8</a:t>
            </a:r>
            <a:br>
              <a:rPr lang="en-US" altLang="en-US" b="1" dirty="0">
                <a:solidFill>
                  <a:srgbClr val="FFFF00"/>
                </a:solidFill>
              </a:rPr>
            </a:br>
            <a:r>
              <a:rPr lang="en-US" altLang="en-US" b="1" dirty="0">
                <a:solidFill>
                  <a:srgbClr val="FFFF00"/>
                </a:solidFill>
              </a:rPr>
              <a:t>Grade Results </a:t>
            </a:r>
          </a:p>
        </p:txBody>
      </p:sp>
      <p:sp>
        <p:nvSpPr>
          <p:cNvPr id="50179" name="Content Placeholder 2">
            <a:extLst>
              <a:ext uri="{FF2B5EF4-FFF2-40B4-BE49-F238E27FC236}">
                <a16:creationId xmlns:a16="http://schemas.microsoft.com/office/drawing/2014/main" xmlns="" id="{19EDF031-8389-3842-9720-2FC779D33FEB}"/>
              </a:ext>
            </a:extLst>
          </p:cNvPr>
          <p:cNvSpPr>
            <a:spLocks noGrp="1"/>
          </p:cNvSpPr>
          <p:nvPr>
            <p:ph idx="1"/>
          </p:nvPr>
        </p:nvSpPr>
        <p:spPr>
          <a:xfrm>
            <a:off x="1724025" y="1828800"/>
            <a:ext cx="8743950" cy="4114800"/>
          </a:xfrm>
        </p:spPr>
        <p:txBody>
          <a:bodyPr/>
          <a:lstStyle/>
          <a:p>
            <a:r>
              <a:rPr lang="en-US" altLang="en-US" dirty="0">
                <a:solidFill>
                  <a:srgbClr val="002060"/>
                </a:solidFill>
              </a:rPr>
              <a:t> Favors early cholecystectomy:</a:t>
            </a:r>
          </a:p>
          <a:p>
            <a:pPr lvl="2"/>
            <a:r>
              <a:rPr lang="en-US" altLang="en-US" dirty="0">
                <a:solidFill>
                  <a:srgbClr val="002060"/>
                </a:solidFill>
              </a:rPr>
              <a:t>Length of hospital stay</a:t>
            </a:r>
          </a:p>
          <a:p>
            <a:pPr lvl="2"/>
            <a:r>
              <a:rPr lang="en-US" altLang="en-US" dirty="0">
                <a:solidFill>
                  <a:srgbClr val="002060"/>
                </a:solidFill>
              </a:rPr>
              <a:t>Wound infections</a:t>
            </a:r>
          </a:p>
          <a:p>
            <a:endParaRPr lang="en-US" altLang="en-US" dirty="0">
              <a:solidFill>
                <a:srgbClr val="002060"/>
              </a:solidFill>
            </a:endParaRPr>
          </a:p>
          <a:p>
            <a:r>
              <a:rPr lang="en-US" altLang="en-US" dirty="0">
                <a:solidFill>
                  <a:srgbClr val="002060"/>
                </a:solidFill>
              </a:rPr>
              <a:t>Favors late cholecystectomy:</a:t>
            </a:r>
          </a:p>
          <a:p>
            <a:pPr lvl="2"/>
            <a:r>
              <a:rPr lang="en-US" altLang="en-US" dirty="0">
                <a:solidFill>
                  <a:srgbClr val="002060"/>
                </a:solidFill>
              </a:rPr>
              <a:t>Duration of surgery</a:t>
            </a:r>
          </a:p>
          <a:p>
            <a:pPr lvl="2"/>
            <a:endParaRPr lang="en-US" altLang="en-US" dirty="0">
              <a:solidFill>
                <a:srgbClr val="002060"/>
              </a:solidFill>
            </a:endParaRPr>
          </a:p>
          <a:p>
            <a:r>
              <a:rPr lang="en-US" altLang="en-US" dirty="0">
                <a:solidFill>
                  <a:srgbClr val="002060"/>
                </a:solidFill>
              </a:rPr>
              <a:t>Indeterminate</a:t>
            </a:r>
          </a:p>
          <a:p>
            <a:pPr lvl="2"/>
            <a:r>
              <a:rPr lang="en-US" altLang="en-US" dirty="0">
                <a:solidFill>
                  <a:srgbClr val="002060"/>
                </a:solidFill>
              </a:rPr>
              <a:t>Bile Duct Injury</a:t>
            </a:r>
          </a:p>
          <a:p>
            <a:endParaRPr lang="en-US" altLang="en-US" dirty="0">
              <a:solidFill>
                <a:srgbClr val="002060"/>
              </a:solidFill>
            </a:endParaRPr>
          </a:p>
          <a:p>
            <a:pPr lvl="2"/>
            <a:endParaRPr lang="en-US" altLang="en-US" dirty="0">
              <a:solidFill>
                <a:srgbClr val="002060"/>
              </a:solidFill>
            </a:endParaRPr>
          </a:p>
        </p:txBody>
      </p:sp>
    </p:spTree>
    <p:extLst>
      <p:ext uri="{BB962C8B-B14F-4D97-AF65-F5344CB8AC3E}">
        <p14:creationId xmlns:p14="http://schemas.microsoft.com/office/powerpoint/2010/main" xmlns="" val="317311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883ABA3E-DF1A-0F46-900C-9F022080BA54}"/>
              </a:ext>
            </a:extLst>
          </p:cNvPr>
          <p:cNvSpPr>
            <a:spLocks noGrp="1"/>
          </p:cNvSpPr>
          <p:nvPr>
            <p:ph type="title"/>
          </p:nvPr>
        </p:nvSpPr>
        <p:spPr/>
        <p:txBody>
          <a:bodyPr/>
          <a:lstStyle/>
          <a:p>
            <a:pPr algn="ctr"/>
            <a:r>
              <a:rPr lang="en-US" altLang="en-US" b="1" dirty="0">
                <a:solidFill>
                  <a:srgbClr val="FFFF00"/>
                </a:solidFill>
              </a:rPr>
              <a:t>PICO 8 Question</a:t>
            </a:r>
          </a:p>
        </p:txBody>
      </p:sp>
      <p:sp>
        <p:nvSpPr>
          <p:cNvPr id="3" name="Content Placeholder 2">
            <a:extLst>
              <a:ext uri="{FF2B5EF4-FFF2-40B4-BE49-F238E27FC236}">
                <a16:creationId xmlns:a16="http://schemas.microsoft.com/office/drawing/2014/main" xmlns="" id="{64C78302-2163-6140-B3EA-D823E4D72F09}"/>
              </a:ext>
            </a:extLst>
          </p:cNvPr>
          <p:cNvSpPr>
            <a:spLocks noGrp="1"/>
          </p:cNvSpPr>
          <p:nvPr>
            <p:ph idx="1"/>
          </p:nvPr>
        </p:nvSpPr>
        <p:spPr>
          <a:xfrm>
            <a:off x="838200" y="1825625"/>
            <a:ext cx="10515600" cy="3034242"/>
          </a:xfrm>
        </p:spPr>
        <p:txBody>
          <a:bodyPr/>
          <a:lstStyle/>
          <a:p>
            <a:pPr marL="0" indent="0">
              <a:lnSpc>
                <a:spcPct val="107000"/>
              </a:lnSpc>
              <a:spcBef>
                <a:spcPts val="0"/>
              </a:spcBef>
              <a:buNone/>
              <a:defRPr/>
            </a:pPr>
            <a:r>
              <a:rPr lang="en-US" sz="3600" dirty="0">
                <a:solidFill>
                  <a:srgbClr val="1E278B"/>
                </a:solidFill>
                <a:ea typeface="Times New Roman" panose="02020603050405020304" pitchFamily="18" charset="0"/>
                <a:cs typeface="Times New Roman" panose="02020603050405020304" pitchFamily="18" charset="0"/>
              </a:rPr>
              <a:t>Should immediate cholecystectomy (within 72 </a:t>
            </a:r>
            <a:r>
              <a:rPr lang="en-US" sz="3600" dirty="0" err="1">
                <a:solidFill>
                  <a:srgbClr val="1E278B"/>
                </a:solidFill>
                <a:ea typeface="Times New Roman" panose="02020603050405020304" pitchFamily="18" charset="0"/>
                <a:cs typeface="Times New Roman" panose="02020603050405020304" pitchFamily="18" charset="0"/>
              </a:rPr>
              <a:t>hrs</a:t>
            </a:r>
            <a:r>
              <a:rPr lang="en-US" sz="3600" dirty="0">
                <a:solidFill>
                  <a:srgbClr val="1E278B"/>
                </a:solidFill>
                <a:ea typeface="Times New Roman" panose="02020603050405020304" pitchFamily="18" charset="0"/>
                <a:cs typeface="Times New Roman" panose="02020603050405020304" pitchFamily="18" charset="0"/>
              </a:rPr>
              <a:t> from symptom onset) vs CCX delayed beyond 72 hours (&lt; 6 weeks vs &gt;6-12 weeks) be used for acute cholecystitis?</a:t>
            </a:r>
            <a:endParaRPr lang="en-US" sz="3600" dirty="0">
              <a:solidFill>
                <a:srgbClr val="1E278B"/>
              </a:solidFill>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8800" dirty="0">
              <a:solidFill>
                <a:srgbClr val="1E278B"/>
              </a:solidFill>
            </a:endParaRPr>
          </a:p>
        </p:txBody>
      </p:sp>
    </p:spTree>
    <p:extLst>
      <p:ext uri="{BB962C8B-B14F-4D97-AF65-F5344CB8AC3E}">
        <p14:creationId xmlns:p14="http://schemas.microsoft.com/office/powerpoint/2010/main" xmlns="" val="788619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035C7FE7-7B99-9A4B-AE07-5F6267E275F1}"/>
              </a:ext>
            </a:extLst>
          </p:cNvPr>
          <p:cNvSpPr>
            <a:spLocks noGrp="1"/>
          </p:cNvSpPr>
          <p:nvPr>
            <p:ph type="title"/>
          </p:nvPr>
        </p:nvSpPr>
        <p:spPr>
          <a:xfrm>
            <a:off x="1724025" y="76200"/>
            <a:ext cx="8743950" cy="1143000"/>
          </a:xfrm>
        </p:spPr>
        <p:txBody>
          <a:bodyPr/>
          <a:lstStyle/>
          <a:p>
            <a:pPr algn="ctr"/>
            <a:r>
              <a:rPr lang="en-US" altLang="en-US" b="1" dirty="0">
                <a:solidFill>
                  <a:srgbClr val="FFFF00"/>
                </a:solidFill>
              </a:rPr>
              <a:t>Indeterminate - Bile Duct Injury</a:t>
            </a:r>
          </a:p>
        </p:txBody>
      </p:sp>
      <p:sp>
        <p:nvSpPr>
          <p:cNvPr id="51203" name="Content Placeholder 2">
            <a:extLst>
              <a:ext uri="{FF2B5EF4-FFF2-40B4-BE49-F238E27FC236}">
                <a16:creationId xmlns:a16="http://schemas.microsoft.com/office/drawing/2014/main" xmlns="" id="{55CCA4F2-F57E-A04E-8911-9D109425BB22}"/>
              </a:ext>
            </a:extLst>
          </p:cNvPr>
          <p:cNvSpPr>
            <a:spLocks noGrp="1"/>
          </p:cNvSpPr>
          <p:nvPr>
            <p:ph idx="1"/>
          </p:nvPr>
        </p:nvSpPr>
        <p:spPr>
          <a:xfrm>
            <a:off x="1447800" y="1219200"/>
            <a:ext cx="9372600" cy="4114800"/>
          </a:xfrm>
        </p:spPr>
        <p:txBody>
          <a:bodyPr/>
          <a:lstStyle/>
          <a:p>
            <a:r>
              <a:rPr lang="en-US" altLang="en-US" dirty="0">
                <a:solidFill>
                  <a:srgbClr val="002060"/>
                </a:solidFill>
              </a:rPr>
              <a:t>In MILD acute cholecystitis early versus late  lap chole is unlikely to be an issue in BDI because overall rate of BDI is not increased over that in patients without acute cholecystitis</a:t>
            </a:r>
          </a:p>
          <a:p>
            <a:r>
              <a:rPr lang="en-US" altLang="en-US" dirty="0">
                <a:solidFill>
                  <a:srgbClr val="002060"/>
                </a:solidFill>
              </a:rPr>
              <a:t>However in MODERATE acute cholecystitis the overall rate of BDI is doubled.  Therefore baseline equality in Tokyo Guideline Severity Grading is needed in studies of timing of operation in acute cholecystitis.</a:t>
            </a:r>
          </a:p>
          <a:p>
            <a:r>
              <a:rPr lang="en-US" altLang="en-US" dirty="0">
                <a:solidFill>
                  <a:srgbClr val="002060"/>
                </a:solidFill>
              </a:rPr>
              <a:t>Thus far no adequately powered timing study with the outcome measure BDI has taken severity grade into account. </a:t>
            </a:r>
          </a:p>
          <a:p>
            <a:pPr lvl="2"/>
            <a:endParaRPr lang="en-US" altLang="en-US" dirty="0">
              <a:solidFill>
                <a:srgbClr val="002060"/>
              </a:solidFill>
            </a:endParaRPr>
          </a:p>
        </p:txBody>
      </p:sp>
    </p:spTree>
    <p:extLst>
      <p:ext uri="{BB962C8B-B14F-4D97-AF65-F5344CB8AC3E}">
        <p14:creationId xmlns:p14="http://schemas.microsoft.com/office/powerpoint/2010/main" xmlns="" val="702347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BCA3D-E454-3E40-B9EC-4F51BCC636EC}"/>
              </a:ext>
            </a:extLst>
          </p:cNvPr>
          <p:cNvSpPr>
            <a:spLocks noGrp="1"/>
          </p:cNvSpPr>
          <p:nvPr>
            <p:ph type="title"/>
          </p:nvPr>
        </p:nvSpPr>
        <p:spPr/>
        <p:txBody>
          <a:bodyPr rtlCol="0">
            <a:normAutofit/>
          </a:bodyPr>
          <a:lstStyle/>
          <a:p>
            <a:pPr algn="ctr" defTabSz="771571">
              <a:defRPr/>
            </a:pPr>
            <a:r>
              <a:rPr lang="en-US" altLang="en-US" sz="3600" b="1" dirty="0">
                <a:solidFill>
                  <a:srgbClr val="FFFF00"/>
                </a:solidFill>
              </a:rPr>
              <a:t>PICO 8 Recommendations from GRADE Results (Type A)</a:t>
            </a:r>
            <a:endParaRPr lang="en-US" sz="3600" b="1" dirty="0">
              <a:solidFill>
                <a:srgbClr val="FFFF00"/>
              </a:solidFill>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xmlns="" id="{6DAB7052-AD65-EC46-9CF0-EC9C7D175349}"/>
              </a:ext>
            </a:extLst>
          </p:cNvPr>
          <p:cNvSpPr>
            <a:spLocks noGrp="1"/>
          </p:cNvSpPr>
          <p:nvPr>
            <p:ph idx="1"/>
          </p:nvPr>
        </p:nvSpPr>
        <p:spPr>
          <a:xfrm>
            <a:off x="1658939" y="1720850"/>
            <a:ext cx="8874125" cy="4351338"/>
          </a:xfrm>
        </p:spPr>
        <p:txBody>
          <a:bodyPr rtlCol="0">
            <a:normAutofit/>
          </a:bodyPr>
          <a:lstStyle/>
          <a:p>
            <a:pPr>
              <a:defRPr/>
            </a:pPr>
            <a:r>
              <a:rPr lang="en-US" sz="2400" dirty="0">
                <a:solidFill>
                  <a:srgbClr val="002060"/>
                </a:solidFill>
              </a:rPr>
              <a:t>In patients presenting with mild acute cholecystitis (according to Tokyo Guidelines), we suggest surgeons perform laparoscopic cholecystectomy within 72 hours of symptom onset (conditional recommendation, very low certainty of evidence)</a:t>
            </a:r>
          </a:p>
          <a:p>
            <a:pPr>
              <a:defRPr/>
            </a:pPr>
            <a:endParaRPr lang="en-US" sz="2400" dirty="0">
              <a:solidFill>
                <a:srgbClr val="002060"/>
              </a:solidFill>
            </a:endParaRPr>
          </a:p>
          <a:p>
            <a:pPr>
              <a:defRPr/>
            </a:pPr>
            <a:r>
              <a:rPr lang="en-US" sz="2400" dirty="0">
                <a:solidFill>
                  <a:srgbClr val="002060"/>
                </a:solidFill>
              </a:rPr>
              <a:t>For patients with moderate and severe cholecystitis there is insufficient evidence to make a recommendation, particularly as it relates to the outcome of bile duct injury. </a:t>
            </a:r>
          </a:p>
        </p:txBody>
      </p:sp>
    </p:spTree>
    <p:extLst>
      <p:ext uri="{BB962C8B-B14F-4D97-AF65-F5344CB8AC3E}">
        <p14:creationId xmlns:p14="http://schemas.microsoft.com/office/powerpoint/2010/main" xmlns="" val="2310933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xmlns="" id="{A098A94F-2808-A74B-8465-B0A48F351D5D}"/>
              </a:ext>
            </a:extLst>
          </p:cNvPr>
          <p:cNvSpPr>
            <a:spLocks noGrp="1"/>
          </p:cNvSpPr>
          <p:nvPr>
            <p:ph type="title"/>
          </p:nvPr>
        </p:nvSpPr>
        <p:spPr/>
        <p:txBody>
          <a:bodyPr/>
          <a:lstStyle/>
          <a:p>
            <a:endParaRPr lang="en-US" altLang="en-US"/>
          </a:p>
        </p:txBody>
      </p:sp>
      <p:sp>
        <p:nvSpPr>
          <p:cNvPr id="64515" name="Content Placeholder 2">
            <a:extLst>
              <a:ext uri="{FF2B5EF4-FFF2-40B4-BE49-F238E27FC236}">
                <a16:creationId xmlns:a16="http://schemas.microsoft.com/office/drawing/2014/main" xmlns="" id="{B1E9CAC7-F57E-7645-8CA9-B08FD38868E0}"/>
              </a:ext>
            </a:extLst>
          </p:cNvPr>
          <p:cNvSpPr>
            <a:spLocks noGrp="1"/>
          </p:cNvSpPr>
          <p:nvPr>
            <p:ph idx="1"/>
          </p:nvPr>
        </p:nvSpPr>
        <p:spPr/>
        <p:txBody>
          <a:bodyPr/>
          <a:lstStyle/>
          <a:p>
            <a:endParaRPr lang="en-US" altLang="en-US"/>
          </a:p>
        </p:txBody>
      </p:sp>
      <p:pic>
        <p:nvPicPr>
          <p:cNvPr id="64516" name="Picture 3">
            <a:extLst>
              <a:ext uri="{FF2B5EF4-FFF2-40B4-BE49-F238E27FC236}">
                <a16:creationId xmlns:a16="http://schemas.microsoft.com/office/drawing/2014/main" xmlns="" id="{96429833-CADA-F746-9219-D5309E1891A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CDD7E586-69C5-C443-8183-B9C434F8637D}"/>
              </a:ext>
            </a:extLst>
          </p:cNvPr>
          <p:cNvSpPr txBox="1">
            <a:spLocks/>
          </p:cNvSpPr>
          <p:nvPr/>
        </p:nvSpPr>
        <p:spPr bwMode="auto">
          <a:xfrm>
            <a:off x="378618" y="228601"/>
            <a:ext cx="7596188" cy="1325563"/>
          </a:xfrm>
          <a:prstGeom prst="rect">
            <a:avLst/>
          </a:prstGeom>
          <a:noFill/>
          <a:ln w="9525">
            <a:noFill/>
            <a:miter lim="800000"/>
            <a:headEnd/>
            <a:tailEnd/>
          </a:ln>
        </p:spPr>
        <p:txBody>
          <a:bodyPr anchor="ctr"/>
          <a:lstStyle/>
          <a:p>
            <a:pPr algn="ctr">
              <a:defRPr/>
            </a:pPr>
            <a:r>
              <a:rPr lang="en-US" sz="4400" b="1" kern="0" dirty="0">
                <a:solidFill>
                  <a:srgbClr val="000000"/>
                </a:solidFill>
                <a:latin typeface="+mj-lt"/>
                <a:ea typeface="+mj-ea"/>
                <a:cs typeface="+mj-cs"/>
              </a:rPr>
              <a:t>Vote on PICO 8 Recommendation</a:t>
            </a:r>
          </a:p>
        </p:txBody>
      </p:sp>
      <p:pic>
        <p:nvPicPr>
          <p:cNvPr id="64518" name="Picture 2">
            <a:extLst>
              <a:ext uri="{FF2B5EF4-FFF2-40B4-BE49-F238E27FC236}">
                <a16:creationId xmlns:a16="http://schemas.microsoft.com/office/drawing/2014/main" xmlns="" id="{D221EB14-EEDB-D446-A60D-6A087B74B3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9631" y="1825625"/>
            <a:ext cx="2049462"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9492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xmlns="" id="{AB3BA305-524F-AE4C-B1EF-8D79DBC98EA7}"/>
              </a:ext>
            </a:extLst>
          </p:cNvPr>
          <p:cNvSpPr>
            <a:spLocks noGrp="1"/>
          </p:cNvSpPr>
          <p:nvPr>
            <p:ph type="title" idx="4294967295"/>
          </p:nvPr>
        </p:nvSpPr>
        <p:spPr>
          <a:xfrm>
            <a:off x="1676400" y="-249238"/>
            <a:ext cx="8743950" cy="1143001"/>
          </a:xfrm>
        </p:spPr>
        <p:txBody>
          <a:bodyPr/>
          <a:lstStyle/>
          <a:p>
            <a:pPr algn="ctr"/>
            <a:r>
              <a:rPr lang="en-US" altLang="en-US" b="1" dirty="0">
                <a:solidFill>
                  <a:srgbClr val="FFFF00"/>
                </a:solidFill>
              </a:rPr>
              <a:t>Other Notable Studies</a:t>
            </a:r>
          </a:p>
        </p:txBody>
      </p:sp>
      <p:pic>
        <p:nvPicPr>
          <p:cNvPr id="54275" name="Picture 3">
            <a:extLst>
              <a:ext uri="{FF2B5EF4-FFF2-40B4-BE49-F238E27FC236}">
                <a16:creationId xmlns:a16="http://schemas.microsoft.com/office/drawing/2014/main" xmlns="" id="{DDAF8073-6B6C-6F47-860E-7B81A7A484CA}"/>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00" y="584201"/>
            <a:ext cx="10287000"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4">
            <a:extLst>
              <a:ext uri="{FF2B5EF4-FFF2-40B4-BE49-F238E27FC236}">
                <a16:creationId xmlns:a16="http://schemas.microsoft.com/office/drawing/2014/main" xmlns="" id="{F55A70CE-2211-704B-A02E-30FBF71F93F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1" y="1905000"/>
            <a:ext cx="42973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5">
            <a:extLst>
              <a:ext uri="{FF2B5EF4-FFF2-40B4-BE49-F238E27FC236}">
                <a16:creationId xmlns:a16="http://schemas.microsoft.com/office/drawing/2014/main" xmlns="" id="{EAA61DA5-B095-2648-8E05-D33CAFB7E15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500" y="2562756"/>
            <a:ext cx="10287000" cy="241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6">
            <a:extLst>
              <a:ext uri="{FF2B5EF4-FFF2-40B4-BE49-F238E27FC236}">
                <a16:creationId xmlns:a16="http://schemas.microsoft.com/office/drawing/2014/main" xmlns="" id="{C347F7AE-4E3C-1743-903D-B989937F4250}"/>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73976" y="4548719"/>
            <a:ext cx="3405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Rectangle 9">
            <a:extLst>
              <a:ext uri="{FF2B5EF4-FFF2-40B4-BE49-F238E27FC236}">
                <a16:creationId xmlns:a16="http://schemas.microsoft.com/office/drawing/2014/main" xmlns="" id="{FD1475C4-D939-324F-BAB4-64436F5C4C2D}"/>
              </a:ext>
            </a:extLst>
          </p:cNvPr>
          <p:cNvSpPr>
            <a:spLocks noChangeArrowheads="1"/>
          </p:cNvSpPr>
          <p:nvPr/>
        </p:nvSpPr>
        <p:spPr bwMode="auto">
          <a:xfrm>
            <a:off x="8229600" y="6477000"/>
            <a:ext cx="30099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chemeClr val="tx2"/>
              </a:solidFill>
            </a:endParaRPr>
          </a:p>
        </p:txBody>
      </p:sp>
      <p:sp>
        <p:nvSpPr>
          <p:cNvPr id="11" name="Rectangle 10">
            <a:extLst>
              <a:ext uri="{FF2B5EF4-FFF2-40B4-BE49-F238E27FC236}">
                <a16:creationId xmlns:a16="http://schemas.microsoft.com/office/drawing/2014/main" xmlns="" id="{B99009E0-8D86-4346-98C7-888475DE25F6}"/>
              </a:ext>
            </a:extLst>
          </p:cNvPr>
          <p:cNvSpPr/>
          <p:nvPr/>
        </p:nvSpPr>
        <p:spPr bwMode="auto">
          <a:xfrm>
            <a:off x="8229600" y="6477000"/>
            <a:ext cx="3009900" cy="381000"/>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pic>
        <p:nvPicPr>
          <p:cNvPr id="54281" name="Picture 11">
            <a:extLst>
              <a:ext uri="{FF2B5EF4-FFF2-40B4-BE49-F238E27FC236}">
                <a16:creationId xmlns:a16="http://schemas.microsoft.com/office/drawing/2014/main" xmlns="" id="{A4E715CE-3C77-8842-B0EE-3C7B6BB94B18}"/>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52500" y="5139795"/>
            <a:ext cx="10287000" cy="166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2" name="Picture 12">
            <a:extLst>
              <a:ext uri="{FF2B5EF4-FFF2-40B4-BE49-F238E27FC236}">
                <a16:creationId xmlns:a16="http://schemas.microsoft.com/office/drawing/2014/main" xmlns="" id="{56DFF68C-D3EA-E546-85B3-E23E28C673F3}"/>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07225" y="5731138"/>
            <a:ext cx="34131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9192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1921A21D-D2C4-4E4F-AFDE-A217143EDE84}"/>
              </a:ext>
            </a:extLst>
          </p:cNvPr>
          <p:cNvSpPr>
            <a:spLocks noGrp="1"/>
          </p:cNvSpPr>
          <p:nvPr>
            <p:ph type="title"/>
          </p:nvPr>
        </p:nvSpPr>
        <p:spPr/>
        <p:txBody>
          <a:bodyPr/>
          <a:lstStyle/>
          <a:p>
            <a:r>
              <a:rPr lang="en-US" altLang="en-US"/>
              <a:t> </a:t>
            </a:r>
          </a:p>
        </p:txBody>
      </p:sp>
      <p:sp>
        <p:nvSpPr>
          <p:cNvPr id="5" name="Content Placeholder 4">
            <a:extLst>
              <a:ext uri="{FF2B5EF4-FFF2-40B4-BE49-F238E27FC236}">
                <a16:creationId xmlns:a16="http://schemas.microsoft.com/office/drawing/2014/main" xmlns="" id="{65C41D41-862E-9644-BB0C-915A7A43CEB5}"/>
              </a:ext>
            </a:extLst>
          </p:cNvPr>
          <p:cNvSpPr>
            <a:spLocks noGrp="1"/>
          </p:cNvSpPr>
          <p:nvPr>
            <p:ph idx="1"/>
          </p:nvPr>
        </p:nvSpPr>
        <p:spPr/>
        <p:txBody>
          <a:bodyPr/>
          <a:lstStyle/>
          <a:p>
            <a:pPr>
              <a:defRPr/>
            </a:pPr>
            <a:r>
              <a:rPr lang="en-US" altLang="en-US" sz="4400" dirty="0">
                <a:solidFill>
                  <a:srgbClr val="FFFF00"/>
                </a:solidFill>
                <a:ea typeface="+mj-ea"/>
                <a:cs typeface="+mj-cs"/>
              </a:rPr>
              <a:t>PICO 8 Recommendations from </a:t>
            </a:r>
            <a:br>
              <a:rPr lang="en-US" altLang="en-US" sz="4400" dirty="0">
                <a:solidFill>
                  <a:srgbClr val="FFFF00"/>
                </a:solidFill>
                <a:ea typeface="+mj-ea"/>
                <a:cs typeface="+mj-cs"/>
              </a:rPr>
            </a:br>
            <a:r>
              <a:rPr lang="en-US" altLang="en-US" sz="4400" dirty="0">
                <a:solidFill>
                  <a:srgbClr val="FFFF00"/>
                </a:solidFill>
                <a:ea typeface="+mj-ea"/>
                <a:cs typeface="+mj-cs"/>
              </a:rPr>
              <a:t>GRADE Results (Type B)</a:t>
            </a:r>
            <a:endParaRPr lang="en-US" dirty="0"/>
          </a:p>
        </p:txBody>
      </p:sp>
    </p:spTree>
    <p:extLst>
      <p:ext uri="{BB962C8B-B14F-4D97-AF65-F5344CB8AC3E}">
        <p14:creationId xmlns:p14="http://schemas.microsoft.com/office/powerpoint/2010/main" xmlns="" val="2916944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xmlns="" id="{60C1FD52-D42E-994B-9021-1AD01BAB4E46}"/>
              </a:ext>
            </a:extLst>
          </p:cNvPr>
          <p:cNvSpPr>
            <a:spLocks noGrp="1"/>
          </p:cNvSpPr>
          <p:nvPr>
            <p:ph type="title"/>
          </p:nvPr>
        </p:nvSpPr>
        <p:spPr/>
        <p:txBody>
          <a:bodyPr/>
          <a:lstStyle/>
          <a:p>
            <a:pPr algn="ctr"/>
            <a:r>
              <a:rPr lang="en-US" altLang="en-US" sz="3600" b="1" dirty="0">
                <a:solidFill>
                  <a:srgbClr val="FFFF00"/>
                </a:solidFill>
              </a:rPr>
              <a:t>PICO 8 Recommendation 8. B1</a:t>
            </a:r>
          </a:p>
        </p:txBody>
      </p:sp>
      <p:sp>
        <p:nvSpPr>
          <p:cNvPr id="56323" name="Content Placeholder 2">
            <a:extLst>
              <a:ext uri="{FF2B5EF4-FFF2-40B4-BE49-F238E27FC236}">
                <a16:creationId xmlns:a16="http://schemas.microsoft.com/office/drawing/2014/main" xmlns="" id="{51ABB24F-2967-554E-BB66-C09A3E9FC2DF}"/>
              </a:ext>
            </a:extLst>
          </p:cNvPr>
          <p:cNvSpPr>
            <a:spLocks noGrp="1"/>
          </p:cNvSpPr>
          <p:nvPr>
            <p:ph idx="1"/>
          </p:nvPr>
        </p:nvSpPr>
        <p:spPr>
          <a:xfrm>
            <a:off x="1456267" y="2286000"/>
            <a:ext cx="9245600" cy="4114800"/>
          </a:xfrm>
        </p:spPr>
        <p:txBody>
          <a:bodyPr/>
          <a:lstStyle/>
          <a:p>
            <a:pPr marL="0" indent="0" algn="ctr">
              <a:lnSpc>
                <a:spcPct val="150000"/>
              </a:lnSpc>
              <a:buNone/>
            </a:pPr>
            <a:r>
              <a:rPr lang="en-US" altLang="en-US" dirty="0">
                <a:solidFill>
                  <a:srgbClr val="002060"/>
                </a:solidFill>
              </a:rPr>
              <a:t>Recommendation regarding the need to grade severity of AC and history of prior attacks of AC in studies of AC and BDI</a:t>
            </a:r>
          </a:p>
        </p:txBody>
      </p:sp>
    </p:spTree>
    <p:extLst>
      <p:ext uri="{BB962C8B-B14F-4D97-AF65-F5344CB8AC3E}">
        <p14:creationId xmlns:p14="http://schemas.microsoft.com/office/powerpoint/2010/main" xmlns="" val="1528374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4FB5B-7637-7346-A30C-CEBF66428A56}"/>
              </a:ext>
            </a:extLst>
          </p:cNvPr>
          <p:cNvSpPr>
            <a:spLocks noGrp="1"/>
          </p:cNvSpPr>
          <p:nvPr>
            <p:ph type="title"/>
          </p:nvPr>
        </p:nvSpPr>
        <p:spPr/>
        <p:txBody>
          <a:bodyPr rtlCol="0">
            <a:noAutofit/>
          </a:bodyPr>
          <a:lstStyle/>
          <a:p>
            <a:pPr algn="ctr" defTabSz="771571">
              <a:defRPr/>
            </a:pPr>
            <a:r>
              <a:rPr lang="en-US" altLang="en-US" sz="3600" b="1" dirty="0">
                <a:solidFill>
                  <a:srgbClr val="FFFF00"/>
                </a:solidFill>
                <a:effectLst>
                  <a:outerShdw blurRad="38100" dist="38100" dir="2700000" algn="tl">
                    <a:srgbClr val="000000">
                      <a:alpha val="43137"/>
                    </a:srgbClr>
                  </a:outerShdw>
                </a:effectLst>
              </a:rPr>
              <a:t>PICO 8 Recommendations Type B </a:t>
            </a:r>
            <a:br>
              <a:rPr lang="en-US" altLang="en-US" sz="3600" b="1" dirty="0">
                <a:solidFill>
                  <a:srgbClr val="FFFF00"/>
                </a:solidFill>
                <a:effectLst>
                  <a:outerShdw blurRad="38100" dist="38100" dir="2700000" algn="tl">
                    <a:srgbClr val="000000">
                      <a:alpha val="43137"/>
                    </a:srgbClr>
                  </a:outerShdw>
                </a:effectLst>
              </a:rPr>
            </a:br>
            <a:r>
              <a:rPr lang="en-US" altLang="en-US" sz="3600" b="1" dirty="0">
                <a:solidFill>
                  <a:srgbClr val="FFFF00"/>
                </a:solidFill>
                <a:effectLst>
                  <a:outerShdw blurRad="38100" dist="38100" dir="2700000" algn="tl">
                    <a:srgbClr val="000000">
                      <a:alpha val="43137"/>
                    </a:srgbClr>
                  </a:outerShdw>
                </a:effectLst>
              </a:rPr>
              <a:t>B1 Regarding the need to grade severity of AC and history of prior attacks of AC </a:t>
            </a:r>
            <a:endParaRPr lang="en-US" sz="3600" b="1" dirty="0">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xmlns="" id="{606A2000-2D24-DF41-879A-975338A5B170}"/>
              </a:ext>
            </a:extLst>
          </p:cNvPr>
          <p:cNvSpPr>
            <a:spLocks noGrp="1"/>
          </p:cNvSpPr>
          <p:nvPr>
            <p:ph idx="1"/>
          </p:nvPr>
        </p:nvSpPr>
        <p:spPr>
          <a:xfrm>
            <a:off x="1278466" y="2025649"/>
            <a:ext cx="9635067" cy="4351338"/>
          </a:xfrm>
        </p:spPr>
        <p:txBody>
          <a:bodyPr rtlCol="0">
            <a:normAutofit/>
          </a:bodyPr>
          <a:lstStyle/>
          <a:p>
            <a:pPr marL="0" indent="0" algn="ctr">
              <a:lnSpc>
                <a:spcPct val="125000"/>
              </a:lnSpc>
              <a:buNone/>
              <a:defRPr/>
            </a:pPr>
            <a:r>
              <a:rPr lang="en-US"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Studies that examine the relationship between bile duct injury and acute cholecystitis should match patients at baseline both for severity grade of acute cholecystitis and history of prior attacks of acute cholecystitis.  This recommendation is based on the finding that the incidence of major bile duct injury is significantly higher in moderate grade acute cholecystitis than in mild grade acute cholecystitis and the finding that the incidence of bile duct injury is higher in patients who have had prior attacks of acute cholecystitis than those who have not.</a:t>
            </a:r>
            <a:r>
              <a:rPr lang="en-US" altLang="en-US" sz="2400" dirty="0">
                <a:solidFill>
                  <a:srgbClr val="002060"/>
                </a:solidFill>
              </a:rPr>
              <a:t>     </a:t>
            </a:r>
            <a:endParaRPr lang="en-US"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84560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xmlns="" id="{A098A94F-2808-A74B-8465-B0A48F351D5D}"/>
              </a:ext>
            </a:extLst>
          </p:cNvPr>
          <p:cNvSpPr>
            <a:spLocks noGrp="1"/>
          </p:cNvSpPr>
          <p:nvPr>
            <p:ph type="title"/>
          </p:nvPr>
        </p:nvSpPr>
        <p:spPr/>
        <p:txBody>
          <a:bodyPr/>
          <a:lstStyle/>
          <a:p>
            <a:endParaRPr lang="en-US" altLang="en-US"/>
          </a:p>
        </p:txBody>
      </p:sp>
      <p:sp>
        <p:nvSpPr>
          <p:cNvPr id="64515" name="Content Placeholder 2">
            <a:extLst>
              <a:ext uri="{FF2B5EF4-FFF2-40B4-BE49-F238E27FC236}">
                <a16:creationId xmlns:a16="http://schemas.microsoft.com/office/drawing/2014/main" xmlns="" id="{B1E9CAC7-F57E-7645-8CA9-B08FD38868E0}"/>
              </a:ext>
            </a:extLst>
          </p:cNvPr>
          <p:cNvSpPr>
            <a:spLocks noGrp="1"/>
          </p:cNvSpPr>
          <p:nvPr>
            <p:ph idx="1"/>
          </p:nvPr>
        </p:nvSpPr>
        <p:spPr/>
        <p:txBody>
          <a:bodyPr/>
          <a:lstStyle/>
          <a:p>
            <a:endParaRPr lang="en-US" altLang="en-US"/>
          </a:p>
        </p:txBody>
      </p:sp>
      <p:pic>
        <p:nvPicPr>
          <p:cNvPr id="64516" name="Picture 3">
            <a:extLst>
              <a:ext uri="{FF2B5EF4-FFF2-40B4-BE49-F238E27FC236}">
                <a16:creationId xmlns:a16="http://schemas.microsoft.com/office/drawing/2014/main" xmlns="" id="{96429833-CADA-F746-9219-D5309E1891A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CDD7E586-69C5-C443-8183-B9C434F8637D}"/>
              </a:ext>
            </a:extLst>
          </p:cNvPr>
          <p:cNvSpPr txBox="1">
            <a:spLocks/>
          </p:cNvSpPr>
          <p:nvPr/>
        </p:nvSpPr>
        <p:spPr bwMode="auto">
          <a:xfrm>
            <a:off x="378618" y="228601"/>
            <a:ext cx="7596188" cy="1325563"/>
          </a:xfrm>
          <a:prstGeom prst="rect">
            <a:avLst/>
          </a:prstGeom>
          <a:noFill/>
          <a:ln w="9525">
            <a:noFill/>
            <a:miter lim="800000"/>
            <a:headEnd/>
            <a:tailEnd/>
          </a:ln>
        </p:spPr>
        <p:txBody>
          <a:bodyPr anchor="ctr"/>
          <a:lstStyle/>
          <a:p>
            <a:pPr algn="ctr">
              <a:defRPr/>
            </a:pPr>
            <a:r>
              <a:rPr lang="en-US" sz="4400" b="1" kern="0" dirty="0">
                <a:solidFill>
                  <a:srgbClr val="000000"/>
                </a:solidFill>
                <a:latin typeface="+mj-lt"/>
                <a:ea typeface="+mj-ea"/>
                <a:cs typeface="+mj-cs"/>
              </a:rPr>
              <a:t>Vote on PICO 8 B1 Recommendation</a:t>
            </a:r>
          </a:p>
        </p:txBody>
      </p:sp>
      <p:pic>
        <p:nvPicPr>
          <p:cNvPr id="64518" name="Picture 2">
            <a:extLst>
              <a:ext uri="{FF2B5EF4-FFF2-40B4-BE49-F238E27FC236}">
                <a16:creationId xmlns:a16="http://schemas.microsoft.com/office/drawing/2014/main" xmlns="" id="{D221EB14-EEDB-D446-A60D-6A087B74B3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9631" y="1825625"/>
            <a:ext cx="2049462"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754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A30EF972-1431-1243-A2C0-561DD46BB6FF}"/>
              </a:ext>
            </a:extLst>
          </p:cNvPr>
          <p:cNvSpPr>
            <a:spLocks noGrp="1"/>
          </p:cNvSpPr>
          <p:nvPr>
            <p:ph type="title"/>
          </p:nvPr>
        </p:nvSpPr>
        <p:spPr/>
        <p:txBody>
          <a:bodyPr/>
          <a:lstStyle/>
          <a:p>
            <a:pPr algn="ctr"/>
            <a:r>
              <a:rPr lang="en-US" altLang="en-US" sz="3600" b="1" dirty="0">
                <a:solidFill>
                  <a:srgbClr val="FFFF00"/>
                </a:solidFill>
              </a:rPr>
              <a:t>PICO 8 Recommendation 8.B2</a:t>
            </a:r>
          </a:p>
        </p:txBody>
      </p:sp>
      <p:sp>
        <p:nvSpPr>
          <p:cNvPr id="59395" name="Content Placeholder 2">
            <a:extLst>
              <a:ext uri="{FF2B5EF4-FFF2-40B4-BE49-F238E27FC236}">
                <a16:creationId xmlns:a16="http://schemas.microsoft.com/office/drawing/2014/main" xmlns="" id="{168D8D1F-45D5-954D-8E04-20B60A62BD8E}"/>
              </a:ext>
            </a:extLst>
          </p:cNvPr>
          <p:cNvSpPr>
            <a:spLocks noGrp="1"/>
          </p:cNvSpPr>
          <p:nvPr>
            <p:ph idx="1"/>
          </p:nvPr>
        </p:nvSpPr>
        <p:spPr>
          <a:xfrm>
            <a:off x="1724025" y="2286000"/>
            <a:ext cx="8743950" cy="4114800"/>
          </a:xfrm>
        </p:spPr>
        <p:txBody>
          <a:bodyPr/>
          <a:lstStyle/>
          <a:p>
            <a:pPr marL="0" indent="0" algn="ctr">
              <a:lnSpc>
                <a:spcPct val="150000"/>
              </a:lnSpc>
              <a:buNone/>
            </a:pPr>
            <a:r>
              <a:rPr lang="en-US" altLang="en-US" dirty="0">
                <a:solidFill>
                  <a:srgbClr val="002060"/>
                </a:solidFill>
              </a:rPr>
              <a:t>Recommendation regarding acceptable criteria for the diagnosis of acute cholecystitis  in clinical studies </a:t>
            </a:r>
          </a:p>
        </p:txBody>
      </p:sp>
    </p:spTree>
    <p:extLst>
      <p:ext uri="{BB962C8B-B14F-4D97-AF65-F5344CB8AC3E}">
        <p14:creationId xmlns:p14="http://schemas.microsoft.com/office/powerpoint/2010/main" xmlns="" val="1267906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6">
            <a:extLst>
              <a:ext uri="{FF2B5EF4-FFF2-40B4-BE49-F238E27FC236}">
                <a16:creationId xmlns:a16="http://schemas.microsoft.com/office/drawing/2014/main" xmlns="" id="{859C6A48-4F8F-774B-8EA7-9FFF5345A0F6}"/>
              </a:ext>
            </a:extLst>
          </p:cNvPr>
          <p:cNvSpPr>
            <a:spLocks noGrp="1"/>
          </p:cNvSpPr>
          <p:nvPr>
            <p:ph idx="1"/>
          </p:nvPr>
        </p:nvSpPr>
        <p:spPr/>
        <p:txBody>
          <a:bodyPr/>
          <a:lstStyle/>
          <a:p>
            <a:pPr marL="0" indent="0">
              <a:lnSpc>
                <a:spcPct val="150000"/>
              </a:lnSpc>
              <a:buNone/>
              <a:defRPr/>
            </a:pPr>
            <a:r>
              <a:rPr lang="en-US" sz="2400" dirty="0">
                <a:solidFill>
                  <a:srgbClr val="002060"/>
                </a:solidFill>
              </a:rPr>
              <a:t>The diagnosis of acute cholecystitis should be documented in future studies following well accepted clinical criteria such as TG18 diagnostic criteria </a:t>
            </a:r>
            <a:r>
              <a:rPr lang="en-US" sz="2400" b="1" dirty="0">
                <a:solidFill>
                  <a:srgbClr val="002060"/>
                </a:solidFill>
              </a:rPr>
              <a:t>or</a:t>
            </a:r>
            <a:r>
              <a:rPr lang="en-US" sz="2400" dirty="0">
                <a:solidFill>
                  <a:srgbClr val="002060"/>
                </a:solidFill>
              </a:rPr>
              <a:t> histologic findings of acute inflammation </a:t>
            </a:r>
            <a:r>
              <a:rPr lang="en-US" sz="2400" b="1" dirty="0">
                <a:solidFill>
                  <a:srgbClr val="002060"/>
                </a:solidFill>
              </a:rPr>
              <a:t>or both</a:t>
            </a:r>
            <a:r>
              <a:rPr lang="en-US" sz="2400" dirty="0">
                <a:solidFill>
                  <a:srgbClr val="002060"/>
                </a:solidFill>
              </a:rPr>
              <a:t>. If documentation of acute cholecystitis is based on diagnostic codes such as ICD codes, investigators should ensure that the diagnostic codes were based on the preceding criteria</a:t>
            </a:r>
            <a:r>
              <a:rPr lang="en-US" altLang="en-US" sz="2400" dirty="0">
                <a:solidFill>
                  <a:srgbClr val="002060"/>
                </a:solidFill>
              </a:rPr>
              <a:t>.</a:t>
            </a:r>
            <a:endParaRPr lang="en-US" altLang="en-US" sz="2000" dirty="0">
              <a:solidFill>
                <a:srgbClr val="002060"/>
              </a:solidFill>
            </a:endParaRPr>
          </a:p>
        </p:txBody>
      </p:sp>
      <p:sp>
        <p:nvSpPr>
          <p:cNvPr id="5" name="Title 1">
            <a:extLst>
              <a:ext uri="{FF2B5EF4-FFF2-40B4-BE49-F238E27FC236}">
                <a16:creationId xmlns:a16="http://schemas.microsoft.com/office/drawing/2014/main" xmlns="" id="{A1D162EB-3E4E-B341-A0C7-1EA5B0126EC5}"/>
              </a:ext>
            </a:extLst>
          </p:cNvPr>
          <p:cNvSpPr txBox="1">
            <a:spLocks/>
          </p:cNvSpPr>
          <p:nvPr/>
        </p:nvSpPr>
        <p:spPr bwMode="auto">
          <a:xfrm>
            <a:off x="1447800" y="304800"/>
            <a:ext cx="8743950" cy="177165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sz="3600" b="1" kern="0" dirty="0">
                <a:solidFill>
                  <a:srgbClr val="FFFF00"/>
                </a:solidFill>
                <a:effectLst>
                  <a:outerShdw blurRad="38100" dist="38100" dir="2700000" algn="tl">
                    <a:srgbClr val="000000">
                      <a:alpha val="43137"/>
                    </a:srgbClr>
                  </a:outerShdw>
                </a:effectLst>
              </a:rPr>
              <a:t> PICO 8 Recommendations Type B </a:t>
            </a:r>
            <a:br>
              <a:rPr lang="en-US" altLang="en-US" sz="3600" b="1" kern="0" dirty="0">
                <a:solidFill>
                  <a:srgbClr val="FFFF00"/>
                </a:solidFill>
                <a:effectLst>
                  <a:outerShdw blurRad="38100" dist="38100" dir="2700000" algn="tl">
                    <a:srgbClr val="000000">
                      <a:alpha val="43137"/>
                    </a:srgbClr>
                  </a:outerShdw>
                </a:effectLst>
              </a:rPr>
            </a:br>
            <a:r>
              <a:rPr lang="en-US" altLang="en-US" sz="3600" b="1" kern="0" dirty="0">
                <a:solidFill>
                  <a:srgbClr val="FFFF00"/>
                </a:solidFill>
                <a:effectLst>
                  <a:outerShdw blurRad="38100" dist="38100" dir="2700000" algn="tl">
                    <a:srgbClr val="000000">
                      <a:alpha val="43137"/>
                    </a:srgbClr>
                  </a:outerShdw>
                </a:effectLst>
              </a:rPr>
              <a:t> B2 : Diagnosis of AC  </a:t>
            </a:r>
          </a:p>
        </p:txBody>
      </p:sp>
    </p:spTree>
    <p:extLst>
      <p:ext uri="{BB962C8B-B14F-4D97-AF65-F5344CB8AC3E}">
        <p14:creationId xmlns:p14="http://schemas.microsoft.com/office/powerpoint/2010/main" xmlns="" val="320294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ECEF3-EE4B-D44D-B591-D03E9D6C36D2}"/>
              </a:ext>
            </a:extLst>
          </p:cNvPr>
          <p:cNvSpPr>
            <a:spLocks noGrp="1"/>
          </p:cNvSpPr>
          <p:nvPr>
            <p:ph type="title"/>
          </p:nvPr>
        </p:nvSpPr>
        <p:spPr>
          <a:xfrm>
            <a:off x="838200" y="491067"/>
            <a:ext cx="10515600" cy="1199621"/>
          </a:xfrm>
        </p:spPr>
        <p:txBody>
          <a:bodyPr>
            <a:normAutofit fontScale="90000"/>
          </a:bodyPr>
          <a:lstStyle/>
          <a:p>
            <a:pPr algn="ctr">
              <a:defRPr/>
            </a:pPr>
            <a:r>
              <a:rPr lang="en-US" sz="6000" b="1" dirty="0">
                <a:solidFill>
                  <a:srgbClr val="FFFF00"/>
                </a:solidFill>
                <a:effectLst>
                  <a:outerShdw blurRad="38100" dist="38100" dir="2700000" algn="tl">
                    <a:srgbClr val="000000">
                      <a:alpha val="43137"/>
                    </a:srgbClr>
                  </a:outerShdw>
                </a:effectLst>
              </a:rPr>
              <a:t>Introduction</a:t>
            </a:r>
            <a:r>
              <a:rPr lang="en-US" sz="5400" dirty="0">
                <a:solidFill>
                  <a:srgbClr val="FFC000"/>
                </a:solidFill>
                <a:effectLst>
                  <a:outerShdw blurRad="38100" dist="38100" dir="2700000" algn="tl">
                    <a:srgbClr val="000000">
                      <a:alpha val="43137"/>
                    </a:srgbClr>
                  </a:outerShdw>
                </a:effectLst>
              </a:rPr>
              <a:t/>
            </a:r>
            <a:br>
              <a:rPr lang="en-US" sz="5400" dirty="0">
                <a:solidFill>
                  <a:srgbClr val="FFC000"/>
                </a:solidFill>
                <a:effectLst>
                  <a:outerShdw blurRad="38100" dist="38100" dir="2700000" algn="tl">
                    <a:srgbClr val="000000">
                      <a:alpha val="43137"/>
                    </a:srgbClr>
                  </a:outerShdw>
                </a:effectLst>
              </a:rPr>
            </a:br>
            <a:endParaRPr lang="en-US" sz="5400" dirty="0"/>
          </a:p>
        </p:txBody>
      </p:sp>
      <p:sp>
        <p:nvSpPr>
          <p:cNvPr id="8195" name="Content Placeholder 2">
            <a:extLst>
              <a:ext uri="{FF2B5EF4-FFF2-40B4-BE49-F238E27FC236}">
                <a16:creationId xmlns:a16="http://schemas.microsoft.com/office/drawing/2014/main" xmlns="" id="{109273A8-15E8-BD44-8811-4AE13AF2F32A}"/>
              </a:ext>
            </a:extLst>
          </p:cNvPr>
          <p:cNvSpPr>
            <a:spLocks noGrp="1"/>
          </p:cNvSpPr>
          <p:nvPr>
            <p:ph idx="1"/>
          </p:nvPr>
        </p:nvSpPr>
        <p:spPr/>
        <p:txBody>
          <a:bodyPr/>
          <a:lstStyle/>
          <a:p>
            <a:pPr>
              <a:lnSpc>
                <a:spcPct val="150000"/>
              </a:lnSpc>
            </a:pPr>
            <a:r>
              <a:rPr lang="en-US" altLang="en-US" b="1" dirty="0">
                <a:solidFill>
                  <a:srgbClr val="1E278B"/>
                </a:solidFill>
              </a:rPr>
              <a:t>Important Background Studies</a:t>
            </a:r>
          </a:p>
          <a:p>
            <a:pPr>
              <a:lnSpc>
                <a:spcPct val="150000"/>
              </a:lnSpc>
            </a:pPr>
            <a:r>
              <a:rPr lang="en-US" altLang="en-US" b="1" dirty="0">
                <a:solidFill>
                  <a:srgbClr val="1E278B"/>
                </a:solidFill>
              </a:rPr>
              <a:t>Types of Timing Studies Available </a:t>
            </a:r>
          </a:p>
          <a:p>
            <a:pPr>
              <a:lnSpc>
                <a:spcPct val="150000"/>
              </a:lnSpc>
            </a:pPr>
            <a:r>
              <a:rPr lang="en-US" altLang="en-US" b="1" dirty="0">
                <a:solidFill>
                  <a:srgbClr val="FF6600"/>
                </a:solidFill>
              </a:rPr>
              <a:t>Results of GRADE Analysis</a:t>
            </a:r>
          </a:p>
          <a:p>
            <a:pPr>
              <a:lnSpc>
                <a:spcPct val="150000"/>
              </a:lnSpc>
            </a:pPr>
            <a:r>
              <a:rPr lang="en-US" altLang="en-US" b="1" dirty="0">
                <a:solidFill>
                  <a:srgbClr val="FF6600"/>
                </a:solidFill>
              </a:rPr>
              <a:t>Type A Recommendations</a:t>
            </a:r>
          </a:p>
          <a:p>
            <a:pPr>
              <a:lnSpc>
                <a:spcPct val="150000"/>
              </a:lnSpc>
            </a:pPr>
            <a:r>
              <a:rPr lang="en-US" altLang="en-US" b="1" dirty="0">
                <a:solidFill>
                  <a:srgbClr val="1E278B"/>
                </a:solidFill>
              </a:rPr>
              <a:t>Type B Recommendations</a:t>
            </a:r>
          </a:p>
        </p:txBody>
      </p:sp>
    </p:spTree>
    <p:extLst>
      <p:ext uri="{BB962C8B-B14F-4D97-AF65-F5344CB8AC3E}">
        <p14:creationId xmlns:p14="http://schemas.microsoft.com/office/powerpoint/2010/main" xmlns="" val="3322481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xmlns="" id="{A098A94F-2808-A74B-8465-B0A48F351D5D}"/>
              </a:ext>
            </a:extLst>
          </p:cNvPr>
          <p:cNvSpPr>
            <a:spLocks noGrp="1"/>
          </p:cNvSpPr>
          <p:nvPr>
            <p:ph type="title"/>
          </p:nvPr>
        </p:nvSpPr>
        <p:spPr/>
        <p:txBody>
          <a:bodyPr/>
          <a:lstStyle/>
          <a:p>
            <a:endParaRPr lang="en-US" altLang="en-US"/>
          </a:p>
        </p:txBody>
      </p:sp>
      <p:sp>
        <p:nvSpPr>
          <p:cNvPr id="64515" name="Content Placeholder 2">
            <a:extLst>
              <a:ext uri="{FF2B5EF4-FFF2-40B4-BE49-F238E27FC236}">
                <a16:creationId xmlns:a16="http://schemas.microsoft.com/office/drawing/2014/main" xmlns="" id="{B1E9CAC7-F57E-7645-8CA9-B08FD38868E0}"/>
              </a:ext>
            </a:extLst>
          </p:cNvPr>
          <p:cNvSpPr>
            <a:spLocks noGrp="1"/>
          </p:cNvSpPr>
          <p:nvPr>
            <p:ph idx="1"/>
          </p:nvPr>
        </p:nvSpPr>
        <p:spPr/>
        <p:txBody>
          <a:bodyPr/>
          <a:lstStyle/>
          <a:p>
            <a:endParaRPr lang="en-US" altLang="en-US"/>
          </a:p>
        </p:txBody>
      </p:sp>
      <p:pic>
        <p:nvPicPr>
          <p:cNvPr id="64516" name="Picture 3">
            <a:extLst>
              <a:ext uri="{FF2B5EF4-FFF2-40B4-BE49-F238E27FC236}">
                <a16:creationId xmlns:a16="http://schemas.microsoft.com/office/drawing/2014/main" xmlns="" id="{96429833-CADA-F746-9219-D5309E1891A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CDD7E586-69C5-C443-8183-B9C434F8637D}"/>
              </a:ext>
            </a:extLst>
          </p:cNvPr>
          <p:cNvSpPr txBox="1">
            <a:spLocks/>
          </p:cNvSpPr>
          <p:nvPr/>
        </p:nvSpPr>
        <p:spPr bwMode="auto">
          <a:xfrm>
            <a:off x="378618" y="228601"/>
            <a:ext cx="7596188" cy="1325563"/>
          </a:xfrm>
          <a:prstGeom prst="rect">
            <a:avLst/>
          </a:prstGeom>
          <a:noFill/>
          <a:ln w="9525">
            <a:noFill/>
            <a:miter lim="800000"/>
            <a:headEnd/>
            <a:tailEnd/>
          </a:ln>
        </p:spPr>
        <p:txBody>
          <a:bodyPr anchor="ctr"/>
          <a:lstStyle/>
          <a:p>
            <a:pPr algn="ctr">
              <a:defRPr/>
            </a:pPr>
            <a:r>
              <a:rPr lang="en-US" sz="4400" b="1" kern="0" dirty="0">
                <a:solidFill>
                  <a:srgbClr val="000000"/>
                </a:solidFill>
                <a:latin typeface="+mj-lt"/>
                <a:ea typeface="+mj-ea"/>
                <a:cs typeface="+mj-cs"/>
              </a:rPr>
              <a:t>Vote on PICO 8 B2 Recommendation</a:t>
            </a:r>
          </a:p>
        </p:txBody>
      </p:sp>
      <p:pic>
        <p:nvPicPr>
          <p:cNvPr id="64518" name="Picture 2">
            <a:extLst>
              <a:ext uri="{FF2B5EF4-FFF2-40B4-BE49-F238E27FC236}">
                <a16:creationId xmlns:a16="http://schemas.microsoft.com/office/drawing/2014/main" xmlns="" id="{D221EB14-EEDB-D446-A60D-6A087B74B3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9631" y="1825625"/>
            <a:ext cx="2049462"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9354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xmlns="" id="{0FEE86A8-500F-1343-A091-B4D62A83F4C6}"/>
              </a:ext>
            </a:extLst>
          </p:cNvPr>
          <p:cNvSpPr>
            <a:spLocks noGrp="1"/>
          </p:cNvSpPr>
          <p:nvPr>
            <p:ph type="title"/>
          </p:nvPr>
        </p:nvSpPr>
        <p:spPr/>
        <p:txBody>
          <a:bodyPr/>
          <a:lstStyle/>
          <a:p>
            <a:pPr algn="ctr"/>
            <a:r>
              <a:rPr lang="en-US" altLang="en-US" sz="3600" b="1" dirty="0">
                <a:solidFill>
                  <a:srgbClr val="FFFF00"/>
                </a:solidFill>
              </a:rPr>
              <a:t>PICO 8 Recommendation 8.B3</a:t>
            </a:r>
          </a:p>
        </p:txBody>
      </p:sp>
      <p:sp>
        <p:nvSpPr>
          <p:cNvPr id="62467" name="Content Placeholder 2">
            <a:extLst>
              <a:ext uri="{FF2B5EF4-FFF2-40B4-BE49-F238E27FC236}">
                <a16:creationId xmlns:a16="http://schemas.microsoft.com/office/drawing/2014/main" xmlns="" id="{3AB6129F-3E59-7045-B0C0-945C8A15CF24}"/>
              </a:ext>
            </a:extLst>
          </p:cNvPr>
          <p:cNvSpPr>
            <a:spLocks noGrp="1"/>
          </p:cNvSpPr>
          <p:nvPr>
            <p:ph idx="1"/>
          </p:nvPr>
        </p:nvSpPr>
        <p:spPr>
          <a:xfrm>
            <a:off x="1724025" y="2286000"/>
            <a:ext cx="8743950" cy="4114800"/>
          </a:xfrm>
        </p:spPr>
        <p:txBody>
          <a:bodyPr/>
          <a:lstStyle/>
          <a:p>
            <a:pPr marL="0" indent="0" algn="ctr">
              <a:lnSpc>
                <a:spcPct val="150000"/>
              </a:lnSpc>
              <a:buNone/>
            </a:pPr>
            <a:r>
              <a:rPr lang="en-US" altLang="en-US" dirty="0">
                <a:solidFill>
                  <a:srgbClr val="002060"/>
                </a:solidFill>
              </a:rPr>
              <a:t>Recommendation regarding the proposed classification of time of onset of symptoms and time of operation in acute cholecystitis that should be used as a framework to guide future studies</a:t>
            </a:r>
          </a:p>
        </p:txBody>
      </p:sp>
    </p:spTree>
    <p:extLst>
      <p:ext uri="{BB962C8B-B14F-4D97-AF65-F5344CB8AC3E}">
        <p14:creationId xmlns:p14="http://schemas.microsoft.com/office/powerpoint/2010/main" xmlns="" val="3658013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AA0C9-BB64-4840-9DC6-4E6FE9379119}"/>
              </a:ext>
            </a:extLst>
          </p:cNvPr>
          <p:cNvSpPr>
            <a:spLocks noGrp="1"/>
          </p:cNvSpPr>
          <p:nvPr>
            <p:ph type="title"/>
          </p:nvPr>
        </p:nvSpPr>
        <p:spPr>
          <a:xfrm>
            <a:off x="1219200" y="365125"/>
            <a:ext cx="9770533" cy="1325563"/>
          </a:xfrm>
        </p:spPr>
        <p:txBody>
          <a:bodyPr rtlCol="0">
            <a:noAutofit/>
          </a:bodyPr>
          <a:lstStyle/>
          <a:p>
            <a:pPr algn="ctr" defTabSz="771571">
              <a:defRPr/>
            </a:pPr>
            <a:r>
              <a:rPr lang="en-US" altLang="en-US" sz="3600" b="1" dirty="0">
                <a:solidFill>
                  <a:srgbClr val="FFFF00"/>
                </a:solidFill>
                <a:effectLst>
                  <a:outerShdw blurRad="38100" dist="38100" dir="2700000" algn="tl">
                    <a:srgbClr val="000000">
                      <a:alpha val="43137"/>
                    </a:srgbClr>
                  </a:outerShdw>
                </a:effectLst>
              </a:rPr>
              <a:t>PICO 8 Recommendations Type </a:t>
            </a:r>
            <a:br>
              <a:rPr lang="en-US" altLang="en-US" sz="3600" b="1" dirty="0">
                <a:solidFill>
                  <a:srgbClr val="FFFF00"/>
                </a:solidFill>
                <a:effectLst>
                  <a:outerShdw blurRad="38100" dist="38100" dir="2700000" algn="tl">
                    <a:srgbClr val="000000">
                      <a:alpha val="43137"/>
                    </a:srgbClr>
                  </a:outerShdw>
                </a:effectLst>
              </a:rPr>
            </a:br>
            <a:r>
              <a:rPr lang="en-US" altLang="en-US" sz="3600" b="1" dirty="0">
                <a:solidFill>
                  <a:srgbClr val="FFFF00"/>
                </a:solidFill>
                <a:effectLst>
                  <a:outerShdw blurRad="38100" dist="38100" dir="2700000" algn="tl">
                    <a:srgbClr val="000000">
                      <a:alpha val="43137"/>
                    </a:srgbClr>
                  </a:outerShdw>
                </a:effectLst>
              </a:rPr>
              <a:t>B3 Regarding classification of timing of surgery in studies of acute cholecystitis</a:t>
            </a:r>
            <a:endParaRPr lang="en-US" sz="3600" b="1" dirty="0">
              <a:effectLst>
                <a:outerShdw blurRad="38100" dist="38100" dir="2700000" algn="tl">
                  <a:srgbClr val="000000">
                    <a:alpha val="43137"/>
                  </a:srgbClr>
                </a:outerShdw>
              </a:effectLst>
            </a:endParaRPr>
          </a:p>
        </p:txBody>
      </p:sp>
      <p:sp>
        <p:nvSpPr>
          <p:cNvPr id="50180" name="Content Placeholder 6">
            <a:extLst>
              <a:ext uri="{FF2B5EF4-FFF2-40B4-BE49-F238E27FC236}">
                <a16:creationId xmlns:a16="http://schemas.microsoft.com/office/drawing/2014/main" xmlns="" id="{16848389-A295-8B4F-8552-49D7E7211D6C}"/>
              </a:ext>
            </a:extLst>
          </p:cNvPr>
          <p:cNvSpPr>
            <a:spLocks noGrp="1"/>
          </p:cNvSpPr>
          <p:nvPr>
            <p:ph idx="1"/>
          </p:nvPr>
        </p:nvSpPr>
        <p:spPr>
          <a:xfrm>
            <a:off x="1724025" y="1903413"/>
            <a:ext cx="8743950" cy="4114800"/>
          </a:xfrm>
        </p:spPr>
        <p:txBody>
          <a:bodyPr/>
          <a:lstStyle/>
          <a:p>
            <a:pPr marL="0" indent="0">
              <a:buNone/>
              <a:defRPr/>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In acute cholecystitis for the purposes of reporting standardization and ability to compare results among studies, we suggest that the interval between onset of symptoms and time of operation should be defined in 4 phases (P1-4):  P1: Symptom onset to 72 </a:t>
            </a:r>
            <a:r>
              <a:rPr lang="en-US"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hrs</a:t>
            </a: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P2: 72 hours to 10 days; P3: 10 days to 6 weeks; P4: &gt; 6 weeks. </a:t>
            </a:r>
          </a:p>
          <a:p>
            <a:pPr marL="0" indent="0">
              <a:buNone/>
              <a:defRPr/>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We also recommend that studies define the onset of AC from the onset of patient symptoms rather than from the arrival of the patient to the hospital. </a:t>
            </a:r>
            <a:endParaRPr lang="en-US" altLang="en-US" sz="2400" dirty="0">
              <a:solidFill>
                <a:srgbClr val="002060"/>
              </a:solidFill>
            </a:endParaRPr>
          </a:p>
          <a:p>
            <a:pPr marL="0" indent="0">
              <a:buNone/>
              <a:defRPr/>
            </a:pPr>
            <a:endParaRPr lang="en-US" altLang="en-US" sz="2400" dirty="0">
              <a:solidFill>
                <a:srgbClr val="002060"/>
              </a:solidFill>
            </a:endParaRPr>
          </a:p>
          <a:p>
            <a:pPr marL="0" indent="0">
              <a:spcBef>
                <a:spcPts val="850"/>
              </a:spcBef>
              <a:defRPr/>
            </a:pPr>
            <a:endParaRPr lang="en-US" altLang="en-US" sz="1800" dirty="0">
              <a:solidFill>
                <a:srgbClr val="002060"/>
              </a:solidFill>
            </a:endParaRPr>
          </a:p>
        </p:txBody>
      </p:sp>
    </p:spTree>
    <p:extLst>
      <p:ext uri="{BB962C8B-B14F-4D97-AF65-F5344CB8AC3E}">
        <p14:creationId xmlns:p14="http://schemas.microsoft.com/office/powerpoint/2010/main" xmlns="" val="2957789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xmlns="" id="{A098A94F-2808-A74B-8465-B0A48F351D5D}"/>
              </a:ext>
            </a:extLst>
          </p:cNvPr>
          <p:cNvSpPr>
            <a:spLocks noGrp="1"/>
          </p:cNvSpPr>
          <p:nvPr>
            <p:ph type="title"/>
          </p:nvPr>
        </p:nvSpPr>
        <p:spPr/>
        <p:txBody>
          <a:bodyPr/>
          <a:lstStyle/>
          <a:p>
            <a:endParaRPr lang="en-US" altLang="en-US"/>
          </a:p>
        </p:txBody>
      </p:sp>
      <p:sp>
        <p:nvSpPr>
          <p:cNvPr id="64515" name="Content Placeholder 2">
            <a:extLst>
              <a:ext uri="{FF2B5EF4-FFF2-40B4-BE49-F238E27FC236}">
                <a16:creationId xmlns:a16="http://schemas.microsoft.com/office/drawing/2014/main" xmlns="" id="{B1E9CAC7-F57E-7645-8CA9-B08FD38868E0}"/>
              </a:ext>
            </a:extLst>
          </p:cNvPr>
          <p:cNvSpPr>
            <a:spLocks noGrp="1"/>
          </p:cNvSpPr>
          <p:nvPr>
            <p:ph idx="1"/>
          </p:nvPr>
        </p:nvSpPr>
        <p:spPr/>
        <p:txBody>
          <a:bodyPr/>
          <a:lstStyle/>
          <a:p>
            <a:endParaRPr lang="en-US" altLang="en-US"/>
          </a:p>
        </p:txBody>
      </p:sp>
      <p:pic>
        <p:nvPicPr>
          <p:cNvPr id="64516" name="Picture 3">
            <a:extLst>
              <a:ext uri="{FF2B5EF4-FFF2-40B4-BE49-F238E27FC236}">
                <a16:creationId xmlns:a16="http://schemas.microsoft.com/office/drawing/2014/main" xmlns="" id="{96429833-CADA-F746-9219-D5309E1891A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CDD7E586-69C5-C443-8183-B9C434F8637D}"/>
              </a:ext>
            </a:extLst>
          </p:cNvPr>
          <p:cNvSpPr txBox="1">
            <a:spLocks/>
          </p:cNvSpPr>
          <p:nvPr/>
        </p:nvSpPr>
        <p:spPr bwMode="auto">
          <a:xfrm>
            <a:off x="378618" y="228601"/>
            <a:ext cx="7596188" cy="1325563"/>
          </a:xfrm>
          <a:prstGeom prst="rect">
            <a:avLst/>
          </a:prstGeom>
          <a:noFill/>
          <a:ln w="9525">
            <a:noFill/>
            <a:miter lim="800000"/>
            <a:headEnd/>
            <a:tailEnd/>
          </a:ln>
        </p:spPr>
        <p:txBody>
          <a:bodyPr anchor="ctr"/>
          <a:lstStyle/>
          <a:p>
            <a:pPr algn="ctr">
              <a:defRPr/>
            </a:pPr>
            <a:r>
              <a:rPr lang="en-US" sz="4400" b="1" kern="0" dirty="0">
                <a:solidFill>
                  <a:srgbClr val="000000"/>
                </a:solidFill>
                <a:latin typeface="+mj-lt"/>
                <a:ea typeface="+mj-ea"/>
                <a:cs typeface="+mj-cs"/>
              </a:rPr>
              <a:t>Vote on PICO 8 B3 Recommendation</a:t>
            </a:r>
          </a:p>
        </p:txBody>
      </p:sp>
      <p:pic>
        <p:nvPicPr>
          <p:cNvPr id="64518" name="Picture 2">
            <a:extLst>
              <a:ext uri="{FF2B5EF4-FFF2-40B4-BE49-F238E27FC236}">
                <a16:creationId xmlns:a16="http://schemas.microsoft.com/office/drawing/2014/main" xmlns="" id="{D221EB14-EEDB-D446-A60D-6A087B74B36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9631" y="1825625"/>
            <a:ext cx="2049462"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916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083733" y="2590800"/>
            <a:ext cx="9804399" cy="3315759"/>
          </a:xfrm>
        </p:spPr>
        <p:txBody>
          <a:bodyPr rtlCol="0">
            <a:normAutofit fontScale="90000"/>
          </a:bodyPr>
          <a:lstStyle/>
          <a:p>
            <a:pPr>
              <a:defRPr/>
            </a:pPr>
            <a:r>
              <a:rPr lang="en-US" b="1" dirty="0">
                <a:solidFill>
                  <a:srgbClr val="FFFF00"/>
                </a:solidFill>
                <a:effectLst>
                  <a:outerShdw blurRad="38100" dist="38100" dir="2700000" algn="tl">
                    <a:srgbClr val="000000">
                      <a:alpha val="43137"/>
                    </a:srgbClr>
                  </a:outerShdw>
                </a:effectLst>
              </a:rPr>
              <a:t>PICO 11 </a:t>
            </a:r>
            <a:br>
              <a:rPr lang="en-US" b="1" dirty="0">
                <a:solidFill>
                  <a:srgbClr val="FFFF00"/>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4000" b="1" cap="small" dirty="0">
                <a:solidFill>
                  <a:schemeClr val="accent1">
                    <a:lumMod val="50000"/>
                  </a:schemeClr>
                </a:solidFill>
              </a:rPr>
              <a:t>Interval Cholecystectomy</a:t>
            </a:r>
            <a:br>
              <a:rPr lang="en-US" sz="4000" b="1" cap="small" dirty="0">
                <a:solidFill>
                  <a:schemeClr val="accent1">
                    <a:lumMod val="50000"/>
                  </a:schemeClr>
                </a:solidFill>
              </a:rPr>
            </a:br>
            <a:r>
              <a:rPr lang="en-US" sz="4000" b="1" dirty="0">
                <a:solidFill>
                  <a:schemeClr val="accent1">
                    <a:lumMod val="50000"/>
                  </a:schemeClr>
                </a:solidFill>
              </a:rPr>
              <a:t/>
            </a:r>
            <a:br>
              <a:rPr lang="en-US" sz="4000" b="1" dirty="0">
                <a:solidFill>
                  <a:schemeClr val="accent1">
                    <a:lumMod val="50000"/>
                  </a:schemeClr>
                </a:solidFill>
              </a:rPr>
            </a:br>
            <a:r>
              <a:rPr lang="en-US" sz="4000" b="1" dirty="0">
                <a:solidFill>
                  <a:schemeClr val="accent1">
                    <a:lumMod val="50000"/>
                  </a:schemeClr>
                </a:solidFill>
              </a:rPr>
              <a:t> versus </a:t>
            </a:r>
            <a:br>
              <a:rPr lang="en-US" sz="4000" b="1" dirty="0">
                <a:solidFill>
                  <a:schemeClr val="accent1">
                    <a:lumMod val="50000"/>
                  </a:schemeClr>
                </a:solidFill>
              </a:rPr>
            </a:br>
            <a:r>
              <a:rPr lang="en-US" sz="4000" b="1" dirty="0">
                <a:solidFill>
                  <a:schemeClr val="accent1">
                    <a:lumMod val="50000"/>
                  </a:schemeClr>
                </a:solidFill>
              </a:rPr>
              <a:t/>
            </a:r>
            <a:br>
              <a:rPr lang="en-US" sz="4000" b="1" dirty="0">
                <a:solidFill>
                  <a:schemeClr val="accent1">
                    <a:lumMod val="50000"/>
                  </a:schemeClr>
                </a:solidFill>
              </a:rPr>
            </a:br>
            <a:r>
              <a:rPr lang="en-US" sz="4000" b="1" cap="small" dirty="0">
                <a:solidFill>
                  <a:schemeClr val="accent1">
                    <a:lumMod val="50000"/>
                  </a:schemeClr>
                </a:solidFill>
              </a:rPr>
              <a:t>No Additional Treatment </a:t>
            </a:r>
            <a:r>
              <a:rPr lang="en-US" sz="4000" b="1" dirty="0">
                <a:solidFill>
                  <a:schemeClr val="accent1">
                    <a:lumMod val="50000"/>
                  </a:schemeClr>
                </a:solidFill>
              </a:rPr>
              <a:t/>
            </a:r>
            <a:br>
              <a:rPr lang="en-US" sz="4000" b="1" dirty="0">
                <a:solidFill>
                  <a:schemeClr val="accent1">
                    <a:lumMod val="50000"/>
                  </a:schemeClr>
                </a:solidFill>
              </a:rPr>
            </a:br>
            <a:r>
              <a:rPr lang="en-US" sz="4000" b="1" dirty="0">
                <a:solidFill>
                  <a:schemeClr val="accent1">
                    <a:lumMod val="50000"/>
                  </a:schemeClr>
                </a:solidFill>
              </a:rPr>
              <a:t>in patients previously treated by cholecystostomy</a:t>
            </a:r>
            <a:r>
              <a:rPr lang="en-US" sz="3600" dirty="0">
                <a:solidFill>
                  <a:srgbClr val="FFC000"/>
                </a:solidFill>
                <a:effectLst>
                  <a:outerShdw blurRad="38100" dist="38100" dir="2700000" algn="tl">
                    <a:srgbClr val="000000">
                      <a:alpha val="43137"/>
                    </a:srgbClr>
                  </a:outerShdw>
                </a:effectLst>
              </a:rPr>
              <a:t/>
            </a:r>
            <a:br>
              <a:rPr lang="en-US" sz="3600" dirty="0">
                <a:solidFill>
                  <a:srgbClr val="FFC000"/>
                </a:solidFill>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55363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365125"/>
            <a:ext cx="10515600" cy="1633008"/>
          </a:xfrm>
        </p:spPr>
        <p:txBody>
          <a:bodyPr>
            <a:noAutofit/>
          </a:bodyPr>
          <a:lstStyle/>
          <a:p>
            <a:pPr algn="ctr"/>
            <a:r>
              <a:rPr lang="en-US" altLang="en-US" sz="3600" b="1" dirty="0">
                <a:solidFill>
                  <a:srgbClr val="FFFF00"/>
                </a:solidFill>
              </a:rPr>
              <a:t>Circumstances Indicating Cholecystostomy over Cholecystectomy at time of Presentation </a:t>
            </a:r>
            <a:br>
              <a:rPr lang="en-US" altLang="en-US" sz="3600" b="1" dirty="0">
                <a:solidFill>
                  <a:srgbClr val="FFFF00"/>
                </a:solidFill>
              </a:rPr>
            </a:br>
            <a:r>
              <a:rPr lang="en-US" altLang="en-US" sz="3600" b="1" dirty="0">
                <a:solidFill>
                  <a:srgbClr val="FFFF00"/>
                </a:solidFill>
              </a:rPr>
              <a:t>with Acute Cholecystitis</a:t>
            </a:r>
          </a:p>
        </p:txBody>
      </p:sp>
      <p:sp>
        <p:nvSpPr>
          <p:cNvPr id="5123" name="Content Placeholder 2"/>
          <p:cNvSpPr>
            <a:spLocks noGrp="1"/>
          </p:cNvSpPr>
          <p:nvPr>
            <p:ph idx="1"/>
          </p:nvPr>
        </p:nvSpPr>
        <p:spPr>
          <a:xfrm>
            <a:off x="838200" y="1998133"/>
            <a:ext cx="10515600" cy="2881842"/>
          </a:xfrm>
        </p:spPr>
        <p:txBody>
          <a:bodyPr>
            <a:normAutofit lnSpcReduction="10000"/>
          </a:bodyPr>
          <a:lstStyle/>
          <a:p>
            <a:pPr>
              <a:lnSpc>
                <a:spcPct val="150000"/>
              </a:lnSpc>
            </a:pPr>
            <a:r>
              <a:rPr lang="en-US" altLang="en-US" dirty="0">
                <a:solidFill>
                  <a:srgbClr val="002060"/>
                </a:solidFill>
              </a:rPr>
              <a:t>Type 1. Comorbidities and/or frailty (too chronically ill/too frail)</a:t>
            </a:r>
          </a:p>
          <a:p>
            <a:pPr>
              <a:lnSpc>
                <a:spcPct val="150000"/>
              </a:lnSpc>
            </a:pPr>
            <a:r>
              <a:rPr lang="en-US" altLang="en-US" dirty="0">
                <a:solidFill>
                  <a:srgbClr val="002060"/>
                </a:solidFill>
              </a:rPr>
              <a:t>Type 2. Acute organ system failure (too acutely sick)</a:t>
            </a:r>
          </a:p>
          <a:p>
            <a:pPr>
              <a:lnSpc>
                <a:spcPct val="150000"/>
              </a:lnSpc>
            </a:pPr>
            <a:r>
              <a:rPr lang="en-US" altLang="en-US" dirty="0">
                <a:solidFill>
                  <a:srgbClr val="002060"/>
                </a:solidFill>
              </a:rPr>
              <a:t>Type 3. Late presentation</a:t>
            </a:r>
          </a:p>
          <a:p>
            <a:pPr>
              <a:lnSpc>
                <a:spcPct val="150000"/>
              </a:lnSpc>
            </a:pPr>
            <a:r>
              <a:rPr lang="en-US" altLang="en-US" dirty="0">
                <a:solidFill>
                  <a:srgbClr val="002060"/>
                </a:solidFill>
              </a:rPr>
              <a:t>Type 4. Resources for cholecystectomy unavailable</a:t>
            </a:r>
          </a:p>
        </p:txBody>
      </p:sp>
    </p:spTree>
    <p:extLst>
      <p:ext uri="{BB962C8B-B14F-4D97-AF65-F5344CB8AC3E}">
        <p14:creationId xmlns:p14="http://schemas.microsoft.com/office/powerpoint/2010/main" xmlns="" val="3015994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423333" y="107545"/>
            <a:ext cx="11328399" cy="1325563"/>
          </a:xfrm>
        </p:spPr>
        <p:txBody>
          <a:bodyPr>
            <a:normAutofit/>
          </a:bodyPr>
          <a:lstStyle/>
          <a:p>
            <a:pPr algn="ctr"/>
            <a:r>
              <a:rPr lang="en-US" altLang="en-US" sz="4000" b="1" dirty="0">
                <a:solidFill>
                  <a:srgbClr val="FFFF00"/>
                </a:solidFill>
              </a:rPr>
              <a:t>Types of Patients who are Treated by Cholecystostomy</a:t>
            </a:r>
            <a:endParaRPr lang="en-US" altLang="en-US" sz="4000" b="1" dirty="0"/>
          </a:p>
        </p:txBody>
      </p:sp>
      <p:sp>
        <p:nvSpPr>
          <p:cNvPr id="6147" name="Text Placeholder 7"/>
          <p:cNvSpPr>
            <a:spLocks noGrp="1"/>
          </p:cNvSpPr>
          <p:nvPr>
            <p:ph type="body" idx="1"/>
          </p:nvPr>
        </p:nvSpPr>
        <p:spPr>
          <a:xfrm>
            <a:off x="846106" y="1112682"/>
            <a:ext cx="5151470" cy="823912"/>
          </a:xfrm>
        </p:spPr>
        <p:txBody>
          <a:bodyPr>
            <a:noAutofit/>
          </a:bodyPr>
          <a:lstStyle/>
          <a:p>
            <a:pPr algn="ctr"/>
            <a:r>
              <a:rPr lang="en-US" altLang="en-US" sz="2800" dirty="0"/>
              <a:t>Patients who receive cholecystostomy </a:t>
            </a:r>
          </a:p>
        </p:txBody>
      </p:sp>
      <p:sp>
        <p:nvSpPr>
          <p:cNvPr id="6148" name="Content Placeholder 4"/>
          <p:cNvSpPr>
            <a:spLocks noGrp="1"/>
          </p:cNvSpPr>
          <p:nvPr>
            <p:ph sz="half" idx="2"/>
          </p:nvPr>
        </p:nvSpPr>
        <p:spPr>
          <a:xfrm>
            <a:off x="1081587" y="1903943"/>
            <a:ext cx="5338761" cy="4149725"/>
          </a:xfrm>
          <a:ln>
            <a:solidFill>
              <a:srgbClr val="FFFFFF"/>
            </a:solidFill>
            <a:miter lim="800000"/>
            <a:headEnd/>
            <a:tailEnd/>
          </a:ln>
        </p:spPr>
        <p:txBody>
          <a:bodyPr>
            <a:normAutofit/>
          </a:bodyPr>
          <a:lstStyle/>
          <a:p>
            <a:endParaRPr lang="en-US" altLang="en-US" dirty="0">
              <a:solidFill>
                <a:srgbClr val="FFFFFF"/>
              </a:solidFill>
            </a:endParaRPr>
          </a:p>
          <a:p>
            <a:r>
              <a:rPr lang="en-US" altLang="en-US" dirty="0">
                <a:solidFill>
                  <a:srgbClr val="FFFFFF"/>
                </a:solidFill>
              </a:rPr>
              <a:t>Type 1: too chronically ill/too frail</a:t>
            </a:r>
          </a:p>
          <a:p>
            <a:endParaRPr lang="en-US" altLang="en-US" sz="1800" dirty="0">
              <a:solidFill>
                <a:srgbClr val="FFFFFF"/>
              </a:solidFill>
            </a:endParaRPr>
          </a:p>
          <a:p>
            <a:r>
              <a:rPr lang="en-US" altLang="en-US" dirty="0">
                <a:solidFill>
                  <a:srgbClr val="FFFFFF"/>
                </a:solidFill>
              </a:rPr>
              <a:t>Type 2:  too acutely sick </a:t>
            </a:r>
          </a:p>
          <a:p>
            <a:endParaRPr lang="en-US" altLang="en-US" sz="2000" dirty="0">
              <a:solidFill>
                <a:srgbClr val="FFFFFF"/>
              </a:solidFill>
            </a:endParaRPr>
          </a:p>
          <a:p>
            <a:r>
              <a:rPr lang="en-US" altLang="en-US" dirty="0">
                <a:solidFill>
                  <a:srgbClr val="FFFFFF"/>
                </a:solidFill>
              </a:rPr>
              <a:t>Type 3: late presentation</a:t>
            </a:r>
          </a:p>
          <a:p>
            <a:endParaRPr lang="en-US" altLang="en-US" sz="1800" dirty="0">
              <a:solidFill>
                <a:srgbClr val="FFFFFF"/>
              </a:solidFill>
            </a:endParaRPr>
          </a:p>
          <a:p>
            <a:r>
              <a:rPr lang="en-US" altLang="en-US" dirty="0">
                <a:solidFill>
                  <a:srgbClr val="FFFFFF"/>
                </a:solidFill>
              </a:rPr>
              <a:t>Type 4. resources unavailable</a:t>
            </a:r>
          </a:p>
          <a:p>
            <a:endParaRPr lang="en-US" altLang="en-US" dirty="0">
              <a:solidFill>
                <a:srgbClr val="FFFFFF"/>
              </a:solidFill>
            </a:endParaRPr>
          </a:p>
          <a:p>
            <a:endParaRPr lang="en-US" altLang="en-US" dirty="0"/>
          </a:p>
        </p:txBody>
      </p:sp>
      <p:sp>
        <p:nvSpPr>
          <p:cNvPr id="6149" name="Text Placeholder 8"/>
          <p:cNvSpPr>
            <a:spLocks noGrp="1"/>
          </p:cNvSpPr>
          <p:nvPr>
            <p:ph type="body" sz="quarter" idx="3"/>
          </p:nvPr>
        </p:nvSpPr>
        <p:spPr>
          <a:xfrm>
            <a:off x="6420348" y="1250685"/>
            <a:ext cx="5176839" cy="456407"/>
          </a:xfrm>
        </p:spPr>
        <p:txBody>
          <a:bodyPr>
            <a:normAutofit lnSpcReduction="10000"/>
          </a:bodyPr>
          <a:lstStyle/>
          <a:p>
            <a:r>
              <a:rPr lang="en-US" altLang="en-US" sz="2800" dirty="0"/>
              <a:t>   Interval Cholecystectomy?</a:t>
            </a:r>
          </a:p>
        </p:txBody>
      </p:sp>
      <p:sp>
        <p:nvSpPr>
          <p:cNvPr id="6150" name="Content Placeholder 9"/>
          <p:cNvSpPr>
            <a:spLocks noGrp="1"/>
          </p:cNvSpPr>
          <p:nvPr>
            <p:ph sz="quarter" idx="4"/>
          </p:nvPr>
        </p:nvSpPr>
        <p:spPr>
          <a:xfrm>
            <a:off x="6420348" y="1903943"/>
            <a:ext cx="4935039" cy="4149725"/>
          </a:xfrm>
          <a:ln>
            <a:solidFill>
              <a:srgbClr val="FFFFFF"/>
            </a:solidFill>
            <a:miter lim="800000"/>
            <a:headEnd/>
            <a:tailEnd/>
          </a:ln>
        </p:spPr>
        <p:txBody>
          <a:bodyPr>
            <a:normAutofit/>
          </a:bodyPr>
          <a:lstStyle/>
          <a:p>
            <a:endParaRPr lang="en-US" altLang="en-US" dirty="0"/>
          </a:p>
          <a:p>
            <a:r>
              <a:rPr lang="en-US" altLang="en-US" dirty="0"/>
              <a:t>Probably very few will be fit enough</a:t>
            </a:r>
          </a:p>
          <a:p>
            <a:r>
              <a:rPr lang="en-US" altLang="en-US" dirty="0"/>
              <a:t>Some or many might be fit enough</a:t>
            </a:r>
          </a:p>
          <a:p>
            <a:r>
              <a:rPr lang="en-US" altLang="en-US" dirty="0"/>
              <a:t>Should be eligible for cholecystectomy</a:t>
            </a:r>
          </a:p>
          <a:p>
            <a:r>
              <a:rPr lang="en-US" altLang="en-US" dirty="0"/>
              <a:t>Should be eligible when resources are available</a:t>
            </a:r>
          </a:p>
        </p:txBody>
      </p:sp>
    </p:spTree>
    <p:extLst>
      <p:ext uri="{BB962C8B-B14F-4D97-AF65-F5344CB8AC3E}">
        <p14:creationId xmlns:p14="http://schemas.microsoft.com/office/powerpoint/2010/main" xmlns="" val="2536350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770466" y="533400"/>
            <a:ext cx="10651067" cy="1143000"/>
          </a:xfrm>
        </p:spPr>
        <p:txBody>
          <a:bodyPr>
            <a:normAutofit fontScale="90000"/>
          </a:bodyPr>
          <a:lstStyle/>
          <a:p>
            <a:pPr algn="ctr"/>
            <a:r>
              <a:rPr lang="en-US" altLang="en-US" b="1" dirty="0">
                <a:solidFill>
                  <a:srgbClr val="FFFF00"/>
                </a:solidFill>
              </a:rPr>
              <a:t>What would a good comparative study look like?</a:t>
            </a:r>
          </a:p>
        </p:txBody>
      </p:sp>
      <p:sp>
        <p:nvSpPr>
          <p:cNvPr id="8195" name="Content Placeholder 7"/>
          <p:cNvSpPr>
            <a:spLocks noGrp="1"/>
          </p:cNvSpPr>
          <p:nvPr>
            <p:ph idx="1"/>
          </p:nvPr>
        </p:nvSpPr>
        <p:spPr>
          <a:xfrm>
            <a:off x="1724025" y="1828800"/>
            <a:ext cx="8743950" cy="3149600"/>
          </a:xfrm>
        </p:spPr>
        <p:txBody>
          <a:bodyPr/>
          <a:lstStyle/>
          <a:p>
            <a:pPr>
              <a:lnSpc>
                <a:spcPct val="150000"/>
              </a:lnSpc>
            </a:pPr>
            <a:r>
              <a:rPr lang="en-US" altLang="en-US" dirty="0">
                <a:solidFill>
                  <a:srgbClr val="002060"/>
                </a:solidFill>
              </a:rPr>
              <a:t>From all patients who got cholecystostomy tubes eliminate those who are not fit for interval cholecystectomy and randomize the remainder to interval cholecystectomy or no interval cholecystectomy</a:t>
            </a:r>
          </a:p>
        </p:txBody>
      </p:sp>
    </p:spTree>
    <p:extLst>
      <p:ext uri="{BB962C8B-B14F-4D97-AF65-F5344CB8AC3E}">
        <p14:creationId xmlns:p14="http://schemas.microsoft.com/office/powerpoint/2010/main" xmlns="" val="1900251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575733" y="381000"/>
            <a:ext cx="11023600" cy="1143000"/>
          </a:xfrm>
        </p:spPr>
        <p:txBody>
          <a:bodyPr>
            <a:normAutofit/>
          </a:bodyPr>
          <a:lstStyle/>
          <a:p>
            <a:pPr algn="ctr"/>
            <a:r>
              <a:rPr lang="en-US" altLang="en-US" b="1" dirty="0">
                <a:solidFill>
                  <a:srgbClr val="FFFF00"/>
                </a:solidFill>
              </a:rPr>
              <a:t>What would a good comparative study look like?</a:t>
            </a:r>
          </a:p>
        </p:txBody>
      </p:sp>
      <p:sp>
        <p:nvSpPr>
          <p:cNvPr id="8195" name="Content Placeholder 7"/>
          <p:cNvSpPr>
            <a:spLocks noGrp="1"/>
          </p:cNvSpPr>
          <p:nvPr>
            <p:ph idx="1"/>
          </p:nvPr>
        </p:nvSpPr>
        <p:spPr>
          <a:xfrm>
            <a:off x="1724025" y="1828800"/>
            <a:ext cx="8743950" cy="4114800"/>
          </a:xfrm>
        </p:spPr>
        <p:txBody>
          <a:bodyPr/>
          <a:lstStyle/>
          <a:p>
            <a:r>
              <a:rPr lang="en-US" altLang="en-US" dirty="0">
                <a:solidFill>
                  <a:srgbClr val="002060"/>
                </a:solidFill>
              </a:rPr>
              <a:t>From all patients who got cholecystostomy tubes eliminate those who are not fit for interval cholecystectomy and randomize the remainder to interval cholecystectomy or no interval cholecystectomy</a:t>
            </a:r>
          </a:p>
          <a:p>
            <a:endParaRPr lang="en-US" altLang="en-US" dirty="0">
              <a:solidFill>
                <a:srgbClr val="002060"/>
              </a:solidFill>
            </a:endParaRPr>
          </a:p>
          <a:p>
            <a:r>
              <a:rPr lang="en-US" altLang="en-US" dirty="0">
                <a:solidFill>
                  <a:srgbClr val="002060"/>
                </a:solidFill>
              </a:rPr>
              <a:t>OR perhaps propensity match to eliminate patients not fit for cholecystectomy</a:t>
            </a:r>
          </a:p>
          <a:p>
            <a:endParaRPr lang="en-US" altLang="en-US" dirty="0">
              <a:solidFill>
                <a:srgbClr val="002060"/>
              </a:solidFill>
            </a:endParaRPr>
          </a:p>
        </p:txBody>
      </p:sp>
    </p:spTree>
    <p:extLst>
      <p:ext uri="{BB962C8B-B14F-4D97-AF65-F5344CB8AC3E}">
        <p14:creationId xmlns:p14="http://schemas.microsoft.com/office/powerpoint/2010/main" xmlns="" val="975274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altLang="en-US" b="1" dirty="0">
                <a:solidFill>
                  <a:srgbClr val="FFFF00"/>
                </a:solidFill>
              </a:rPr>
              <a:t> What do the available studies compare?</a:t>
            </a:r>
          </a:p>
        </p:txBody>
      </p:sp>
      <p:sp>
        <p:nvSpPr>
          <p:cNvPr id="8195" name="Content Placeholder 2"/>
          <p:cNvSpPr>
            <a:spLocks noGrp="1"/>
          </p:cNvSpPr>
          <p:nvPr>
            <p:ph idx="1"/>
          </p:nvPr>
        </p:nvSpPr>
        <p:spPr>
          <a:xfrm>
            <a:off x="1724025" y="1930400"/>
            <a:ext cx="8743950" cy="4114800"/>
          </a:xfrm>
        </p:spPr>
        <p:txBody>
          <a:bodyPr/>
          <a:lstStyle/>
          <a:p>
            <a:pPr>
              <a:defRPr/>
            </a:pPr>
            <a:r>
              <a:rPr lang="en-US" altLang="en-US" dirty="0">
                <a:solidFill>
                  <a:srgbClr val="002060"/>
                </a:solidFill>
              </a:rPr>
              <a:t>All the patients who did not undergo interval cholecystectomy (including the too sick/ too old patients)            	</a:t>
            </a:r>
          </a:p>
          <a:p>
            <a:pPr marL="0" indent="0">
              <a:buNone/>
              <a:defRPr/>
            </a:pPr>
            <a:r>
              <a:rPr lang="en-US" altLang="en-US" dirty="0">
                <a:solidFill>
                  <a:srgbClr val="002060"/>
                </a:solidFill>
              </a:rPr>
              <a:t>				versus</a:t>
            </a:r>
          </a:p>
          <a:p>
            <a:pPr marL="0" indent="0">
              <a:buNone/>
              <a:defRPr/>
            </a:pPr>
            <a:endParaRPr lang="en-US" altLang="en-US" dirty="0">
              <a:solidFill>
                <a:srgbClr val="002060"/>
              </a:solidFill>
            </a:endParaRPr>
          </a:p>
          <a:p>
            <a:pPr>
              <a:defRPr/>
            </a:pPr>
            <a:r>
              <a:rPr lang="en-US" altLang="en-US" dirty="0">
                <a:solidFill>
                  <a:srgbClr val="002060"/>
                </a:solidFill>
              </a:rPr>
              <a:t>All the patients who did undergo interval cholecystectomy.</a:t>
            </a:r>
          </a:p>
          <a:p>
            <a:pPr>
              <a:defRPr/>
            </a:pPr>
            <a:endParaRPr lang="en-US" altLang="en-US" dirty="0">
              <a:solidFill>
                <a:srgbClr val="002060"/>
              </a:solidFill>
            </a:endParaRPr>
          </a:p>
          <a:p>
            <a:pPr>
              <a:defRPr/>
            </a:pPr>
            <a:endParaRPr lang="en-US" altLang="en-US" dirty="0">
              <a:solidFill>
                <a:srgbClr val="002060"/>
              </a:solidFill>
            </a:endParaRPr>
          </a:p>
        </p:txBody>
      </p:sp>
    </p:spTree>
    <p:extLst>
      <p:ext uri="{BB962C8B-B14F-4D97-AF65-F5344CB8AC3E}">
        <p14:creationId xmlns:p14="http://schemas.microsoft.com/office/powerpoint/2010/main" xmlns="" val="360471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36CACA01-C3FD-8041-98B6-F4652F674495}"/>
              </a:ext>
            </a:extLst>
          </p:cNvPr>
          <p:cNvSpPr>
            <a:spLocks noGrp="1"/>
          </p:cNvSpPr>
          <p:nvPr>
            <p:ph type="title"/>
          </p:nvPr>
        </p:nvSpPr>
        <p:spPr>
          <a:xfrm>
            <a:off x="1083732" y="420688"/>
            <a:ext cx="9939867" cy="1143000"/>
          </a:xfrm>
        </p:spPr>
        <p:txBody>
          <a:bodyPr>
            <a:normAutofit/>
          </a:bodyPr>
          <a:lstStyle/>
          <a:p>
            <a:pPr indent="-342900" algn="ctr">
              <a:lnSpc>
                <a:spcPct val="107000"/>
              </a:lnSpc>
            </a:pPr>
            <a:r>
              <a:rPr lang="en-US" altLang="en-US"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Background: </a:t>
            </a:r>
            <a:r>
              <a:rPr lang="en-US" alt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altLang="en-US" sz="32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Tornqvist</a:t>
            </a:r>
            <a:r>
              <a:rPr lang="en-US" alt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et al World J </a:t>
            </a:r>
            <a:r>
              <a:rPr lang="en-US" altLang="en-US" sz="32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Surg</a:t>
            </a:r>
            <a:r>
              <a:rPr lang="en-US" alt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(2016) 40:1060)</a:t>
            </a:r>
            <a:r>
              <a:rPr lang="en-US" altLang="en-US" sz="3200" b="1" dirty="0">
                <a:latin typeface="Calibri" panose="020F0502020204030204" pitchFamily="34" charset="0"/>
                <a:ea typeface="Calibri" panose="020F0502020204030204" pitchFamily="34" charset="0"/>
                <a:cs typeface="Times New Roman" panose="02020603050405020304" pitchFamily="18" charset="0"/>
              </a:rPr>
              <a:t/>
            </a:r>
            <a:br>
              <a:rPr lang="en-US" altLang="en-US" sz="3200" b="1" dirty="0">
                <a:latin typeface="Calibri" panose="020F0502020204030204" pitchFamily="34" charset="0"/>
                <a:ea typeface="Calibri" panose="020F0502020204030204" pitchFamily="34" charset="0"/>
                <a:cs typeface="Times New Roman" panose="02020603050405020304" pitchFamily="18" charset="0"/>
              </a:rPr>
            </a:br>
            <a:endParaRPr lang="en-US" altLang="en-US" sz="3200" b="1" dirty="0">
              <a:ea typeface="Calibri" panose="020F0502020204030204" pitchFamily="34" charset="0"/>
              <a:cs typeface="Times New Roman" panose="02020603050405020304" pitchFamily="18" charset="0"/>
            </a:endParaRPr>
          </a:p>
        </p:txBody>
      </p:sp>
      <p:sp>
        <p:nvSpPr>
          <p:cNvPr id="9219" name="Content Placeholder 2">
            <a:extLst>
              <a:ext uri="{FF2B5EF4-FFF2-40B4-BE49-F238E27FC236}">
                <a16:creationId xmlns:a16="http://schemas.microsoft.com/office/drawing/2014/main" xmlns="" id="{2BC7E139-F76B-F44E-959A-F018F5A1F129}"/>
              </a:ext>
            </a:extLst>
          </p:cNvPr>
          <p:cNvSpPr>
            <a:spLocks noGrp="1"/>
          </p:cNvSpPr>
          <p:nvPr>
            <p:ph idx="1"/>
          </p:nvPr>
        </p:nvSpPr>
        <p:spPr>
          <a:xfrm>
            <a:off x="1371600" y="2438400"/>
            <a:ext cx="9372600" cy="3098800"/>
          </a:xfrm>
        </p:spPr>
        <p:txBody>
          <a:bodyPr/>
          <a:lstStyle/>
          <a:p>
            <a:pPr marL="0">
              <a:lnSpc>
                <a:spcPct val="107000"/>
              </a:lnSpc>
              <a:spcBef>
                <a:spcPct val="0"/>
              </a:spcBef>
            </a:pPr>
            <a:r>
              <a:rPr lang="en-US" altLang="en-US" dirty="0">
                <a:solidFill>
                  <a:srgbClr val="1E278B"/>
                </a:solidFill>
                <a:latin typeface="Calibri" panose="020F0502020204030204" pitchFamily="34" charset="0"/>
                <a:ea typeface="Calibri" panose="020F0502020204030204" pitchFamily="34" charset="0"/>
                <a:cs typeface="Times New Roman" panose="02020603050405020304" pitchFamily="18" charset="0"/>
              </a:rPr>
              <a:t>A very important study on the relationship between severity of AC and occurrence of BDI </a:t>
            </a:r>
          </a:p>
          <a:p>
            <a:pPr marL="0">
              <a:lnSpc>
                <a:spcPct val="107000"/>
              </a:lnSpc>
              <a:spcBef>
                <a:spcPct val="0"/>
              </a:spcBef>
            </a:pPr>
            <a:r>
              <a:rPr lang="en-US" altLang="en-US" dirty="0">
                <a:solidFill>
                  <a:srgbClr val="1E278B"/>
                </a:solidFill>
                <a:latin typeface="Calibri" panose="020F0502020204030204" pitchFamily="34" charset="0"/>
                <a:ea typeface="Calibri" panose="020F0502020204030204" pitchFamily="34" charset="0"/>
                <a:cs typeface="Times New Roman" panose="02020603050405020304" pitchFamily="18" charset="0"/>
              </a:rPr>
              <a:t>From clinical records and not an administrative database</a:t>
            </a:r>
          </a:p>
          <a:p>
            <a:pPr marL="0">
              <a:lnSpc>
                <a:spcPct val="107000"/>
              </a:lnSpc>
              <a:spcBef>
                <a:spcPct val="0"/>
              </a:spcBef>
            </a:pPr>
            <a:r>
              <a:rPr lang="en-US" altLang="en-US" dirty="0">
                <a:solidFill>
                  <a:srgbClr val="1E278B"/>
                </a:solidFill>
                <a:latin typeface="Calibri" panose="020F0502020204030204" pitchFamily="34" charset="0"/>
                <a:ea typeface="Calibri" panose="020F0502020204030204" pitchFamily="34" charset="0"/>
                <a:cs typeface="Times New Roman" panose="02020603050405020304" pitchFamily="18" charset="0"/>
              </a:rPr>
              <a:t>Adjusted risk of bile duct injury was doubled among patients with acute cholecystitis (OR 1.97 95 % CI 1.05–3.72).</a:t>
            </a:r>
          </a:p>
        </p:txBody>
      </p:sp>
      <p:pic>
        <p:nvPicPr>
          <p:cNvPr id="9220" name="Picture 3">
            <a:extLst>
              <a:ext uri="{FF2B5EF4-FFF2-40B4-BE49-F238E27FC236}">
                <a16:creationId xmlns:a16="http://schemas.microsoft.com/office/drawing/2014/main" xmlns="" id="{B79A64AD-76D4-6847-80EA-D799770D47C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8290" y="992188"/>
            <a:ext cx="727075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843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b="1" dirty="0">
                <a:solidFill>
                  <a:srgbClr val="FFFF00"/>
                </a:solidFill>
              </a:rPr>
              <a:t> What do the available studies compare?</a:t>
            </a:r>
          </a:p>
        </p:txBody>
      </p:sp>
      <p:sp>
        <p:nvSpPr>
          <p:cNvPr id="8195" name="Content Placeholder 2"/>
          <p:cNvSpPr>
            <a:spLocks noGrp="1"/>
          </p:cNvSpPr>
          <p:nvPr>
            <p:ph idx="1"/>
          </p:nvPr>
        </p:nvSpPr>
        <p:spPr>
          <a:xfrm>
            <a:off x="1724025" y="1857375"/>
            <a:ext cx="8743950" cy="4114800"/>
          </a:xfrm>
        </p:spPr>
        <p:txBody>
          <a:bodyPr/>
          <a:lstStyle/>
          <a:p>
            <a:pPr>
              <a:defRPr/>
            </a:pPr>
            <a:r>
              <a:rPr lang="en-US" altLang="en-US" dirty="0">
                <a:solidFill>
                  <a:srgbClr val="002060"/>
                </a:solidFill>
              </a:rPr>
              <a:t>All the patients who did not undergo interval cholecystectomy (including the too sick/ too old patients)            	</a:t>
            </a:r>
          </a:p>
          <a:p>
            <a:pPr marL="0" indent="0">
              <a:buNone/>
              <a:defRPr/>
            </a:pPr>
            <a:r>
              <a:rPr lang="en-US" altLang="en-US" dirty="0">
                <a:solidFill>
                  <a:srgbClr val="002060"/>
                </a:solidFill>
              </a:rPr>
              <a:t>				versus</a:t>
            </a:r>
          </a:p>
          <a:p>
            <a:pPr>
              <a:defRPr/>
            </a:pPr>
            <a:r>
              <a:rPr lang="en-US" altLang="en-US" dirty="0">
                <a:solidFill>
                  <a:srgbClr val="002060"/>
                </a:solidFill>
              </a:rPr>
              <a:t>All the patients who did undergo interval cholecystectomy.</a:t>
            </a:r>
          </a:p>
          <a:p>
            <a:pPr>
              <a:defRPr/>
            </a:pPr>
            <a:endParaRPr lang="en-US" altLang="en-US" dirty="0">
              <a:solidFill>
                <a:srgbClr val="FFFFFF"/>
              </a:solidFill>
            </a:endParaRPr>
          </a:p>
          <a:p>
            <a:pPr>
              <a:defRPr/>
            </a:pPr>
            <a:r>
              <a:rPr lang="en-US" altLang="en-US" dirty="0">
                <a:solidFill>
                  <a:srgbClr val="FFFF00"/>
                </a:solidFill>
              </a:rPr>
              <a:t>i.e. Unequal at baseline fault </a:t>
            </a:r>
          </a:p>
          <a:p>
            <a:pPr>
              <a:defRPr/>
            </a:pPr>
            <a:endParaRPr lang="en-US" altLang="en-US" dirty="0">
              <a:solidFill>
                <a:srgbClr val="FFFFFF"/>
              </a:solidFill>
            </a:endParaRPr>
          </a:p>
          <a:p>
            <a:pPr>
              <a:defRPr/>
            </a:pPr>
            <a:endParaRPr lang="en-US" altLang="en-US" dirty="0">
              <a:solidFill>
                <a:srgbClr val="FFFFFF"/>
              </a:solidFill>
            </a:endParaRPr>
          </a:p>
        </p:txBody>
      </p:sp>
      <p:sp>
        <p:nvSpPr>
          <p:cNvPr id="10244" name="AutoShape 5" descr="Image result for referee sign &quot; offside&quot;"/>
          <p:cNvSpPr>
            <a:spLocks noChangeAspect="1" noChangeArrowheads="1"/>
          </p:cNvSpPr>
          <p:nvPr/>
        </p:nvSpPr>
        <p:spPr bwMode="auto">
          <a:xfrm>
            <a:off x="1001713" y="-1063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solidFill>
                <a:schemeClr val="tx2"/>
              </a:solidFill>
            </a:endParaRPr>
          </a:p>
        </p:txBody>
      </p:sp>
      <p:pic>
        <p:nvPicPr>
          <p:cNvPr id="10246"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7933" y="4089400"/>
            <a:ext cx="2362200" cy="204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77120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altLang="en-US" b="1" dirty="0">
                <a:solidFill>
                  <a:srgbClr val="FFFF00"/>
                </a:solidFill>
              </a:rPr>
              <a:t> What do the available studies show?</a:t>
            </a:r>
          </a:p>
        </p:txBody>
      </p:sp>
      <p:sp>
        <p:nvSpPr>
          <p:cNvPr id="8195" name="Content Placeholder 2"/>
          <p:cNvSpPr>
            <a:spLocks noGrp="1"/>
          </p:cNvSpPr>
          <p:nvPr>
            <p:ph idx="1"/>
          </p:nvPr>
        </p:nvSpPr>
        <p:spPr>
          <a:xfrm>
            <a:off x="1724025" y="1828800"/>
            <a:ext cx="8743950" cy="4114800"/>
          </a:xfrm>
        </p:spPr>
        <p:txBody>
          <a:bodyPr/>
          <a:lstStyle/>
          <a:p>
            <a:pPr>
              <a:defRPr/>
            </a:pPr>
            <a:r>
              <a:rPr lang="en-US" altLang="en-US" dirty="0">
                <a:solidFill>
                  <a:srgbClr val="002060"/>
                </a:solidFill>
              </a:rPr>
              <a:t>Limited number of observational studies</a:t>
            </a:r>
          </a:p>
          <a:p>
            <a:pPr>
              <a:defRPr/>
            </a:pPr>
            <a:r>
              <a:rPr lang="en-US" altLang="en-US" dirty="0">
                <a:solidFill>
                  <a:srgbClr val="002060"/>
                </a:solidFill>
              </a:rPr>
              <a:t>None have the power to draw conclusions regarding Bile Duct Injury</a:t>
            </a:r>
          </a:p>
          <a:p>
            <a:pPr>
              <a:defRPr/>
            </a:pPr>
            <a:endParaRPr lang="en-US" altLang="en-US" dirty="0">
              <a:solidFill>
                <a:srgbClr val="002060"/>
              </a:solidFill>
            </a:endParaRPr>
          </a:p>
          <a:p>
            <a:pPr>
              <a:defRPr/>
            </a:pPr>
            <a:r>
              <a:rPr lang="en-US" altLang="en-US" dirty="0">
                <a:solidFill>
                  <a:srgbClr val="002060"/>
                </a:solidFill>
              </a:rPr>
              <a:t>Notable papers</a:t>
            </a:r>
          </a:p>
          <a:p>
            <a:pPr lvl="2">
              <a:defRPr/>
            </a:pPr>
            <a:r>
              <a:rPr lang="en-US" altLang="en-US" dirty="0">
                <a:solidFill>
                  <a:srgbClr val="002060"/>
                </a:solidFill>
              </a:rPr>
              <a:t>de </a:t>
            </a:r>
            <a:r>
              <a:rPr lang="en-US" altLang="en-US" dirty="0" err="1">
                <a:solidFill>
                  <a:srgbClr val="002060"/>
                </a:solidFill>
              </a:rPr>
              <a:t>Mestral</a:t>
            </a:r>
            <a:r>
              <a:rPr lang="en-US" altLang="en-US" dirty="0">
                <a:solidFill>
                  <a:srgbClr val="002060"/>
                </a:solidFill>
              </a:rPr>
              <a:t> (2012) – 890 patients</a:t>
            </a:r>
          </a:p>
          <a:p>
            <a:pPr lvl="2">
              <a:defRPr/>
            </a:pPr>
            <a:r>
              <a:rPr lang="en-US" altLang="en-US" dirty="0">
                <a:solidFill>
                  <a:srgbClr val="002060"/>
                </a:solidFill>
              </a:rPr>
              <a:t>Alvino (2017) – 288 patients</a:t>
            </a:r>
          </a:p>
          <a:p>
            <a:pPr lvl="2">
              <a:defRPr/>
            </a:pPr>
            <a:r>
              <a:rPr lang="en-US" altLang="en-US" dirty="0">
                <a:solidFill>
                  <a:srgbClr val="002060"/>
                </a:solidFill>
              </a:rPr>
              <a:t>Jang (2012) – 93 patients</a:t>
            </a:r>
          </a:p>
          <a:p>
            <a:pPr lvl="2">
              <a:defRPr/>
            </a:pPr>
            <a:r>
              <a:rPr lang="en-US" altLang="en-US" dirty="0">
                <a:solidFill>
                  <a:srgbClr val="002060"/>
                </a:solidFill>
              </a:rPr>
              <a:t>McKay (2012) – 68 patients</a:t>
            </a:r>
          </a:p>
          <a:p>
            <a:pPr marL="0" indent="0">
              <a:buNone/>
              <a:defRPr/>
            </a:pPr>
            <a:endParaRPr lang="en-US" altLang="en-US" dirty="0">
              <a:solidFill>
                <a:srgbClr val="002060"/>
              </a:solidFill>
            </a:endParaRPr>
          </a:p>
        </p:txBody>
      </p:sp>
    </p:spTree>
    <p:extLst>
      <p:ext uri="{BB962C8B-B14F-4D97-AF65-F5344CB8AC3E}">
        <p14:creationId xmlns:p14="http://schemas.microsoft.com/office/powerpoint/2010/main" xmlns="" val="1183303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en-US" sz="3600" b="1" dirty="0">
                <a:solidFill>
                  <a:srgbClr val="FFFF00"/>
                </a:solidFill>
              </a:rPr>
              <a:t>Patients who do </a:t>
            </a:r>
            <a:r>
              <a:rPr lang="en-US" altLang="en-US" sz="3600" b="1" u="sng" dirty="0">
                <a:solidFill>
                  <a:srgbClr val="FFFF00"/>
                </a:solidFill>
              </a:rPr>
              <a:t>NOT</a:t>
            </a:r>
            <a:r>
              <a:rPr lang="en-US" altLang="en-US" sz="3600" b="1" dirty="0">
                <a:solidFill>
                  <a:srgbClr val="FFFF00"/>
                </a:solidFill>
              </a:rPr>
              <a:t> have elective cholecystectomy</a:t>
            </a:r>
          </a:p>
        </p:txBody>
      </p:sp>
      <p:sp>
        <p:nvSpPr>
          <p:cNvPr id="12291" name="Content Placeholder 2"/>
          <p:cNvSpPr>
            <a:spLocks noGrp="1"/>
          </p:cNvSpPr>
          <p:nvPr>
            <p:ph idx="1"/>
          </p:nvPr>
        </p:nvSpPr>
        <p:spPr/>
        <p:txBody>
          <a:bodyPr/>
          <a:lstStyle/>
          <a:p>
            <a:r>
              <a:rPr lang="en-US" altLang="en-US" dirty="0">
                <a:solidFill>
                  <a:srgbClr val="002060"/>
                </a:solidFill>
              </a:rPr>
              <a:t>A sizeable proportion (50-80%) had no further problems after removal of tube.</a:t>
            </a:r>
          </a:p>
          <a:p>
            <a:endParaRPr lang="en-US" altLang="en-US" dirty="0">
              <a:solidFill>
                <a:srgbClr val="002060"/>
              </a:solidFill>
            </a:endParaRPr>
          </a:p>
          <a:p>
            <a:r>
              <a:rPr lang="en-US" altLang="en-US" dirty="0">
                <a:solidFill>
                  <a:srgbClr val="002060"/>
                </a:solidFill>
              </a:rPr>
              <a:t>Remainder had additional symptoms and some required urgent cholecystectomy often done open – suggesting increased difficulty of surgery in this group  (??  Surrogate for Increased risk of BDI)</a:t>
            </a:r>
          </a:p>
        </p:txBody>
      </p:sp>
    </p:spTree>
    <p:extLst>
      <p:ext uri="{BB962C8B-B14F-4D97-AF65-F5344CB8AC3E}">
        <p14:creationId xmlns:p14="http://schemas.microsoft.com/office/powerpoint/2010/main" xmlns="" val="2448690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sz="3600" b="1" dirty="0">
                <a:solidFill>
                  <a:srgbClr val="FFFF00"/>
                </a:solidFill>
              </a:rPr>
              <a:t>Patients who have elective cholecystectomy</a:t>
            </a:r>
          </a:p>
        </p:txBody>
      </p:sp>
      <p:sp>
        <p:nvSpPr>
          <p:cNvPr id="13315" name="Content Placeholder 2"/>
          <p:cNvSpPr>
            <a:spLocks noGrp="1"/>
          </p:cNvSpPr>
          <p:nvPr>
            <p:ph idx="1"/>
          </p:nvPr>
        </p:nvSpPr>
        <p:spPr>
          <a:xfrm>
            <a:off x="838200" y="1825625"/>
            <a:ext cx="10515600" cy="3542242"/>
          </a:xfrm>
        </p:spPr>
        <p:txBody>
          <a:bodyPr/>
          <a:lstStyle/>
          <a:p>
            <a:r>
              <a:rPr lang="en-US" altLang="en-US" dirty="0">
                <a:solidFill>
                  <a:srgbClr val="002060"/>
                </a:solidFill>
              </a:rPr>
              <a:t>These patients are less likely to require urgent cholecystectomy </a:t>
            </a:r>
          </a:p>
          <a:p>
            <a:pPr>
              <a:lnSpc>
                <a:spcPct val="150000"/>
              </a:lnSpc>
            </a:pPr>
            <a:r>
              <a:rPr lang="en-US" altLang="en-US" dirty="0">
                <a:solidFill>
                  <a:srgbClr val="002060"/>
                </a:solidFill>
              </a:rPr>
              <a:t>These patients are more likely to have cholecystectomy completed laparoscopically.</a:t>
            </a:r>
          </a:p>
          <a:p>
            <a:endParaRPr lang="en-US" altLang="en-US" dirty="0">
              <a:solidFill>
                <a:srgbClr val="002060"/>
              </a:solidFill>
            </a:endParaRPr>
          </a:p>
          <a:p>
            <a:endParaRPr lang="en-US" altLang="en-US" dirty="0">
              <a:solidFill>
                <a:srgbClr val="002060"/>
              </a:solidFill>
            </a:endParaRPr>
          </a:p>
          <a:p>
            <a:r>
              <a:rPr lang="en-US" altLang="en-US" dirty="0">
                <a:solidFill>
                  <a:srgbClr val="002060"/>
                </a:solidFill>
              </a:rPr>
              <a:t>So……. </a:t>
            </a:r>
          </a:p>
        </p:txBody>
      </p:sp>
    </p:spTree>
    <p:extLst>
      <p:ext uri="{BB962C8B-B14F-4D97-AF65-F5344CB8AC3E}">
        <p14:creationId xmlns:p14="http://schemas.microsoft.com/office/powerpoint/2010/main" xmlns="" val="3885805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43996" y="321733"/>
            <a:ext cx="10938933" cy="1143000"/>
          </a:xfrm>
        </p:spPr>
        <p:txBody>
          <a:bodyPr rtlCol="0">
            <a:normAutofit/>
          </a:bodyPr>
          <a:lstStyle/>
          <a:p>
            <a:pPr algn="ctr" defTabSz="771571">
              <a:defRPr/>
            </a:pPr>
            <a:r>
              <a:rPr lang="en-US" altLang="en-US" sz="3600" b="1" dirty="0">
                <a:solidFill>
                  <a:srgbClr val="FFFF00"/>
                </a:solidFill>
              </a:rPr>
              <a:t>PICO 11 Recommendations from GRADE Results </a:t>
            </a:r>
            <a:br>
              <a:rPr lang="en-US" altLang="en-US" sz="3600" b="1" dirty="0">
                <a:solidFill>
                  <a:srgbClr val="FFFF00"/>
                </a:solidFill>
              </a:rPr>
            </a:br>
            <a:r>
              <a:rPr lang="en-US" altLang="en-US" sz="3600" b="1" dirty="0">
                <a:solidFill>
                  <a:srgbClr val="FFFF00"/>
                </a:solidFill>
              </a:rPr>
              <a:t>(Type A)</a:t>
            </a:r>
            <a:endParaRPr lang="en-US" sz="3600" b="1" dirty="0">
              <a:solidFill>
                <a:srgbClr val="FFFF00"/>
              </a:solidFill>
              <a:effectLst>
                <a:outerShdw blurRad="38100" dist="38100" dir="2700000" algn="tl">
                  <a:srgbClr val="000000">
                    <a:alpha val="43137"/>
                  </a:srgbClr>
                </a:outerShdw>
              </a:effectLst>
            </a:endParaRPr>
          </a:p>
        </p:txBody>
      </p:sp>
      <p:sp>
        <p:nvSpPr>
          <p:cNvPr id="14340" name="Content Placeholder 6"/>
          <p:cNvSpPr>
            <a:spLocks noGrp="1"/>
          </p:cNvSpPr>
          <p:nvPr>
            <p:ph idx="1"/>
          </p:nvPr>
        </p:nvSpPr>
        <p:spPr>
          <a:xfrm>
            <a:off x="1676401" y="1322389"/>
            <a:ext cx="8874125" cy="4351337"/>
          </a:xfrm>
        </p:spPr>
        <p:txBody>
          <a:bodyPr/>
          <a:lstStyle/>
          <a:p>
            <a:pPr marL="0" indent="0">
              <a:lnSpc>
                <a:spcPct val="107000"/>
              </a:lnSpc>
              <a:spcBef>
                <a:spcPct val="0"/>
              </a:spcBef>
              <a:buNone/>
            </a:pPr>
            <a:r>
              <a:rPr lang="en-US" altLang="en-US" dirty="0">
                <a:solidFill>
                  <a:srgbClr val="2D3236"/>
                </a:solidFill>
                <a:latin typeface="Calibri" panose="020F0502020204030204" pitchFamily="34" charset="0"/>
                <a:cs typeface="Calibri" panose="020F0502020204030204" pitchFamily="34" charset="0"/>
              </a:rPr>
              <a:t>In low risk surgical candidates with acute calculous cholecystitis previously treated by percutaneous cholecystostomy, we suggest interval cholecystectomy after the inflammation has subsided. For </a:t>
            </a:r>
            <a:r>
              <a:rPr lang="en-US" altLang="en-US" b="1" dirty="0">
                <a:solidFill>
                  <a:srgbClr val="2D3236"/>
                </a:solidFill>
                <a:latin typeface="Calibri" panose="020F0502020204030204" pitchFamily="34" charset="0"/>
                <a:cs typeface="Calibri" panose="020F0502020204030204" pitchFamily="34" charset="0"/>
              </a:rPr>
              <a:t>high risk*</a:t>
            </a:r>
            <a:r>
              <a:rPr lang="en-US" altLang="en-US" dirty="0">
                <a:solidFill>
                  <a:srgbClr val="2D3236"/>
                </a:solidFill>
                <a:latin typeface="Calibri" panose="020F0502020204030204" pitchFamily="34" charset="0"/>
                <a:cs typeface="Calibri" panose="020F0502020204030204" pitchFamily="34" charset="0"/>
              </a:rPr>
              <a:t>  candidates, we suggest a non-surgical approach that may include percutaneous stone clearance through the tube tract or tube removal and observation if the cystic duct is patent.  (</a:t>
            </a:r>
            <a:r>
              <a:rPr lang="en-US" altLang="en-US" dirty="0">
                <a:solidFill>
                  <a:srgbClr val="0070C0"/>
                </a:solidFill>
                <a:latin typeface="Calibri" panose="020F0502020204030204" pitchFamily="34" charset="0"/>
                <a:cs typeface="Calibri" panose="020F0502020204030204" pitchFamily="34" charset="0"/>
              </a:rPr>
              <a:t>conditional recommendations, very low certainty of evidence</a:t>
            </a:r>
            <a:r>
              <a:rPr lang="en-US" altLang="en-US" dirty="0">
                <a:solidFill>
                  <a:srgbClr val="2D3236"/>
                </a:solidFill>
                <a:latin typeface="Calibri" panose="020F0502020204030204" pitchFamily="34" charset="0"/>
                <a:cs typeface="Calibri" panose="020F0502020204030204" pitchFamily="34" charset="0"/>
              </a:rPr>
              <a:t>).  </a:t>
            </a:r>
            <a:endParaRPr lang="en-US" alt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96965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33550" y="0"/>
            <a:ext cx="8743950" cy="1143000"/>
          </a:xfrm>
        </p:spPr>
        <p:txBody>
          <a:bodyPr/>
          <a:lstStyle/>
          <a:p>
            <a:pPr algn="ctr"/>
            <a:r>
              <a:rPr lang="en-US" altLang="en-US" sz="3200" b="1" dirty="0">
                <a:solidFill>
                  <a:srgbClr val="FFFF00"/>
                </a:solidFill>
              </a:rPr>
              <a:t>Comment Regarding “High Risk”</a:t>
            </a:r>
          </a:p>
        </p:txBody>
      </p:sp>
      <p:sp>
        <p:nvSpPr>
          <p:cNvPr id="15363" name="Content Placeholder 2"/>
          <p:cNvSpPr>
            <a:spLocks noGrp="1"/>
          </p:cNvSpPr>
          <p:nvPr>
            <p:ph idx="1"/>
          </p:nvPr>
        </p:nvSpPr>
        <p:spPr>
          <a:xfrm>
            <a:off x="1733549" y="838200"/>
            <a:ext cx="9103783" cy="5105400"/>
          </a:xfrm>
        </p:spPr>
        <p:txBody>
          <a:bodyPr>
            <a:normAutofit/>
          </a:bodyPr>
          <a:lstStyle/>
          <a:p>
            <a:pPr marL="0" indent="0">
              <a:buNone/>
            </a:pPr>
            <a:r>
              <a:rPr lang="en-US" altLang="en-US" dirty="0">
                <a:solidFill>
                  <a:srgbClr val="002060"/>
                </a:solidFill>
              </a:rPr>
              <a:t>For patients who have had a cholecystostomy tube placed and are being evaluated for elective cholecystectomy (after the acute inflammation has subsided), “high risk” is defined as substantially increased risk of mortality or  morbidity associated with elective total cholecystectomy based on multidisciplinary evaluation of the patients health status including comorbidities and frailty. </a:t>
            </a:r>
          </a:p>
          <a:p>
            <a:pPr marL="0" indent="0">
              <a:buNone/>
            </a:pPr>
            <a:r>
              <a:rPr lang="en-US" altLang="en-US" dirty="0">
                <a:solidFill>
                  <a:srgbClr val="002060"/>
                </a:solidFill>
              </a:rPr>
              <a:t>The evaluation should involve surgeons, anesthesiologists and when deemed advisable other specialists depending on the patients specific health problems. The use of established risk scoring systems may be employed in reaching decisions in this setting.</a:t>
            </a:r>
          </a:p>
        </p:txBody>
      </p:sp>
      <p:sp>
        <p:nvSpPr>
          <p:cNvPr id="4" name="Rectangle 3"/>
          <p:cNvSpPr/>
          <p:nvPr/>
        </p:nvSpPr>
        <p:spPr bwMode="auto">
          <a:xfrm>
            <a:off x="8229600" y="6553200"/>
            <a:ext cx="3009900" cy="304800"/>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Tree>
    <p:extLst>
      <p:ext uri="{BB962C8B-B14F-4D97-AF65-F5344CB8AC3E}">
        <p14:creationId xmlns:p14="http://schemas.microsoft.com/office/powerpoint/2010/main" xmlns="" val="21312726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09599" y="152400"/>
            <a:ext cx="10955867" cy="1143000"/>
          </a:xfrm>
        </p:spPr>
        <p:txBody>
          <a:bodyPr rtlCol="0">
            <a:normAutofit/>
          </a:bodyPr>
          <a:lstStyle/>
          <a:p>
            <a:pPr algn="ctr" defTabSz="771571">
              <a:defRPr/>
            </a:pPr>
            <a:r>
              <a:rPr lang="en-US" altLang="en-US" sz="3600" b="1" dirty="0">
                <a:solidFill>
                  <a:srgbClr val="FFFF00"/>
                </a:solidFill>
              </a:rPr>
              <a:t>PICO 11 Recommendations from GRADE Results (Type A)</a:t>
            </a:r>
            <a:endParaRPr lang="en-US" sz="3600" b="1" dirty="0">
              <a:solidFill>
                <a:srgbClr val="FFFF00"/>
              </a:solidFill>
              <a:effectLst>
                <a:outerShdw blurRad="38100" dist="38100" dir="2700000" algn="tl">
                  <a:srgbClr val="000000">
                    <a:alpha val="43137"/>
                  </a:srgbClr>
                </a:outerShdw>
              </a:effectLst>
            </a:endParaRPr>
          </a:p>
        </p:txBody>
      </p:sp>
      <p:sp>
        <p:nvSpPr>
          <p:cNvPr id="16388" name="Content Placeholder 6"/>
          <p:cNvSpPr>
            <a:spLocks noGrp="1"/>
          </p:cNvSpPr>
          <p:nvPr>
            <p:ph idx="1"/>
          </p:nvPr>
        </p:nvSpPr>
        <p:spPr>
          <a:xfrm>
            <a:off x="1303867" y="1322389"/>
            <a:ext cx="9804400" cy="4351337"/>
          </a:xfrm>
        </p:spPr>
        <p:txBody>
          <a:bodyPr/>
          <a:lstStyle/>
          <a:p>
            <a:pPr marL="0" indent="0">
              <a:lnSpc>
                <a:spcPct val="107000"/>
              </a:lnSpc>
              <a:spcBef>
                <a:spcPct val="0"/>
              </a:spcBef>
              <a:buNone/>
            </a:pPr>
            <a:r>
              <a:rPr lang="en-US" altLang="en-US" dirty="0">
                <a:solidFill>
                  <a:srgbClr val="2D3236"/>
                </a:solidFill>
                <a:latin typeface="Calibri" panose="020F0502020204030204" pitchFamily="34" charset="0"/>
                <a:cs typeface="Calibri" panose="020F0502020204030204" pitchFamily="34" charset="0"/>
              </a:rPr>
              <a:t>In low risk surgical candidates with acute calculous cholecystitis previously treated by percutaneous cholecystostomy, we suggest interval cholecystectomy after the inflammation has subsided. For </a:t>
            </a:r>
            <a:r>
              <a:rPr lang="en-US" altLang="en-US" b="1" dirty="0">
                <a:solidFill>
                  <a:srgbClr val="2D3236"/>
                </a:solidFill>
                <a:latin typeface="Calibri" panose="020F0502020204030204" pitchFamily="34" charset="0"/>
                <a:cs typeface="Calibri" panose="020F0502020204030204" pitchFamily="34" charset="0"/>
              </a:rPr>
              <a:t>high risk*</a:t>
            </a:r>
            <a:r>
              <a:rPr lang="en-US" altLang="en-US" dirty="0">
                <a:solidFill>
                  <a:srgbClr val="2D3236"/>
                </a:solidFill>
                <a:latin typeface="Calibri" panose="020F0502020204030204" pitchFamily="34" charset="0"/>
                <a:cs typeface="Calibri" panose="020F0502020204030204" pitchFamily="34" charset="0"/>
              </a:rPr>
              <a:t>  candidates, we suggest a non-surgical approach that may include percutaneous stone clearance through the tube tract or tube removal and observation if the cystic duct is patent.  (</a:t>
            </a:r>
            <a:r>
              <a:rPr lang="en-US" altLang="en-US" dirty="0">
                <a:solidFill>
                  <a:srgbClr val="0070C0"/>
                </a:solidFill>
                <a:latin typeface="Calibri" panose="020F0502020204030204" pitchFamily="34" charset="0"/>
                <a:cs typeface="Calibri" panose="020F0502020204030204" pitchFamily="34" charset="0"/>
              </a:rPr>
              <a:t>conditional recommendations, very low certainty of evidence</a:t>
            </a:r>
            <a:r>
              <a:rPr lang="en-US" altLang="en-US" dirty="0">
                <a:solidFill>
                  <a:srgbClr val="2D3236"/>
                </a:solidFill>
                <a:latin typeface="Calibri" panose="020F0502020204030204" pitchFamily="34" charset="0"/>
                <a:cs typeface="Calibri" panose="020F0502020204030204" pitchFamily="34" charset="0"/>
              </a:rPr>
              <a:t>).  </a:t>
            </a:r>
            <a:endParaRPr lang="en-US" alt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77328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bwMode="auto">
          <a:xfrm>
            <a:off x="414866" y="228601"/>
            <a:ext cx="7214532"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4400" b="1" kern="0" dirty="0">
                <a:solidFill>
                  <a:srgbClr val="000000"/>
                </a:solidFill>
                <a:latin typeface="+mj-lt"/>
                <a:ea typeface="+mj-ea"/>
                <a:cs typeface="+mj-cs"/>
              </a:rPr>
              <a:t>Vote on PICO 11 Recommendation</a:t>
            </a:r>
          </a:p>
        </p:txBody>
      </p:sp>
      <p:pic>
        <p:nvPicPr>
          <p:cNvPr id="6" name="Picture 2"/>
          <p:cNvPicPr>
            <a:picLocks noChangeAspect="1" noChangeArrowheads="1"/>
          </p:cNvPicPr>
          <p:nvPr/>
        </p:nvPicPr>
        <p:blipFill>
          <a:blip r:embed="rId3" cstate="print"/>
          <a:srcRect/>
          <a:stretch>
            <a:fillRect/>
          </a:stretch>
        </p:blipFill>
        <p:spPr bwMode="auto">
          <a:xfrm>
            <a:off x="2979324" y="1825625"/>
            <a:ext cx="2048172" cy="435133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1639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066800" y="1591734"/>
            <a:ext cx="10058400" cy="4453466"/>
          </a:xfrm>
        </p:spPr>
        <p:txBody>
          <a:bodyPr rtlCol="0">
            <a:normAutofit fontScale="90000"/>
          </a:bodyPr>
          <a:lstStyle/>
          <a:p>
            <a:pPr>
              <a:defRPr/>
            </a:pPr>
            <a:r>
              <a:rPr lang="en-US" b="1" dirty="0">
                <a:solidFill>
                  <a:srgbClr val="FFFF00"/>
                </a:solidFill>
                <a:effectLst>
                  <a:outerShdw blurRad="38100" dist="38100" dir="2700000" algn="tl">
                    <a:srgbClr val="000000">
                      <a:alpha val="43137"/>
                    </a:srgbClr>
                  </a:outerShdw>
                </a:effectLst>
              </a:rPr>
              <a:t>PICO 11 </a:t>
            </a:r>
            <a:br>
              <a:rPr lang="en-US" b="1" dirty="0">
                <a:solidFill>
                  <a:srgbClr val="FFFF00"/>
                </a:solidFill>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4000" b="1" cap="small" dirty="0">
                <a:solidFill>
                  <a:srgbClr val="002060"/>
                </a:solidFill>
              </a:rPr>
              <a:t>Interval Cholecystectomy</a:t>
            </a:r>
            <a:br>
              <a:rPr lang="en-US" sz="4000" b="1" cap="small" dirty="0">
                <a:solidFill>
                  <a:srgbClr val="002060"/>
                </a:solidFill>
              </a:rPr>
            </a:br>
            <a:r>
              <a:rPr lang="en-US" sz="4000" b="1" dirty="0">
                <a:solidFill>
                  <a:srgbClr val="002060"/>
                </a:solidFill>
              </a:rPr>
              <a:t/>
            </a:r>
            <a:br>
              <a:rPr lang="en-US" sz="4000" b="1" dirty="0">
                <a:solidFill>
                  <a:srgbClr val="002060"/>
                </a:solidFill>
              </a:rPr>
            </a:br>
            <a:r>
              <a:rPr lang="en-US" sz="4000" b="1" dirty="0">
                <a:solidFill>
                  <a:srgbClr val="002060"/>
                </a:solidFill>
              </a:rPr>
              <a:t> versus </a:t>
            </a:r>
            <a:br>
              <a:rPr lang="en-US" sz="4000" b="1" dirty="0">
                <a:solidFill>
                  <a:srgbClr val="002060"/>
                </a:solidFill>
              </a:rPr>
            </a:br>
            <a:r>
              <a:rPr lang="en-US" sz="4000" b="1" dirty="0">
                <a:solidFill>
                  <a:srgbClr val="002060"/>
                </a:solidFill>
              </a:rPr>
              <a:t/>
            </a:r>
            <a:br>
              <a:rPr lang="en-US" sz="4000" b="1" dirty="0">
                <a:solidFill>
                  <a:srgbClr val="002060"/>
                </a:solidFill>
              </a:rPr>
            </a:br>
            <a:r>
              <a:rPr lang="en-US" sz="4000" b="1" cap="small" dirty="0">
                <a:solidFill>
                  <a:srgbClr val="002060"/>
                </a:solidFill>
              </a:rPr>
              <a:t>No Additional Treatment </a:t>
            </a:r>
            <a:r>
              <a:rPr lang="en-US" sz="4000" b="1" dirty="0">
                <a:solidFill>
                  <a:srgbClr val="002060"/>
                </a:solidFill>
              </a:rPr>
              <a:t/>
            </a:r>
            <a:br>
              <a:rPr lang="en-US" sz="4000" b="1" dirty="0">
                <a:solidFill>
                  <a:srgbClr val="002060"/>
                </a:solidFill>
              </a:rPr>
            </a:br>
            <a:r>
              <a:rPr lang="en-US" sz="4000" b="1" dirty="0">
                <a:solidFill>
                  <a:srgbClr val="002060"/>
                </a:solidFill>
              </a:rPr>
              <a:t>in patients previously treated by cholecystostomy</a:t>
            </a:r>
            <a:r>
              <a:rPr lang="en-US" sz="3600" dirty="0">
                <a:solidFill>
                  <a:srgbClr val="FFC000"/>
                </a:solidFill>
                <a:effectLst>
                  <a:outerShdw blurRad="38100" dist="38100" dir="2700000" algn="tl">
                    <a:srgbClr val="000000">
                      <a:alpha val="43137"/>
                    </a:srgbClr>
                  </a:outerShdw>
                </a:effectLst>
              </a:rPr>
              <a:t/>
            </a:r>
            <a:br>
              <a:rPr lang="en-US" sz="3600" dirty="0">
                <a:solidFill>
                  <a:srgbClr val="FFC000"/>
                </a:solidFill>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175337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908721"/>
            <a:ext cx="7772400" cy="1470025"/>
          </a:xfrm>
        </p:spPr>
        <p:txBody>
          <a:bodyPr>
            <a:noAutofit/>
          </a:bodyPr>
          <a:lstStyle/>
          <a:p>
            <a:r>
              <a:rPr lang="nl-NL" sz="3200" b="1" dirty="0" err="1"/>
              <a:t>Laparoscopic</a:t>
            </a:r>
            <a:r>
              <a:rPr lang="nl-NL" sz="3200" b="1" dirty="0"/>
              <a:t> </a:t>
            </a:r>
            <a:r>
              <a:rPr lang="nl-NL" sz="3200" b="1" dirty="0" err="1"/>
              <a:t>cholecystectomy</a:t>
            </a:r>
            <a:r>
              <a:rPr lang="nl-NL" sz="3200" b="1" dirty="0"/>
              <a:t> versus </a:t>
            </a:r>
            <a:r>
              <a:rPr lang="nl-NL" sz="3200" b="1" dirty="0" err="1"/>
              <a:t>percutaneous</a:t>
            </a:r>
            <a:r>
              <a:rPr lang="nl-NL" sz="3200" b="1" dirty="0"/>
              <a:t> </a:t>
            </a:r>
            <a:r>
              <a:rPr lang="nl-NL" sz="3200" b="1" dirty="0" err="1"/>
              <a:t>catheter</a:t>
            </a:r>
            <a:r>
              <a:rPr lang="nl-NL" sz="3200" b="1" dirty="0"/>
              <a:t> drainage </a:t>
            </a:r>
            <a:r>
              <a:rPr lang="nl-NL" sz="3200" b="1" dirty="0" err="1"/>
              <a:t>for</a:t>
            </a:r>
            <a:r>
              <a:rPr lang="nl-NL" sz="3200" b="1" dirty="0"/>
              <a:t> acute cholecystitis in high risk </a:t>
            </a:r>
            <a:r>
              <a:rPr lang="nl-NL" sz="3200" b="1" dirty="0" err="1"/>
              <a:t>patients</a:t>
            </a:r>
            <a:r>
              <a:rPr lang="nl-NL" sz="3200" b="1" dirty="0"/>
              <a:t> (CHOCOLATE)</a:t>
            </a:r>
          </a:p>
        </p:txBody>
      </p:sp>
      <p:sp>
        <p:nvSpPr>
          <p:cNvPr id="3" name="Ondertitel 2"/>
          <p:cNvSpPr>
            <a:spLocks noGrp="1"/>
          </p:cNvSpPr>
          <p:nvPr>
            <p:ph type="subTitle" idx="1"/>
          </p:nvPr>
        </p:nvSpPr>
        <p:spPr>
          <a:xfrm>
            <a:off x="2783632" y="2924944"/>
            <a:ext cx="6400800" cy="1752600"/>
          </a:xfrm>
        </p:spPr>
        <p:txBody>
          <a:bodyPr>
            <a:normAutofit/>
          </a:bodyPr>
          <a:lstStyle/>
          <a:p>
            <a:r>
              <a:rPr lang="nl-NL" dirty="0" err="1">
                <a:solidFill>
                  <a:schemeClr val="tx1"/>
                </a:solidFill>
              </a:rPr>
              <a:t>Multicentre</a:t>
            </a:r>
            <a:r>
              <a:rPr lang="nl-NL" dirty="0">
                <a:solidFill>
                  <a:schemeClr val="tx1"/>
                </a:solidFill>
              </a:rPr>
              <a:t> </a:t>
            </a:r>
            <a:r>
              <a:rPr lang="nl-NL" dirty="0" err="1">
                <a:solidFill>
                  <a:schemeClr val="tx1"/>
                </a:solidFill>
              </a:rPr>
              <a:t>randomised</a:t>
            </a:r>
            <a:r>
              <a:rPr lang="nl-NL" dirty="0">
                <a:solidFill>
                  <a:schemeClr val="tx1"/>
                </a:solidFill>
              </a:rPr>
              <a:t> </a:t>
            </a:r>
            <a:r>
              <a:rPr lang="nl-NL" dirty="0" err="1">
                <a:solidFill>
                  <a:schemeClr val="tx1"/>
                </a:solidFill>
              </a:rPr>
              <a:t>clinical</a:t>
            </a:r>
            <a:r>
              <a:rPr lang="nl-NL" dirty="0">
                <a:solidFill>
                  <a:schemeClr val="tx1"/>
                </a:solidFill>
              </a:rPr>
              <a:t> trial</a:t>
            </a:r>
          </a:p>
        </p:txBody>
      </p:sp>
      <p:sp>
        <p:nvSpPr>
          <p:cNvPr id="4" name="Titel 1"/>
          <p:cNvSpPr txBox="1">
            <a:spLocks/>
          </p:cNvSpPr>
          <p:nvPr/>
        </p:nvSpPr>
        <p:spPr bwMode="auto">
          <a:xfrm>
            <a:off x="2118420" y="3861048"/>
            <a:ext cx="7772400"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nl-NL" altLang="en-US" sz="2000" u="sng" dirty="0"/>
              <a:t>C Loozen</a:t>
            </a:r>
            <a:r>
              <a:rPr lang="nl-NL" altLang="en-US" sz="2000" dirty="0"/>
              <a:t>, H van Santvoort, P van </a:t>
            </a:r>
            <a:r>
              <a:rPr lang="nl-NL" altLang="en-US" sz="2000" dirty="0" err="1"/>
              <a:t>Duijvendijk</a:t>
            </a:r>
            <a:r>
              <a:rPr lang="nl-NL" altLang="en-US" sz="2000" dirty="0"/>
              <a:t>, M </a:t>
            </a:r>
            <a:r>
              <a:rPr lang="nl-NL" altLang="en-US" sz="2000" dirty="0" err="1"/>
              <a:t>Besselink</a:t>
            </a:r>
            <a:r>
              <a:rPr lang="nl-NL" altLang="en-US" sz="2000" dirty="0"/>
              <a:t>, D </a:t>
            </a:r>
            <a:r>
              <a:rPr lang="nl-NL" altLang="en-US" sz="2000" dirty="0" err="1"/>
              <a:t>Gouma</a:t>
            </a:r>
            <a:r>
              <a:rPr lang="nl-NL" altLang="en-US" sz="2000" dirty="0"/>
              <a:t>, G </a:t>
            </a:r>
            <a:r>
              <a:rPr lang="nl-NL" altLang="en-US" sz="2000" dirty="0" err="1"/>
              <a:t>Nieuwenhuijzen</a:t>
            </a:r>
            <a:r>
              <a:rPr lang="nl-NL" altLang="en-US" sz="2000" dirty="0"/>
              <a:t>, J Kelder, S </a:t>
            </a:r>
            <a:r>
              <a:rPr lang="nl-NL" altLang="en-US" sz="2000" dirty="0" err="1"/>
              <a:t>Donkervoort</a:t>
            </a:r>
            <a:r>
              <a:rPr lang="nl-NL" altLang="en-US" sz="2000" dirty="0"/>
              <a:t>, A van Geloven, P </a:t>
            </a:r>
            <a:r>
              <a:rPr lang="nl-NL" altLang="en-US" sz="2000" dirty="0" err="1"/>
              <a:t>Kruyt</a:t>
            </a:r>
            <a:r>
              <a:rPr lang="nl-NL" altLang="en-US" sz="2000" dirty="0"/>
              <a:t>, D Roos, A Pronk, D van der Peet, R </a:t>
            </a:r>
            <a:r>
              <a:rPr lang="nl-NL" altLang="en-US" sz="2000" dirty="0" err="1"/>
              <a:t>Crolla</a:t>
            </a:r>
            <a:r>
              <a:rPr lang="nl-NL" altLang="en-US" sz="2000" dirty="0"/>
              <a:t>, K </a:t>
            </a:r>
            <a:r>
              <a:rPr lang="nl-NL" altLang="en-US" sz="2000" dirty="0" err="1"/>
              <a:t>kortram</a:t>
            </a:r>
            <a:r>
              <a:rPr lang="nl-NL" altLang="en-US" sz="2000" dirty="0"/>
              <a:t>, V </a:t>
            </a:r>
            <a:r>
              <a:rPr lang="nl-NL" altLang="en-US" sz="2000" dirty="0" err="1"/>
              <a:t>Kornmann</a:t>
            </a:r>
            <a:r>
              <a:rPr lang="nl-NL" altLang="en-US" sz="2000" dirty="0"/>
              <a:t>, B van Ramshorst, T Bollen, D Boerma</a:t>
            </a:r>
          </a:p>
        </p:txBody>
      </p:sp>
    </p:spTree>
    <p:extLst>
      <p:ext uri="{BB962C8B-B14F-4D97-AF65-F5344CB8AC3E}">
        <p14:creationId xmlns:p14="http://schemas.microsoft.com/office/powerpoint/2010/main" xmlns="" val="82383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3BDEB394-A13D-F148-A2E9-9C01CED6009A}"/>
              </a:ext>
            </a:extLst>
          </p:cNvPr>
          <p:cNvSpPr>
            <a:spLocks noGrp="1"/>
          </p:cNvSpPr>
          <p:nvPr>
            <p:ph type="title"/>
          </p:nvPr>
        </p:nvSpPr>
        <p:spPr>
          <a:xfrm>
            <a:off x="436033" y="257704"/>
            <a:ext cx="11243733" cy="1143000"/>
          </a:xfrm>
        </p:spPr>
        <p:txBody>
          <a:bodyPr>
            <a:noAutofit/>
          </a:bodyPr>
          <a:lstStyle/>
          <a:p>
            <a:pPr indent="-342900" algn="ctr">
              <a:lnSpc>
                <a:spcPct val="107000"/>
              </a:lnSpc>
            </a:pPr>
            <a:r>
              <a:rPr lang="en-US" altLang="en-US" sz="3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en-US" altLang="en-US"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Background: </a:t>
            </a:r>
            <a:r>
              <a:rPr lang="en-US" altLang="en-US" sz="3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altLang="en-US" sz="3200" b="1"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Tornqvist</a:t>
            </a:r>
            <a:r>
              <a:rPr lang="en-US" altLang="en-US" sz="3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et al World J </a:t>
            </a:r>
            <a:r>
              <a:rPr lang="en-US" altLang="en-US" sz="3200" b="1"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Surg</a:t>
            </a:r>
            <a:r>
              <a:rPr lang="en-US" altLang="en-US" sz="3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(2016) 40:1060–1067)</a:t>
            </a:r>
            <a:br>
              <a:rPr lang="en-US" altLang="en-US" sz="3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en-US" altLang="en-US" sz="3200" b="1" dirty="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2ECE808-569F-2B47-B624-C9EEEAE5F082}"/>
              </a:ext>
            </a:extLst>
          </p:cNvPr>
          <p:cNvSpPr>
            <a:spLocks noGrp="1"/>
          </p:cNvSpPr>
          <p:nvPr>
            <p:ph idx="1"/>
          </p:nvPr>
        </p:nvSpPr>
        <p:spPr>
          <a:xfrm>
            <a:off x="1371600" y="2438400"/>
            <a:ext cx="9372600" cy="2878667"/>
          </a:xfrm>
        </p:spPr>
        <p:txBody>
          <a:bodyPr/>
          <a:lstStyle/>
          <a:p>
            <a:pPr marL="0">
              <a:lnSpc>
                <a:spcPct val="107000"/>
              </a:lnSpc>
              <a:spcBef>
                <a:spcPts val="0"/>
              </a:spcBef>
              <a:defRPr/>
            </a:pPr>
            <a:r>
              <a:rPr lang="en-US" dirty="0">
                <a:solidFill>
                  <a:srgbClr val="1E278B"/>
                </a:solidFill>
                <a:latin typeface="Calibri" panose="020F0502020204030204" pitchFamily="34" charset="0"/>
                <a:ea typeface="Calibri" panose="020F0502020204030204" pitchFamily="34" charset="0"/>
                <a:cs typeface="Times New Roman" panose="02020603050405020304" pitchFamily="18" charset="0"/>
              </a:rPr>
              <a:t>Mild acute cholecystitis (Tokyo grade I) did not affect the risk of BDI</a:t>
            </a:r>
          </a:p>
          <a:p>
            <a:pPr marL="0">
              <a:lnSpc>
                <a:spcPct val="107000"/>
              </a:lnSpc>
              <a:spcBef>
                <a:spcPts val="0"/>
              </a:spcBef>
              <a:defRPr/>
            </a:pPr>
            <a:r>
              <a:rPr lang="en-US" dirty="0">
                <a:solidFill>
                  <a:srgbClr val="1E278B"/>
                </a:solidFill>
                <a:latin typeface="Calibri" panose="020F0502020204030204" pitchFamily="34" charset="0"/>
                <a:ea typeface="Calibri" panose="020F0502020204030204" pitchFamily="34" charset="0"/>
                <a:cs typeface="Times New Roman" panose="02020603050405020304" pitchFamily="18" charset="0"/>
              </a:rPr>
              <a:t>Moderate (Tokyo grade II) </a:t>
            </a:r>
            <a:r>
              <a:rPr lang="en-US" b="1" dirty="0">
                <a:solidFill>
                  <a:srgbClr val="1E278B"/>
                </a:solidFill>
                <a:latin typeface="Calibri" panose="020F0502020204030204" pitchFamily="34" charset="0"/>
                <a:ea typeface="Calibri" panose="020F0502020204030204" pitchFamily="34" charset="0"/>
                <a:cs typeface="Times New Roman" panose="02020603050405020304" pitchFamily="18" charset="0"/>
              </a:rPr>
              <a:t>more than doubled</a:t>
            </a:r>
            <a:r>
              <a:rPr lang="en-US" dirty="0">
                <a:solidFill>
                  <a:srgbClr val="1E278B"/>
                </a:solidFill>
                <a:latin typeface="Calibri" panose="020F0502020204030204" pitchFamily="34" charset="0"/>
                <a:ea typeface="Calibri" panose="020F0502020204030204" pitchFamily="34" charset="0"/>
                <a:cs typeface="Times New Roman" panose="02020603050405020304" pitchFamily="18" charset="0"/>
              </a:rPr>
              <a:t> the risk (OR 2.41 95 % CI 1.21–4.80). </a:t>
            </a:r>
          </a:p>
          <a:p>
            <a:pPr marL="0" indent="0">
              <a:lnSpc>
                <a:spcPct val="107000"/>
              </a:lnSpc>
              <a:spcBef>
                <a:spcPts val="0"/>
              </a:spcBef>
              <a:buNone/>
              <a:defRPr/>
            </a:pPr>
            <a:r>
              <a:rPr lang="en-US" b="1" dirty="0">
                <a:solidFill>
                  <a:srgbClr val="1E278B"/>
                </a:solidFill>
                <a:latin typeface="Calibri" panose="020F0502020204030204" pitchFamily="34" charset="0"/>
                <a:ea typeface="Calibri" panose="020F0502020204030204" pitchFamily="34" charset="0"/>
                <a:cs typeface="Times New Roman" panose="02020603050405020304" pitchFamily="18" charset="0"/>
              </a:rPr>
              <a:t>Prior attacks </a:t>
            </a:r>
            <a:r>
              <a:rPr lang="en-US" dirty="0">
                <a:solidFill>
                  <a:srgbClr val="1E278B"/>
                </a:solidFill>
                <a:latin typeface="Calibri" panose="020F0502020204030204" pitchFamily="34" charset="0"/>
                <a:ea typeface="Calibri" panose="020F0502020204030204" pitchFamily="34" charset="0"/>
                <a:cs typeface="Times New Roman" panose="02020603050405020304" pitchFamily="18" charset="0"/>
              </a:rPr>
              <a:t>of AC also significantly increased the odds ratio for BDI  (OR 3.63  95 % CI 2.00–6.57)</a:t>
            </a:r>
          </a:p>
          <a:p>
            <a:pPr>
              <a:defRPr/>
            </a:pPr>
            <a:endParaRPr lang="en-US" dirty="0">
              <a:solidFill>
                <a:srgbClr val="1E278B"/>
              </a:solidFill>
            </a:endParaRPr>
          </a:p>
        </p:txBody>
      </p:sp>
      <p:pic>
        <p:nvPicPr>
          <p:cNvPr id="10244" name="Picture 3">
            <a:extLst>
              <a:ext uri="{FF2B5EF4-FFF2-40B4-BE49-F238E27FC236}">
                <a16:creationId xmlns:a16="http://schemas.microsoft.com/office/drawing/2014/main" xmlns="" id="{4E32FA11-9A85-834D-8F2F-CACFF413C72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2525" y="829204"/>
            <a:ext cx="727075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322277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000" dirty="0"/>
              <a:t>Study design</a:t>
            </a:r>
          </a:p>
        </p:txBody>
      </p:sp>
      <p:sp>
        <p:nvSpPr>
          <p:cNvPr id="5" name="Tijdelijke aanduiding voor inhoud 4"/>
          <p:cNvSpPr>
            <a:spLocks noGrp="1"/>
          </p:cNvSpPr>
          <p:nvPr>
            <p:ph idx="1"/>
          </p:nvPr>
        </p:nvSpPr>
        <p:spPr>
          <a:xfrm>
            <a:off x="838200" y="1588435"/>
            <a:ext cx="7965141" cy="4351338"/>
          </a:xfrm>
        </p:spPr>
        <p:txBody>
          <a:bodyPr>
            <a:normAutofit/>
          </a:bodyPr>
          <a:lstStyle/>
          <a:p>
            <a:pPr marL="0" indent="0">
              <a:buNone/>
            </a:pPr>
            <a:r>
              <a:rPr lang="nl-NL" sz="2400" b="1" dirty="0"/>
              <a:t>Objective</a:t>
            </a:r>
            <a:r>
              <a:rPr lang="nl-NL" sz="2400" dirty="0"/>
              <a:t>		</a:t>
            </a:r>
            <a:r>
              <a:rPr lang="en-US" sz="2400" dirty="0"/>
              <a:t>To assess whether laparoscopic 				cholecystectomy is superior to 				percutaneous catheter drainage in high 			risk patients with acute calculous 				cholecystitis</a:t>
            </a:r>
          </a:p>
          <a:p>
            <a:pPr marL="0" indent="0">
              <a:buNone/>
            </a:pPr>
            <a:endParaRPr lang="nl-NL" sz="2400" dirty="0"/>
          </a:p>
          <a:p>
            <a:pPr marL="0" indent="0">
              <a:buNone/>
            </a:pPr>
            <a:r>
              <a:rPr lang="nl-NL" sz="2400" b="1" dirty="0"/>
              <a:t>Design</a:t>
            </a:r>
            <a:r>
              <a:rPr lang="nl-NL" sz="2400" dirty="0"/>
              <a:t>	</a:t>
            </a:r>
            <a:r>
              <a:rPr lang="en-US" sz="2400" dirty="0"/>
              <a:t> 		</a:t>
            </a:r>
            <a:r>
              <a:rPr lang="en-US" sz="2400" dirty="0" err="1"/>
              <a:t>Multicentre</a:t>
            </a:r>
            <a:r>
              <a:rPr lang="en-US" sz="2400" dirty="0"/>
              <a:t>, </a:t>
            </a:r>
            <a:r>
              <a:rPr lang="en-US" sz="2400" dirty="0" err="1"/>
              <a:t>randomised</a:t>
            </a:r>
            <a:r>
              <a:rPr lang="en-US" sz="2400" dirty="0"/>
              <a:t> controlled, 				superiority trial</a:t>
            </a:r>
            <a:br>
              <a:rPr lang="en-US" sz="2400" dirty="0"/>
            </a:br>
            <a:r>
              <a:rPr lang="en-US" sz="2400" dirty="0"/>
              <a:t/>
            </a:r>
            <a:br>
              <a:rPr lang="en-US" sz="2400" dirty="0"/>
            </a:br>
            <a:r>
              <a:rPr lang="nl-NL" sz="2400" b="1" dirty="0"/>
              <a:t>Setting</a:t>
            </a:r>
            <a:r>
              <a:rPr lang="nl-NL" sz="2400" dirty="0"/>
              <a:t>			</a:t>
            </a:r>
            <a:r>
              <a:rPr lang="en-US" sz="2400" dirty="0"/>
              <a:t>11 hospitals in the Netherlands,</a:t>
            </a:r>
            <a:br>
              <a:rPr lang="en-US" sz="2400" dirty="0"/>
            </a:br>
            <a:r>
              <a:rPr lang="en-US" sz="2400" dirty="0"/>
              <a:t>			February 2011 to January 2016</a:t>
            </a:r>
            <a:endParaRPr lang="nl-NL" sz="2400" dirty="0"/>
          </a:p>
          <a:p>
            <a:pPr marL="0" indent="0">
              <a:buNone/>
            </a:pPr>
            <a:endParaRPr lang="nl-NL" sz="2600" dirty="0"/>
          </a:p>
          <a:p>
            <a:pPr marL="0" indent="0">
              <a:buNone/>
            </a:pPr>
            <a:endParaRPr lang="en-US" sz="2600" dirty="0"/>
          </a:p>
        </p:txBody>
      </p:sp>
    </p:spTree>
    <p:extLst>
      <p:ext uri="{BB962C8B-B14F-4D97-AF65-F5344CB8AC3E}">
        <p14:creationId xmlns:p14="http://schemas.microsoft.com/office/powerpoint/2010/main" xmlns="" val="1587998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000" dirty="0"/>
              <a:t>Inclusion and </a:t>
            </a:r>
            <a:r>
              <a:rPr lang="nl-NL" sz="4000" dirty="0" err="1"/>
              <a:t>exclusion</a:t>
            </a:r>
            <a:r>
              <a:rPr lang="nl-NL" sz="4000" dirty="0"/>
              <a:t> criteria</a:t>
            </a:r>
          </a:p>
        </p:txBody>
      </p:sp>
      <p:sp>
        <p:nvSpPr>
          <p:cNvPr id="3" name="Tijdelijke aanduiding voor inhoud 2"/>
          <p:cNvSpPr>
            <a:spLocks noGrp="1"/>
          </p:cNvSpPr>
          <p:nvPr>
            <p:ph idx="1"/>
          </p:nvPr>
        </p:nvSpPr>
        <p:spPr>
          <a:xfrm>
            <a:off x="1981200" y="1600200"/>
            <a:ext cx="8229600" cy="4781128"/>
          </a:xfrm>
        </p:spPr>
        <p:txBody>
          <a:bodyPr>
            <a:normAutofit fontScale="92500" lnSpcReduction="10000"/>
          </a:bodyPr>
          <a:lstStyle/>
          <a:p>
            <a:pPr marL="0" indent="0">
              <a:buNone/>
            </a:pPr>
            <a:r>
              <a:rPr lang="en-US" sz="2400" b="1" dirty="0"/>
              <a:t>Inclusion</a:t>
            </a:r>
            <a:r>
              <a:rPr lang="en-US" sz="2400" dirty="0"/>
              <a:t> </a:t>
            </a:r>
            <a:r>
              <a:rPr lang="nl-NL" altLang="nl-NL" sz="2400" dirty="0"/>
              <a:t>*</a:t>
            </a:r>
            <a:r>
              <a:rPr lang="en-US" sz="2400" dirty="0"/>
              <a:t>		Age &gt; 18</a:t>
            </a:r>
            <a:br>
              <a:rPr lang="en-US" sz="2400" dirty="0"/>
            </a:br>
            <a:r>
              <a:rPr lang="en-US" sz="2400" dirty="0"/>
              <a:t>			Acute calculous cholecystitis</a:t>
            </a:r>
            <a:br>
              <a:rPr lang="en-US" sz="2400" dirty="0"/>
            </a:br>
            <a:r>
              <a:rPr lang="en-US" sz="2400" dirty="0"/>
              <a:t>			Apache-II score </a:t>
            </a:r>
            <a:r>
              <a:rPr lang="nl-NL" altLang="nl-NL" sz="2400" dirty="0"/>
              <a:t>≥ 7</a:t>
            </a:r>
            <a:br>
              <a:rPr lang="nl-NL" altLang="nl-NL" sz="2400" dirty="0"/>
            </a:br>
            <a:r>
              <a:rPr lang="nl-NL" altLang="nl-NL" sz="2400" dirty="0"/>
              <a:t/>
            </a:r>
            <a:br>
              <a:rPr lang="nl-NL" altLang="nl-NL" sz="2400" dirty="0"/>
            </a:br>
            <a:r>
              <a:rPr lang="nl-NL" altLang="nl-NL" sz="2400" b="1" dirty="0"/>
              <a:t>Exclusion</a:t>
            </a:r>
            <a:r>
              <a:rPr lang="nl-NL" altLang="nl-NL" sz="2400" dirty="0"/>
              <a:t> 		APACHE-II score ≥ 15</a:t>
            </a:r>
            <a:br>
              <a:rPr lang="nl-NL" altLang="nl-NL" sz="2400" dirty="0"/>
            </a:br>
            <a:r>
              <a:rPr lang="nl-NL" altLang="nl-NL" sz="2400" dirty="0"/>
              <a:t>			</a:t>
            </a:r>
            <a:r>
              <a:rPr lang="en-US" sz="2400" dirty="0"/>
              <a:t>Symptoms that lasted &gt; 7 days</a:t>
            </a:r>
            <a:br>
              <a:rPr lang="en-US" sz="2400" dirty="0"/>
            </a:br>
            <a:r>
              <a:rPr lang="en-US" sz="2400" dirty="0"/>
              <a:t>			Pregnancy</a:t>
            </a:r>
            <a:br>
              <a:rPr lang="en-US" sz="2400" dirty="0"/>
            </a:br>
            <a:r>
              <a:rPr lang="en-US" sz="2400" dirty="0"/>
              <a:t>			Decompensated liver cirrhosis</a:t>
            </a:r>
            <a:br>
              <a:rPr lang="en-US" sz="2400" dirty="0"/>
            </a:br>
            <a:r>
              <a:rPr lang="en-US" sz="2400" dirty="0"/>
              <a:t>			ICU admission at the time of diagnosis</a:t>
            </a:r>
            <a:br>
              <a:rPr lang="en-US" sz="2400" dirty="0"/>
            </a:br>
            <a:r>
              <a:rPr lang="nl-NL" altLang="nl-NL" sz="2400" dirty="0"/>
              <a:t>			M</a:t>
            </a:r>
            <a:r>
              <a:rPr lang="en-US" sz="2400" dirty="0" err="1"/>
              <a:t>ental</a:t>
            </a:r>
            <a:r>
              <a:rPr lang="en-US" sz="2400" dirty="0"/>
              <a:t> illness</a:t>
            </a:r>
          </a:p>
          <a:p>
            <a:pPr marL="0" indent="0">
              <a:buNone/>
            </a:pPr>
            <a:r>
              <a:rPr lang="en-US" sz="2400" dirty="0"/>
              <a:t/>
            </a:r>
            <a:br>
              <a:rPr lang="en-US" sz="2400" dirty="0"/>
            </a:br>
            <a:endParaRPr lang="en-US" sz="2400" dirty="0"/>
          </a:p>
          <a:p>
            <a:pPr marL="0" indent="0">
              <a:buNone/>
            </a:pPr>
            <a:r>
              <a:rPr lang="en-US" sz="2400" dirty="0"/>
              <a:t>* Adults with acute calculous cholecystitis and a high surgical risk were included. Risk assessment was based on the APACHE II score. High risk was defined as an APACHE II score of </a:t>
            </a:r>
            <a:r>
              <a:rPr lang="nl-NL" altLang="nl-NL" sz="2400" dirty="0"/>
              <a:t>≥ 7. </a:t>
            </a:r>
            <a:endParaRPr lang="nl-NL" sz="2400" dirty="0"/>
          </a:p>
        </p:txBody>
      </p:sp>
    </p:spTree>
    <p:extLst>
      <p:ext uri="{BB962C8B-B14F-4D97-AF65-F5344CB8AC3E}">
        <p14:creationId xmlns:p14="http://schemas.microsoft.com/office/powerpoint/2010/main" xmlns="" val="576158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000" dirty="0" err="1"/>
              <a:t>Randomisation</a:t>
            </a:r>
            <a:endParaRPr lang="nl-NL" sz="4000" dirty="0"/>
          </a:p>
        </p:txBody>
      </p:sp>
      <p:sp>
        <p:nvSpPr>
          <p:cNvPr id="3" name="Tijdelijke aanduiding voor inhoud 2"/>
          <p:cNvSpPr>
            <a:spLocks noGrp="1"/>
          </p:cNvSpPr>
          <p:nvPr>
            <p:ph idx="1"/>
          </p:nvPr>
        </p:nvSpPr>
        <p:spPr>
          <a:xfrm>
            <a:off x="1919536" y="1628801"/>
            <a:ext cx="8507288" cy="4525963"/>
          </a:xfrm>
        </p:spPr>
        <p:txBody>
          <a:bodyPr>
            <a:normAutofit/>
          </a:bodyPr>
          <a:lstStyle/>
          <a:p>
            <a:pPr marL="0" indent="0">
              <a:buNone/>
            </a:pPr>
            <a:r>
              <a:rPr lang="nl-NL" sz="2400" b="1" dirty="0" err="1"/>
              <a:t>Laparoscopic</a:t>
            </a:r>
            <a:r>
              <a:rPr lang="nl-NL" sz="2400" dirty="0"/>
              <a:t>		</a:t>
            </a:r>
            <a:r>
              <a:rPr lang="nl-NL" sz="2400" dirty="0" err="1"/>
              <a:t>Performed</a:t>
            </a:r>
            <a:r>
              <a:rPr lang="nl-NL" sz="2400" dirty="0"/>
              <a:t> &lt; 24 </a:t>
            </a:r>
            <a:r>
              <a:rPr lang="nl-NL" sz="2400" dirty="0" err="1"/>
              <a:t>hours</a:t>
            </a:r>
            <a:r>
              <a:rPr lang="nl-NL" sz="2400" dirty="0"/>
              <a:t> </a:t>
            </a:r>
            <a:br>
              <a:rPr lang="nl-NL" sz="2400" dirty="0"/>
            </a:br>
            <a:r>
              <a:rPr lang="nl-NL" sz="2400" dirty="0"/>
              <a:t>  </a:t>
            </a:r>
            <a:r>
              <a:rPr lang="nl-NL" sz="2400" b="1" dirty="0" err="1"/>
              <a:t>cholecystectomy</a:t>
            </a:r>
            <a:r>
              <a:rPr lang="nl-NL" sz="2400" dirty="0"/>
              <a:t>	</a:t>
            </a:r>
            <a:r>
              <a:rPr lang="nl-NL" sz="2400" dirty="0" err="1"/>
              <a:t>Four</a:t>
            </a:r>
            <a:r>
              <a:rPr lang="nl-NL" sz="2400" dirty="0"/>
              <a:t> </a:t>
            </a:r>
            <a:r>
              <a:rPr lang="nl-NL" sz="2400" dirty="0" err="1"/>
              <a:t>trocar</a:t>
            </a:r>
            <a:r>
              <a:rPr lang="nl-NL" sz="2400" dirty="0"/>
              <a:t> </a:t>
            </a:r>
            <a:r>
              <a:rPr lang="nl-NL" sz="2400" dirty="0" err="1"/>
              <a:t>technique</a:t>
            </a:r>
            <a:r>
              <a:rPr lang="nl-NL" sz="2400" dirty="0"/>
              <a:t/>
            </a:r>
            <a:br>
              <a:rPr lang="nl-NL" sz="2400" dirty="0"/>
            </a:br>
            <a:r>
              <a:rPr lang="nl-NL" sz="2400" dirty="0"/>
              <a:t>			</a:t>
            </a:r>
            <a:r>
              <a:rPr lang="nl-NL" sz="2400" dirty="0" err="1"/>
              <a:t>Experienced</a:t>
            </a:r>
            <a:r>
              <a:rPr lang="nl-NL" sz="2400" dirty="0"/>
              <a:t> </a:t>
            </a:r>
            <a:r>
              <a:rPr lang="nl-NL" sz="2400" dirty="0" err="1"/>
              <a:t>laparoscopic</a:t>
            </a:r>
            <a:r>
              <a:rPr lang="nl-NL" sz="2400" dirty="0"/>
              <a:t> </a:t>
            </a:r>
            <a:r>
              <a:rPr lang="nl-NL" sz="2400" dirty="0" err="1"/>
              <a:t>surgeon</a:t>
            </a:r>
            <a:endParaRPr lang="nl-NL" sz="2400" dirty="0"/>
          </a:p>
          <a:p>
            <a:pPr marL="0" indent="0">
              <a:buNone/>
            </a:pPr>
            <a:r>
              <a:rPr lang="nl-NL" sz="2400" dirty="0"/>
              <a:t/>
            </a:r>
            <a:br>
              <a:rPr lang="nl-NL" sz="2400" dirty="0"/>
            </a:br>
            <a:r>
              <a:rPr lang="nl-NL" sz="2400" b="1" dirty="0" err="1"/>
              <a:t>Percutaenous</a:t>
            </a:r>
            <a:r>
              <a:rPr lang="nl-NL" sz="2400" b="1" dirty="0"/>
              <a:t>	</a:t>
            </a:r>
            <a:r>
              <a:rPr lang="nl-NL" sz="2400" dirty="0"/>
              <a:t>	</a:t>
            </a:r>
            <a:r>
              <a:rPr lang="nl-NL" sz="2400" dirty="0" err="1"/>
              <a:t>Performed</a:t>
            </a:r>
            <a:r>
              <a:rPr lang="nl-NL" sz="2400" dirty="0"/>
              <a:t> &lt; 24 </a:t>
            </a:r>
            <a:r>
              <a:rPr lang="nl-NL" sz="2400" dirty="0" err="1"/>
              <a:t>hours</a:t>
            </a:r>
            <a:r>
              <a:rPr lang="nl-NL" sz="2400" dirty="0"/>
              <a:t> </a:t>
            </a:r>
            <a:br>
              <a:rPr lang="nl-NL" sz="2400" dirty="0"/>
            </a:br>
            <a:r>
              <a:rPr lang="nl-NL" sz="2400" b="1" dirty="0"/>
              <a:t>  drainage</a:t>
            </a:r>
            <a:r>
              <a:rPr lang="nl-NL" sz="2400" dirty="0"/>
              <a:t>		Transhepatic or transperitoneal route</a:t>
            </a:r>
            <a:br>
              <a:rPr lang="nl-NL" sz="2400" dirty="0"/>
            </a:br>
            <a:r>
              <a:rPr lang="nl-NL" sz="2400" dirty="0"/>
              <a:t>			</a:t>
            </a:r>
            <a:r>
              <a:rPr lang="nl-NL" sz="2400" dirty="0" err="1"/>
              <a:t>Qualified</a:t>
            </a:r>
            <a:r>
              <a:rPr lang="nl-NL" sz="2400" dirty="0"/>
              <a:t> </a:t>
            </a:r>
            <a:r>
              <a:rPr lang="nl-NL" sz="2400" dirty="0" err="1"/>
              <a:t>radiologists</a:t>
            </a:r>
            <a:r>
              <a:rPr lang="nl-NL" sz="2400" dirty="0"/>
              <a:t/>
            </a:r>
            <a:br>
              <a:rPr lang="nl-NL" sz="2400" dirty="0"/>
            </a:br>
            <a:r>
              <a:rPr lang="nl-NL" sz="2400" dirty="0"/>
              <a:t>			D</a:t>
            </a:r>
            <a:r>
              <a:rPr lang="en-US" sz="2400" dirty="0"/>
              <a:t>rain left in place for 3 weeks</a:t>
            </a:r>
            <a:endParaRPr lang="nl-NL" sz="2400" dirty="0"/>
          </a:p>
        </p:txBody>
      </p:sp>
    </p:spTree>
    <p:extLst>
      <p:ext uri="{BB962C8B-B14F-4D97-AF65-F5344CB8AC3E}">
        <p14:creationId xmlns:p14="http://schemas.microsoft.com/office/powerpoint/2010/main" xmlns="" val="3845199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21689"/>
            <a:ext cx="10515600" cy="1325563"/>
          </a:xfrm>
        </p:spPr>
        <p:txBody>
          <a:bodyPr>
            <a:normAutofit/>
          </a:bodyPr>
          <a:lstStyle/>
          <a:p>
            <a:pPr algn="l"/>
            <a:r>
              <a:rPr lang="nl-NL" sz="4000" dirty="0"/>
              <a:t>Outcome measures</a:t>
            </a:r>
          </a:p>
        </p:txBody>
      </p:sp>
      <p:sp>
        <p:nvSpPr>
          <p:cNvPr id="3" name="Tijdelijke aanduiding voor inhoud 2"/>
          <p:cNvSpPr>
            <a:spLocks noGrp="1"/>
          </p:cNvSpPr>
          <p:nvPr>
            <p:ph idx="1"/>
          </p:nvPr>
        </p:nvSpPr>
        <p:spPr>
          <a:xfrm>
            <a:off x="1981200" y="1277471"/>
            <a:ext cx="8229600" cy="4997152"/>
          </a:xfrm>
        </p:spPr>
        <p:txBody>
          <a:bodyPr>
            <a:normAutofit/>
          </a:bodyPr>
          <a:lstStyle/>
          <a:p>
            <a:pPr marL="0" indent="0">
              <a:buNone/>
            </a:pPr>
            <a:r>
              <a:rPr lang="nl-NL" sz="2400" b="1" dirty="0" err="1"/>
              <a:t>Primary</a:t>
            </a:r>
            <a:r>
              <a:rPr lang="nl-NL" sz="2400" dirty="0"/>
              <a:t>	</a:t>
            </a:r>
            <a:r>
              <a:rPr lang="nl-NL" sz="2400" dirty="0" err="1"/>
              <a:t>Death</a:t>
            </a:r>
            <a:r>
              <a:rPr lang="nl-NL" sz="2400" dirty="0"/>
              <a:t> 					</a:t>
            </a:r>
            <a:r>
              <a:rPr lang="nl-NL" sz="2000" dirty="0"/>
              <a:t>&lt; 1 </a:t>
            </a:r>
            <a:r>
              <a:rPr lang="nl-NL" sz="2000" dirty="0" err="1"/>
              <a:t>year</a:t>
            </a:r>
            <a:r>
              <a:rPr lang="nl-NL" sz="2400" dirty="0"/>
              <a:t/>
            </a:r>
            <a:br>
              <a:rPr lang="nl-NL" sz="2400" dirty="0"/>
            </a:br>
            <a:r>
              <a:rPr lang="nl-NL" sz="2400" dirty="0"/>
              <a:t>		Major complications</a:t>
            </a:r>
            <a:br>
              <a:rPr lang="nl-NL" sz="2400" dirty="0"/>
            </a:br>
            <a:r>
              <a:rPr lang="nl-NL" sz="2400" dirty="0"/>
              <a:t>			</a:t>
            </a:r>
            <a:r>
              <a:rPr lang="nl-NL" sz="2000" dirty="0"/>
              <a:t>Intra-</a:t>
            </a:r>
            <a:r>
              <a:rPr lang="nl-NL" sz="2000" dirty="0" err="1"/>
              <a:t>abdominal</a:t>
            </a:r>
            <a:r>
              <a:rPr lang="nl-NL" sz="2000" dirty="0"/>
              <a:t> </a:t>
            </a:r>
            <a:r>
              <a:rPr lang="nl-NL" sz="2000" dirty="0" err="1"/>
              <a:t>abscess</a:t>
            </a:r>
            <a:r>
              <a:rPr lang="nl-NL" sz="2000" dirty="0"/>
              <a:t/>
            </a:r>
            <a:br>
              <a:rPr lang="nl-NL" sz="2000" dirty="0"/>
            </a:br>
            <a:r>
              <a:rPr lang="nl-NL" sz="2000" dirty="0"/>
              <a:t>		  	</a:t>
            </a:r>
            <a:r>
              <a:rPr lang="nl-NL" sz="2000" dirty="0" err="1"/>
              <a:t>Pneumonia</a:t>
            </a:r>
            <a:r>
              <a:rPr lang="nl-NL" sz="2000" dirty="0"/>
              <a:t/>
            </a:r>
            <a:br>
              <a:rPr lang="nl-NL" sz="2000" dirty="0"/>
            </a:br>
            <a:r>
              <a:rPr lang="nl-NL" sz="2000" dirty="0"/>
              <a:t>		  	</a:t>
            </a:r>
            <a:r>
              <a:rPr lang="nl-NL" sz="2000" dirty="0" err="1"/>
              <a:t>Myocardial</a:t>
            </a:r>
            <a:r>
              <a:rPr lang="nl-NL" sz="2000" dirty="0"/>
              <a:t> </a:t>
            </a:r>
            <a:r>
              <a:rPr lang="nl-NL" sz="2000" dirty="0" err="1"/>
              <a:t>infarction</a:t>
            </a:r>
            <a:r>
              <a:rPr lang="nl-NL" sz="2000" dirty="0"/>
              <a:t>		&lt; 1 </a:t>
            </a:r>
            <a:r>
              <a:rPr lang="nl-NL" sz="2000" dirty="0" err="1"/>
              <a:t>month</a:t>
            </a:r>
            <a:r>
              <a:rPr lang="nl-NL" sz="2000" dirty="0"/>
              <a:t/>
            </a:r>
            <a:br>
              <a:rPr lang="nl-NL" sz="2000" dirty="0"/>
            </a:br>
            <a:r>
              <a:rPr lang="nl-NL" sz="2000" dirty="0"/>
              <a:t>		   	</a:t>
            </a:r>
            <a:r>
              <a:rPr lang="nl-NL" sz="2000" dirty="0" err="1"/>
              <a:t>Pulmonary</a:t>
            </a:r>
            <a:r>
              <a:rPr lang="nl-NL" sz="2000" dirty="0"/>
              <a:t> </a:t>
            </a:r>
            <a:r>
              <a:rPr lang="nl-NL" sz="2000" dirty="0" err="1"/>
              <a:t>embolism</a:t>
            </a:r>
            <a:r>
              <a:rPr lang="nl-NL" sz="2000" dirty="0"/>
              <a:t/>
            </a:r>
            <a:br>
              <a:rPr lang="nl-NL" sz="2000" dirty="0"/>
            </a:br>
            <a:r>
              <a:rPr lang="nl-NL" sz="2000" dirty="0"/>
              <a:t>		  	</a:t>
            </a:r>
            <a:r>
              <a:rPr lang="nl-NL" sz="2000" dirty="0" err="1"/>
              <a:t>Need</a:t>
            </a:r>
            <a:r>
              <a:rPr lang="nl-NL" sz="2000" dirty="0"/>
              <a:t> </a:t>
            </a:r>
            <a:r>
              <a:rPr lang="nl-NL" sz="2000" dirty="0" err="1"/>
              <a:t>for</a:t>
            </a:r>
            <a:r>
              <a:rPr lang="nl-NL" sz="2000" dirty="0"/>
              <a:t> </a:t>
            </a:r>
            <a:r>
              <a:rPr lang="nl-NL" sz="2000" dirty="0" err="1"/>
              <a:t>re-intervention</a:t>
            </a:r>
            <a:r>
              <a:rPr lang="nl-NL" sz="2000" dirty="0"/>
              <a:t> 		&lt; 1 </a:t>
            </a:r>
            <a:r>
              <a:rPr lang="nl-NL" sz="2000" dirty="0" err="1"/>
              <a:t>year</a:t>
            </a:r>
            <a:r>
              <a:rPr lang="nl-NL" sz="2000" dirty="0"/>
              <a:t/>
            </a:r>
            <a:br>
              <a:rPr lang="nl-NL" sz="2000" dirty="0"/>
            </a:br>
            <a:r>
              <a:rPr lang="nl-NL" sz="2000" dirty="0"/>
              <a:t>		   	</a:t>
            </a:r>
            <a:r>
              <a:rPr lang="nl-NL" sz="2000" dirty="0" err="1"/>
              <a:t>Recurrent</a:t>
            </a:r>
            <a:r>
              <a:rPr lang="nl-NL" sz="2000" dirty="0"/>
              <a:t> </a:t>
            </a:r>
            <a:r>
              <a:rPr lang="nl-NL" sz="2000" dirty="0" err="1"/>
              <a:t>biliary</a:t>
            </a:r>
            <a:r>
              <a:rPr lang="nl-NL" sz="2000" dirty="0"/>
              <a:t> </a:t>
            </a:r>
            <a:r>
              <a:rPr lang="nl-NL" sz="2000" dirty="0" err="1"/>
              <a:t>disease</a:t>
            </a:r>
            <a:r>
              <a:rPr lang="nl-NL" sz="2000" dirty="0"/>
              <a:t> 		&lt; 1 </a:t>
            </a:r>
            <a:r>
              <a:rPr lang="nl-NL" sz="2000" dirty="0" err="1"/>
              <a:t>year</a:t>
            </a:r>
            <a:endParaRPr lang="nl-NL" sz="2000" dirty="0"/>
          </a:p>
          <a:p>
            <a:pPr marL="0" indent="0">
              <a:buNone/>
            </a:pPr>
            <a:endParaRPr lang="nl-NL" sz="2000" dirty="0"/>
          </a:p>
          <a:p>
            <a:pPr marL="0" indent="0">
              <a:buNone/>
            </a:pPr>
            <a:r>
              <a:rPr lang="nl-NL" sz="2400" b="1" dirty="0" err="1"/>
              <a:t>Secondary</a:t>
            </a:r>
            <a:r>
              <a:rPr lang="nl-NL" sz="2400" dirty="0"/>
              <a:t>	</a:t>
            </a:r>
            <a:r>
              <a:rPr lang="nl-NL" sz="2400" dirty="0" err="1"/>
              <a:t>Individual</a:t>
            </a:r>
            <a:r>
              <a:rPr lang="nl-NL" sz="2400" dirty="0"/>
              <a:t> </a:t>
            </a:r>
            <a:r>
              <a:rPr lang="nl-NL" sz="2400" dirty="0" err="1"/>
              <a:t>components</a:t>
            </a:r>
            <a:r>
              <a:rPr lang="nl-NL" sz="2400" dirty="0"/>
              <a:t> of </a:t>
            </a:r>
            <a:r>
              <a:rPr lang="nl-NL" sz="2400" dirty="0" err="1"/>
              <a:t>primary</a:t>
            </a:r>
            <a:r>
              <a:rPr lang="nl-NL" sz="2400" dirty="0"/>
              <a:t> </a:t>
            </a:r>
            <a:r>
              <a:rPr lang="nl-NL" sz="2400" dirty="0" err="1"/>
              <a:t>endpoint</a:t>
            </a:r>
            <a:r>
              <a:rPr lang="nl-NL" sz="2400" dirty="0"/>
              <a:t/>
            </a:r>
            <a:br>
              <a:rPr lang="nl-NL" sz="2400" dirty="0"/>
            </a:br>
            <a:r>
              <a:rPr lang="nl-NL" sz="2400" dirty="0"/>
              <a:t>		</a:t>
            </a:r>
            <a:r>
              <a:rPr lang="en-US" sz="2400" dirty="0"/>
              <a:t>Minor complications</a:t>
            </a:r>
            <a:br>
              <a:rPr lang="en-US" sz="2400" dirty="0"/>
            </a:br>
            <a:r>
              <a:rPr lang="en-US" sz="2400" dirty="0"/>
              <a:t>		Difficulty of cholecystectomy</a:t>
            </a:r>
            <a:br>
              <a:rPr lang="en-US" sz="2400" dirty="0"/>
            </a:br>
            <a:r>
              <a:rPr lang="en-US" sz="2400" dirty="0"/>
              <a:t>		Utilisation of healthcare resources </a:t>
            </a:r>
            <a:br>
              <a:rPr lang="en-US" sz="2400" dirty="0"/>
            </a:br>
            <a:r>
              <a:rPr lang="en-US" sz="2400" dirty="0"/>
              <a:t>		Total costs</a:t>
            </a:r>
            <a:endParaRPr lang="nl-NL" sz="2400" dirty="0"/>
          </a:p>
        </p:txBody>
      </p:sp>
      <p:sp>
        <p:nvSpPr>
          <p:cNvPr id="4" name="Rechteraccolade 3"/>
          <p:cNvSpPr/>
          <p:nvPr/>
        </p:nvSpPr>
        <p:spPr>
          <a:xfrm>
            <a:off x="7608169" y="2492896"/>
            <a:ext cx="45719"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ln>
                <a:solidFill>
                  <a:schemeClr val="tx1"/>
                </a:solidFill>
              </a:ln>
            </a:endParaRPr>
          </a:p>
        </p:txBody>
      </p:sp>
    </p:spTree>
    <p:extLst>
      <p:ext uri="{BB962C8B-B14F-4D97-AF65-F5344CB8AC3E}">
        <p14:creationId xmlns:p14="http://schemas.microsoft.com/office/powerpoint/2010/main" xmlns="" val="1027144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000" dirty="0"/>
              <a:t>Statistical analysis</a:t>
            </a:r>
          </a:p>
        </p:txBody>
      </p:sp>
      <p:sp>
        <p:nvSpPr>
          <p:cNvPr id="3" name="Tijdelijke aanduiding voor inhoud 2"/>
          <p:cNvSpPr>
            <a:spLocks noGrp="1"/>
          </p:cNvSpPr>
          <p:nvPr>
            <p:ph idx="1"/>
          </p:nvPr>
        </p:nvSpPr>
        <p:spPr/>
        <p:txBody>
          <a:bodyPr>
            <a:normAutofit/>
          </a:bodyPr>
          <a:lstStyle/>
          <a:p>
            <a:pPr marL="0" indent="0">
              <a:buNone/>
            </a:pPr>
            <a:r>
              <a:rPr lang="nl-NL" sz="2400" b="1" dirty="0"/>
              <a:t>Sample size	</a:t>
            </a:r>
            <a:r>
              <a:rPr lang="nl-NL" sz="2400" dirty="0"/>
              <a:t>	284 patients</a:t>
            </a:r>
          </a:p>
          <a:p>
            <a:pPr marL="0" indent="0">
              <a:buNone/>
            </a:pPr>
            <a:r>
              <a:rPr lang="nl-NL" sz="2400" dirty="0"/>
              <a:t>			</a:t>
            </a:r>
            <a:r>
              <a:rPr lang="nl-NL" altLang="nl-NL" sz="2000" dirty="0"/>
              <a:t>[</a:t>
            </a:r>
            <a:r>
              <a:rPr lang="en-GB" altLang="nl-NL" sz="2000" dirty="0"/>
              <a:t>80% power, 2-sided </a:t>
            </a:r>
            <a:r>
              <a:rPr lang="el-GR" altLang="nl-NL" sz="2000" dirty="0"/>
              <a:t>α</a:t>
            </a:r>
            <a:r>
              <a:rPr lang="en-GB" altLang="nl-NL" sz="2000" dirty="0"/>
              <a:t> 5%, loss-to follow-up 1%]</a:t>
            </a:r>
            <a:br>
              <a:rPr lang="en-GB" altLang="nl-NL" sz="2000" dirty="0"/>
            </a:br>
            <a:r>
              <a:rPr lang="en-GB" altLang="nl-NL" sz="2000" dirty="0"/>
              <a:t/>
            </a:r>
            <a:br>
              <a:rPr lang="en-GB" altLang="nl-NL" sz="2000" dirty="0"/>
            </a:br>
            <a:r>
              <a:rPr lang="en-GB" altLang="nl-NL" sz="2400" b="1" dirty="0"/>
              <a:t>Interim analysis</a:t>
            </a:r>
            <a:r>
              <a:rPr lang="en-GB" altLang="nl-NL" sz="2400" dirty="0"/>
              <a:t>	50% of patients included</a:t>
            </a:r>
          </a:p>
          <a:p>
            <a:pPr marL="0" indent="0">
              <a:buNone/>
            </a:pPr>
            <a:r>
              <a:rPr lang="en-GB" altLang="nl-NL" sz="2400" dirty="0"/>
              <a:t>			Adjudication committee</a:t>
            </a:r>
          </a:p>
          <a:p>
            <a:pPr marL="0" indent="0">
              <a:buNone/>
            </a:pPr>
            <a:endParaRPr lang="en-GB" altLang="nl-NL" sz="2400" dirty="0"/>
          </a:p>
          <a:p>
            <a:pPr marL="0" indent="0">
              <a:buNone/>
            </a:pPr>
            <a:r>
              <a:rPr lang="en-GB" altLang="nl-NL" sz="2400" b="1" dirty="0"/>
              <a:t>Premature</a:t>
            </a:r>
            <a:r>
              <a:rPr lang="en-GB" altLang="nl-NL" sz="2400" dirty="0"/>
              <a:t> 		26 February 2016 (n = 142)</a:t>
            </a:r>
          </a:p>
          <a:p>
            <a:pPr marL="0" indent="0">
              <a:buNone/>
            </a:pPr>
            <a:r>
              <a:rPr lang="en-GB" altLang="nl-NL" sz="2400" b="1" dirty="0"/>
              <a:t>   termination</a:t>
            </a:r>
            <a:endParaRPr lang="nl-NL" sz="2400" b="1" dirty="0"/>
          </a:p>
        </p:txBody>
      </p:sp>
    </p:spTree>
    <p:extLst>
      <p:ext uri="{BB962C8B-B14F-4D97-AF65-F5344CB8AC3E}">
        <p14:creationId xmlns:p14="http://schemas.microsoft.com/office/powerpoint/2010/main" xmlns="" val="18523906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5806" y="1018329"/>
            <a:ext cx="5904656" cy="5111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el 1"/>
          <p:cNvSpPr>
            <a:spLocks noGrp="1"/>
          </p:cNvSpPr>
          <p:nvPr>
            <p:ph type="title"/>
          </p:nvPr>
        </p:nvSpPr>
        <p:spPr>
          <a:xfrm>
            <a:off x="1945341" y="131203"/>
            <a:ext cx="8507288" cy="1143000"/>
          </a:xfrm>
        </p:spPr>
        <p:txBody>
          <a:bodyPr>
            <a:normAutofit/>
          </a:bodyPr>
          <a:lstStyle/>
          <a:p>
            <a:pPr algn="l"/>
            <a:r>
              <a:rPr lang="nl-NL" sz="3800" dirty="0" err="1"/>
              <a:t>Enrollment</a:t>
            </a:r>
            <a:r>
              <a:rPr lang="nl-NL" sz="3800" dirty="0"/>
              <a:t>, </a:t>
            </a:r>
            <a:r>
              <a:rPr lang="nl-NL" sz="3800" dirty="0" err="1"/>
              <a:t>randomisation</a:t>
            </a:r>
            <a:r>
              <a:rPr lang="nl-NL" sz="3800" dirty="0"/>
              <a:t> and follow-up</a:t>
            </a:r>
          </a:p>
        </p:txBody>
      </p:sp>
    </p:spTree>
    <p:extLst>
      <p:ext uri="{BB962C8B-B14F-4D97-AF65-F5344CB8AC3E}">
        <p14:creationId xmlns:p14="http://schemas.microsoft.com/office/powerpoint/2010/main" xmlns="" val="2681092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07883"/>
            <a:ext cx="10515600" cy="1325563"/>
          </a:xfrm>
        </p:spPr>
        <p:txBody>
          <a:bodyPr>
            <a:normAutofit/>
          </a:bodyPr>
          <a:lstStyle/>
          <a:p>
            <a:pPr algn="l"/>
            <a:r>
              <a:rPr lang="nl-NL" sz="4000" dirty="0"/>
              <a:t>Baseline </a:t>
            </a:r>
            <a:r>
              <a:rPr lang="nl-NL" sz="4000" dirty="0" err="1"/>
              <a:t>characteristics</a:t>
            </a:r>
            <a:endParaRPr lang="nl-NL" sz="4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8715" y="1431286"/>
            <a:ext cx="8334569" cy="446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349970" y="1765847"/>
            <a:ext cx="5688632" cy="369332"/>
          </a:xfrm>
          <a:prstGeom prst="rect">
            <a:avLst/>
          </a:prstGeom>
          <a:noFill/>
        </p:spPr>
        <p:txBody>
          <a:bodyPr wrap="square" rtlCol="0">
            <a:spAutoFit/>
          </a:bodyPr>
          <a:lstStyle/>
          <a:p>
            <a:r>
              <a:rPr lang="en-US" b="1" dirty="0"/>
              <a:t>AGE                                               71                              75</a:t>
            </a:r>
          </a:p>
        </p:txBody>
      </p:sp>
      <p:sp>
        <p:nvSpPr>
          <p:cNvPr id="5" name="TextBox 4"/>
          <p:cNvSpPr txBox="1"/>
          <p:nvPr/>
        </p:nvSpPr>
        <p:spPr>
          <a:xfrm>
            <a:off x="4349970" y="2536325"/>
            <a:ext cx="5418438" cy="369332"/>
          </a:xfrm>
          <a:prstGeom prst="rect">
            <a:avLst/>
          </a:prstGeom>
          <a:noFill/>
        </p:spPr>
        <p:txBody>
          <a:bodyPr wrap="square" rtlCol="0">
            <a:spAutoFit/>
          </a:bodyPr>
          <a:lstStyle/>
          <a:p>
            <a:r>
              <a:rPr lang="en-US" b="1" dirty="0"/>
              <a:t>CV disease                                    58%                           78% </a:t>
            </a:r>
          </a:p>
        </p:txBody>
      </p:sp>
    </p:spTree>
    <p:extLst>
      <p:ext uri="{BB962C8B-B14F-4D97-AF65-F5344CB8AC3E}">
        <p14:creationId xmlns:p14="http://schemas.microsoft.com/office/powerpoint/2010/main" xmlns="" val="4193942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000" dirty="0" err="1"/>
              <a:t>Primary</a:t>
            </a:r>
            <a:r>
              <a:rPr lang="nl-NL" sz="4000" dirty="0"/>
              <a:t> </a:t>
            </a:r>
            <a:r>
              <a:rPr lang="nl-NL" sz="4000" dirty="0" err="1"/>
              <a:t>endpoints</a:t>
            </a:r>
            <a:endParaRPr lang="nl-NL" sz="4000" dirty="0"/>
          </a:p>
        </p:txBody>
      </p:sp>
      <p:sp>
        <p:nvSpPr>
          <p:cNvPr id="3" name="Tijdelijke aanduiding voor inhoud 2"/>
          <p:cNvSpPr>
            <a:spLocks noGrp="1"/>
          </p:cNvSpPr>
          <p:nvPr>
            <p:ph idx="1"/>
          </p:nvPr>
        </p:nvSpPr>
        <p:spPr/>
        <p:txBody>
          <a:bodyPr>
            <a:normAutofit/>
          </a:bodyPr>
          <a:lstStyle/>
          <a:p>
            <a:pPr marL="0" indent="0">
              <a:buNone/>
            </a:pPr>
            <a:r>
              <a:rPr lang="nl-NL" sz="2400" dirty="0"/>
              <a:t>			   </a:t>
            </a:r>
            <a:r>
              <a:rPr lang="nl-NL" sz="2400" b="1" dirty="0"/>
              <a:t>LC (n=66)	PD (n=68) 	p </a:t>
            </a:r>
            <a:r>
              <a:rPr lang="nl-NL" sz="2400" b="1" dirty="0" err="1"/>
              <a:t>value</a:t>
            </a:r>
            <a:endParaRPr lang="nl-NL" sz="2400" dirty="0"/>
          </a:p>
          <a:p>
            <a:pPr marL="0" indent="0">
              <a:buNone/>
            </a:pPr>
            <a:endParaRPr lang="nl-NL" sz="2400" dirty="0"/>
          </a:p>
          <a:p>
            <a:pPr marL="0" indent="0">
              <a:buNone/>
            </a:pPr>
            <a:r>
              <a:rPr lang="nl-NL" sz="2400" b="1" dirty="0" err="1"/>
              <a:t>Death</a:t>
            </a:r>
            <a:r>
              <a:rPr lang="nl-NL" sz="2400" b="1" dirty="0"/>
              <a:t>		 	   </a:t>
            </a:r>
            <a:r>
              <a:rPr lang="nl-NL" sz="2400" dirty="0"/>
              <a:t>2 (3%)	6 (9%)		0.27</a:t>
            </a:r>
          </a:p>
          <a:p>
            <a:pPr marL="0" indent="0">
              <a:buNone/>
            </a:pPr>
            <a:r>
              <a:rPr lang="nl-NL" sz="2400" dirty="0"/>
              <a:t/>
            </a:r>
            <a:br>
              <a:rPr lang="nl-NL" sz="2400" dirty="0"/>
            </a:br>
            <a:r>
              <a:rPr lang="nl-NL" sz="2400" b="1" dirty="0"/>
              <a:t>Major complications</a:t>
            </a:r>
            <a:r>
              <a:rPr lang="nl-NL" sz="2400" dirty="0"/>
              <a:t>	   8 (12%)	44 (65%)	&lt;0.001</a:t>
            </a:r>
            <a:r>
              <a:rPr lang="nl-NL" sz="2000" dirty="0"/>
              <a:t/>
            </a:r>
            <a:br>
              <a:rPr lang="nl-NL" sz="2000" dirty="0"/>
            </a:br>
            <a:r>
              <a:rPr lang="nl-NL" sz="2000" dirty="0"/>
              <a:t>  </a:t>
            </a:r>
          </a:p>
        </p:txBody>
      </p:sp>
    </p:spTree>
    <p:extLst>
      <p:ext uri="{BB962C8B-B14F-4D97-AF65-F5344CB8AC3E}">
        <p14:creationId xmlns:p14="http://schemas.microsoft.com/office/powerpoint/2010/main" xmlns="" val="2764275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1721" y="0"/>
            <a:ext cx="8229600" cy="1143000"/>
          </a:xfrm>
        </p:spPr>
        <p:txBody>
          <a:bodyPr>
            <a:normAutofit/>
          </a:bodyPr>
          <a:lstStyle/>
          <a:p>
            <a:pPr algn="l"/>
            <a:r>
              <a:rPr lang="nl-NL" sz="4000" dirty="0" err="1"/>
              <a:t>Secondary</a:t>
            </a:r>
            <a:r>
              <a:rPr lang="nl-NL" sz="4000" dirty="0"/>
              <a:t> </a:t>
            </a:r>
            <a:r>
              <a:rPr lang="nl-NL" sz="4000" dirty="0" err="1"/>
              <a:t>endpoints</a:t>
            </a:r>
            <a:endParaRPr lang="nl-NL" sz="4000" dirty="0"/>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7872"/>
          <a:stretch/>
        </p:blipFill>
        <p:spPr bwMode="auto">
          <a:xfrm>
            <a:off x="1775521" y="1556792"/>
            <a:ext cx="8342031" cy="37444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flipH="1">
            <a:off x="5946535" y="1187460"/>
            <a:ext cx="4051030" cy="369332"/>
          </a:xfrm>
          <a:prstGeom prst="rect">
            <a:avLst/>
          </a:prstGeom>
          <a:noFill/>
        </p:spPr>
        <p:txBody>
          <a:bodyPr wrap="square" rtlCol="0">
            <a:spAutoFit/>
          </a:bodyPr>
          <a:lstStyle/>
          <a:p>
            <a:r>
              <a:rPr lang="en-US" dirty="0"/>
              <a:t>Lap </a:t>
            </a:r>
            <a:r>
              <a:rPr lang="en-US" dirty="0" err="1"/>
              <a:t>Chole</a:t>
            </a:r>
            <a:r>
              <a:rPr lang="en-US" dirty="0"/>
              <a:t>    Tube          Risk Ratio            p</a:t>
            </a:r>
          </a:p>
        </p:txBody>
      </p:sp>
    </p:spTree>
    <p:extLst>
      <p:ext uri="{BB962C8B-B14F-4D97-AF65-F5344CB8AC3E}">
        <p14:creationId xmlns:p14="http://schemas.microsoft.com/office/powerpoint/2010/main" xmlns="" val="18622253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4000" dirty="0" err="1"/>
              <a:t>Conclusion</a:t>
            </a:r>
            <a:endParaRPr lang="nl-NL" sz="4000" dirty="0"/>
          </a:p>
        </p:txBody>
      </p:sp>
      <p:sp>
        <p:nvSpPr>
          <p:cNvPr id="4" name="Tijdelijke aanduiding voor inhoud 3"/>
          <p:cNvSpPr>
            <a:spLocks noGrp="1"/>
          </p:cNvSpPr>
          <p:nvPr>
            <p:ph idx="1"/>
          </p:nvPr>
        </p:nvSpPr>
        <p:spPr/>
        <p:txBody>
          <a:bodyPr>
            <a:normAutofit/>
          </a:bodyPr>
          <a:lstStyle/>
          <a:p>
            <a:pPr marL="0" indent="0">
              <a:buNone/>
            </a:pPr>
            <a:r>
              <a:rPr lang="en-US" sz="2400" dirty="0"/>
              <a:t>Among high risk patients with acute cholecystitis, laparoscopic cholecystectomy compared with percutaneous drainage is the preferred treatment strategy from both a clinical and economical point of view.</a:t>
            </a:r>
          </a:p>
          <a:p>
            <a:pPr marL="0" indent="0">
              <a:buNone/>
            </a:pPr>
            <a:endParaRPr lang="en-US" sz="2400" dirty="0"/>
          </a:p>
          <a:p>
            <a:pPr marL="0" indent="0">
              <a:buNone/>
            </a:pPr>
            <a:r>
              <a:rPr lang="en-US" sz="2400" dirty="0"/>
              <a:t> </a:t>
            </a:r>
            <a:endParaRPr lang="nl-NL" sz="2400" dirty="0"/>
          </a:p>
        </p:txBody>
      </p:sp>
    </p:spTree>
    <p:extLst>
      <p:ext uri="{BB962C8B-B14F-4D97-AF65-F5344CB8AC3E}">
        <p14:creationId xmlns:p14="http://schemas.microsoft.com/office/powerpoint/2010/main" xmlns="" val="198223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8B09ED8C-EF4E-FD47-8057-6C8B789733C6}"/>
              </a:ext>
            </a:extLst>
          </p:cNvPr>
          <p:cNvSpPr>
            <a:spLocks noGrp="1"/>
          </p:cNvSpPr>
          <p:nvPr>
            <p:ph type="title"/>
          </p:nvPr>
        </p:nvSpPr>
        <p:spPr>
          <a:xfrm>
            <a:off x="1690688" y="457200"/>
            <a:ext cx="8743950" cy="1143000"/>
          </a:xfrm>
        </p:spPr>
        <p:txBody>
          <a:bodyPr/>
          <a:lstStyle/>
          <a:p>
            <a:pPr algn="ctr"/>
            <a:r>
              <a:rPr lang="en-US" altLang="en-US" sz="4000" b="1" dirty="0">
                <a:solidFill>
                  <a:srgbClr val="FFFF00"/>
                </a:solidFill>
              </a:rPr>
              <a:t>Severity Grading of Acute Cholecystitis</a:t>
            </a:r>
          </a:p>
        </p:txBody>
      </p:sp>
      <p:sp>
        <p:nvSpPr>
          <p:cNvPr id="11267" name="Content Placeholder 2">
            <a:extLst>
              <a:ext uri="{FF2B5EF4-FFF2-40B4-BE49-F238E27FC236}">
                <a16:creationId xmlns:a16="http://schemas.microsoft.com/office/drawing/2014/main" xmlns="" id="{742C8047-8070-4B41-8B7D-827A50609C80}"/>
              </a:ext>
            </a:extLst>
          </p:cNvPr>
          <p:cNvSpPr>
            <a:spLocks noGrp="1"/>
          </p:cNvSpPr>
          <p:nvPr>
            <p:ph idx="1"/>
          </p:nvPr>
        </p:nvSpPr>
        <p:spPr>
          <a:xfrm>
            <a:off x="1724025" y="1905000"/>
            <a:ext cx="8743950" cy="4114800"/>
          </a:xfrm>
        </p:spPr>
        <p:txBody>
          <a:bodyPr/>
          <a:lstStyle/>
          <a:p>
            <a:pPr marL="0" indent="0">
              <a:buNone/>
            </a:pPr>
            <a:r>
              <a:rPr lang="en-US" altLang="en-US" dirty="0">
                <a:solidFill>
                  <a:srgbClr val="1E278B"/>
                </a:solidFill>
              </a:rPr>
              <a:t>Failure to consider severity grade may result in: </a:t>
            </a:r>
          </a:p>
          <a:p>
            <a:pPr marL="0" indent="0">
              <a:buFontTx/>
              <a:buAutoNum type="arabicPeriod"/>
            </a:pPr>
            <a:r>
              <a:rPr lang="en-US" altLang="en-US" dirty="0">
                <a:solidFill>
                  <a:srgbClr val="1E278B"/>
                </a:solidFill>
              </a:rPr>
              <a:t>Imbalance in terms of severity grade with more mild or moderate severity in one group i.e., imbalance in likelihood of having BDI occur.</a:t>
            </a:r>
          </a:p>
          <a:p>
            <a:pPr marL="0" indent="0">
              <a:buFontTx/>
              <a:buAutoNum type="arabicPeriod"/>
            </a:pPr>
            <a:r>
              <a:rPr lang="en-US" altLang="en-US" dirty="0">
                <a:solidFill>
                  <a:srgbClr val="1E278B"/>
                </a:solidFill>
              </a:rPr>
              <a:t>Inclusion of one grade over another – </a:t>
            </a:r>
            <a:r>
              <a:rPr lang="en-US" altLang="en-US" dirty="0" err="1">
                <a:solidFill>
                  <a:srgbClr val="1E278B"/>
                </a:solidFill>
              </a:rPr>
              <a:t>ie</a:t>
            </a:r>
            <a:r>
              <a:rPr lang="en-US" altLang="en-US" dirty="0">
                <a:solidFill>
                  <a:srgbClr val="1E278B"/>
                </a:solidFill>
              </a:rPr>
              <a:t> the severity grade in two groups might be equal but equally imbalanced toward mild acute cholecystitis with misleadingly low BDI rate.  Not representative samples</a:t>
            </a:r>
          </a:p>
          <a:p>
            <a:pPr marL="0" indent="0">
              <a:buNone/>
            </a:pPr>
            <a:r>
              <a:rPr lang="en-US" altLang="en-US" dirty="0">
                <a:solidFill>
                  <a:srgbClr val="1E278B"/>
                </a:solidFill>
              </a:rPr>
              <a:t>     </a:t>
            </a:r>
          </a:p>
          <a:p>
            <a:pPr marL="0" indent="0">
              <a:buFontTx/>
              <a:buAutoNum type="arabicPeriod"/>
            </a:pPr>
            <a:endParaRPr lang="en-US" altLang="en-US" dirty="0">
              <a:solidFill>
                <a:srgbClr val="1E278B"/>
              </a:solidFill>
            </a:endParaRPr>
          </a:p>
          <a:p>
            <a:pPr marL="0" indent="0">
              <a:buFontTx/>
              <a:buAutoNum type="arabicPeriod"/>
            </a:pPr>
            <a:endParaRPr lang="en-US" altLang="en-US" dirty="0">
              <a:solidFill>
                <a:srgbClr val="1E278B"/>
              </a:solidFill>
            </a:endParaRPr>
          </a:p>
        </p:txBody>
      </p:sp>
    </p:spTree>
    <p:extLst>
      <p:ext uri="{BB962C8B-B14F-4D97-AF65-F5344CB8AC3E}">
        <p14:creationId xmlns:p14="http://schemas.microsoft.com/office/powerpoint/2010/main" xmlns="" val="829141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Content Placeholder 2"/>
          <p:cNvSpPr>
            <a:spLocks noGrp="1"/>
          </p:cNvSpPr>
          <p:nvPr>
            <p:ph idx="1"/>
          </p:nvPr>
        </p:nvSpPr>
        <p:spPr/>
        <p:txBody>
          <a:bodyPr>
            <a:normAutofit/>
          </a:bodyPr>
          <a:lstStyle/>
          <a:p>
            <a:r>
              <a:rPr lang="en-US" dirty="0"/>
              <a:t>it should be emphasized that the results of this trial only apply to patients with an APACHE II score of 7 or more and 14 or less, and so do not apply to patients with a score of 15 or more.</a:t>
            </a:r>
          </a:p>
          <a:p>
            <a:r>
              <a:rPr lang="en-US" dirty="0"/>
              <a:t>During the study period, however, we only excluded 10 patients on the basis of this criterion. </a:t>
            </a:r>
          </a:p>
          <a:p>
            <a:r>
              <a:rPr lang="en-US" dirty="0"/>
              <a:t>This implies that virtually all patients with acute calculous cholecystitis can safely undergo early laparoscopic cholecystectomy.</a:t>
            </a:r>
          </a:p>
        </p:txBody>
      </p:sp>
    </p:spTree>
    <p:extLst>
      <p:ext uri="{BB962C8B-B14F-4D97-AF65-F5344CB8AC3E}">
        <p14:creationId xmlns:p14="http://schemas.microsoft.com/office/powerpoint/2010/main" xmlns="" val="909215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381524" y="250031"/>
            <a:ext cx="7867126" cy="1325563"/>
          </a:xfrm>
        </p:spPr>
        <p:txBody>
          <a:bodyPr>
            <a:noAutofit/>
          </a:bodyPr>
          <a:lstStyle/>
          <a:p>
            <a:r>
              <a:rPr lang="en-US" sz="3200" dirty="0"/>
              <a:t>Multi-society State-of-the-Art Consensus Conference on Prevention of Bile Duct Injury During Cholecystectomy</a:t>
            </a:r>
          </a:p>
        </p:txBody>
      </p:sp>
      <p:pic>
        <p:nvPicPr>
          <p:cNvPr id="6" name="Picture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26666" t="26259" r="36667" b="26260"/>
          <a:stretch>
            <a:fillRect/>
          </a:stretch>
        </p:blipFill>
        <p:spPr bwMode="auto">
          <a:xfrm>
            <a:off x="514612" y="2535094"/>
            <a:ext cx="3486150" cy="3009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xmlns="" id="{0233AEEB-DD99-4C35-B2C6-952E9715B19E}"/>
              </a:ext>
            </a:extLst>
          </p:cNvPr>
          <p:cNvSpPr txBox="1">
            <a:spLocks/>
          </p:cNvSpPr>
          <p:nvPr/>
        </p:nvSpPr>
        <p:spPr>
          <a:xfrm>
            <a:off x="4515374" y="2535094"/>
            <a:ext cx="3733276" cy="35162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Sponsored by:</a:t>
            </a:r>
          </a:p>
          <a:p>
            <a:pPr marL="0" indent="0">
              <a:buNone/>
            </a:pPr>
            <a:r>
              <a:rPr lang="en-US" dirty="0"/>
              <a:t>SAGES</a:t>
            </a:r>
          </a:p>
          <a:p>
            <a:pPr marL="0" indent="0">
              <a:buNone/>
            </a:pPr>
            <a:r>
              <a:rPr lang="en-US" dirty="0"/>
              <a:t>AHPBA</a:t>
            </a:r>
          </a:p>
          <a:p>
            <a:pPr marL="0" indent="0">
              <a:buNone/>
            </a:pPr>
            <a:r>
              <a:rPr lang="en-US" dirty="0"/>
              <a:t>IHPBA</a:t>
            </a:r>
          </a:p>
          <a:p>
            <a:pPr marL="0" indent="0">
              <a:buNone/>
            </a:pPr>
            <a:r>
              <a:rPr lang="en-US" dirty="0"/>
              <a:t>SSAT</a:t>
            </a:r>
          </a:p>
          <a:p>
            <a:pPr marL="0" indent="0">
              <a:buNone/>
            </a:pPr>
            <a:r>
              <a:rPr lang="en-US" dirty="0"/>
              <a:t>EAES</a:t>
            </a:r>
          </a:p>
        </p:txBody>
      </p:sp>
    </p:spTree>
    <p:extLst>
      <p:ext uri="{BB962C8B-B14F-4D97-AF65-F5344CB8AC3E}">
        <p14:creationId xmlns:p14="http://schemas.microsoft.com/office/powerpoint/2010/main" xmlns="" val="77194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b="1" dirty="0"/>
              <a:t>Work Group Five</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29174" y="1825625"/>
            <a:ext cx="7214532" cy="4351338"/>
          </a:xfrm>
        </p:spPr>
        <p:txBody>
          <a:bodyPr>
            <a:normAutofit/>
          </a:bodyPr>
          <a:lstStyle/>
          <a:p>
            <a:r>
              <a:rPr lang="en-US" dirty="0"/>
              <a:t>PICO #10, 12-14</a:t>
            </a:r>
          </a:p>
          <a:p>
            <a:endParaRPr lang="en-US" dirty="0"/>
          </a:p>
          <a:p>
            <a:r>
              <a:rPr lang="en-US" b="1" dirty="0"/>
              <a:t>Group Leads </a:t>
            </a:r>
            <a:endParaRPr lang="en-US" dirty="0"/>
          </a:p>
          <a:p>
            <a:pPr lvl="1"/>
            <a:r>
              <a:rPr lang="en-US" sz="1800" dirty="0"/>
              <a:t>Rajesh Aggarwal, MD PhD FACS FRCS, Thomas Jefferson University</a:t>
            </a:r>
          </a:p>
          <a:p>
            <a:pPr lvl="1"/>
            <a:r>
              <a:rPr lang="en-US" sz="1800" dirty="0"/>
              <a:t>Carol-Anne Moulton, MBBS PhD FRACS, University of Toronto </a:t>
            </a:r>
          </a:p>
          <a:p>
            <a:r>
              <a:rPr lang="en-US" b="1" dirty="0"/>
              <a:t>Group Members </a:t>
            </a:r>
            <a:endParaRPr lang="en-US" dirty="0"/>
          </a:p>
          <a:p>
            <a:pPr lvl="1"/>
            <a:r>
              <a:rPr lang="en-US" sz="1600" dirty="0"/>
              <a:t>Philip Pucher, MD PhD MRCS, Imperial College London </a:t>
            </a:r>
          </a:p>
          <a:p>
            <a:pPr lvl="1"/>
            <a:r>
              <a:rPr lang="en-US" sz="1600" dirty="0"/>
              <a:t>Sara </a:t>
            </a:r>
            <a:r>
              <a:rPr lang="en-US" sz="1600" dirty="0" err="1"/>
              <a:t>Monafred</a:t>
            </a:r>
            <a:r>
              <a:rPr lang="en-US" sz="1600" dirty="0"/>
              <a:t>, MD, University of Indiana </a:t>
            </a:r>
          </a:p>
          <a:p>
            <a:pPr lvl="1"/>
            <a:r>
              <a:rPr lang="en-US" sz="1600" dirty="0"/>
              <a:t>Nathan </a:t>
            </a:r>
            <a:r>
              <a:rPr lang="en-US" sz="1600" dirty="0" err="1"/>
              <a:t>Stoikes</a:t>
            </a:r>
            <a:r>
              <a:rPr lang="en-US" sz="1600" dirty="0"/>
              <a:t>, MD, University of Tennessee Health Science Centre </a:t>
            </a:r>
          </a:p>
          <a:p>
            <a:pPr lvl="1"/>
            <a:r>
              <a:rPr lang="en-US" sz="1600" dirty="0"/>
              <a:t>Byron Fernando-Santos, MD, Dartmouth-Hitchcock Medical Center </a:t>
            </a:r>
          </a:p>
          <a:p>
            <a:pPr lvl="1"/>
            <a:r>
              <a:rPr lang="it-IT" sz="1600" dirty="0"/>
              <a:t>Ryan Campagna, MD, Northwestern University </a:t>
            </a:r>
          </a:p>
          <a:p>
            <a:pPr lvl="1"/>
            <a:r>
              <a:rPr lang="en-US" sz="1600" dirty="0"/>
              <a:t>Romeo Ignacio, MD, Naval Medical Center San Diego </a:t>
            </a:r>
          </a:p>
        </p:txBody>
      </p:sp>
    </p:spTree>
    <p:extLst>
      <p:ext uri="{BB962C8B-B14F-4D97-AF65-F5344CB8AC3E}">
        <p14:creationId xmlns:p14="http://schemas.microsoft.com/office/powerpoint/2010/main" xmlns="" val="436865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b="1" dirty="0"/>
              <a:t>PICO #10</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29174" y="1825625"/>
            <a:ext cx="7214532" cy="4351338"/>
          </a:xfrm>
        </p:spPr>
        <p:txBody>
          <a:bodyPr>
            <a:normAutofit/>
          </a:bodyPr>
          <a:lstStyle/>
          <a:p>
            <a:r>
              <a:rPr lang="en-US" b="1" dirty="0"/>
              <a:t>PICO 10: </a:t>
            </a:r>
            <a:r>
              <a:rPr lang="en-US" dirty="0"/>
              <a:t>Should standard 4-port cholecystectomy versus reduced port laparoscopic cholecystectomy (SILS </a:t>
            </a:r>
            <a:r>
              <a:rPr lang="en-US" dirty="0" err="1"/>
              <a:t>etc</a:t>
            </a:r>
            <a:r>
              <a:rPr lang="en-US" dirty="0"/>
              <a:t>) versus robotic cholecystectomy versus other technique be used for limiting the risk or severity of bile duct injury in candidates for cholecystectomy? </a:t>
            </a:r>
            <a:endParaRPr lang="en-US" b="1" dirty="0"/>
          </a:p>
          <a:p>
            <a:r>
              <a:rPr lang="en-US" dirty="0"/>
              <a:t>Primary Outcome – BDI</a:t>
            </a:r>
          </a:p>
          <a:p>
            <a:r>
              <a:rPr lang="en-US" dirty="0"/>
              <a:t>Secondary Outcome – Operating Time, Morbidity, Conversion</a:t>
            </a:r>
          </a:p>
        </p:txBody>
      </p:sp>
    </p:spTree>
    <p:extLst>
      <p:ext uri="{BB962C8B-B14F-4D97-AF65-F5344CB8AC3E}">
        <p14:creationId xmlns:p14="http://schemas.microsoft.com/office/powerpoint/2010/main" xmlns="" val="2507965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solidFill>
                  <a:srgbClr val="FFFFFF"/>
                </a:solidFill>
              </a:rPr>
              <a:t>PICO #10 </a:t>
            </a:r>
          </a:p>
        </p:txBody>
      </p:sp>
      <p:pic>
        <p:nvPicPr>
          <p:cNvPr id="5" name="Content Placeholder 4" descr="flow pico10.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7030" b="-37030"/>
          <a:stretch>
            <a:fillRect/>
          </a:stretch>
        </p:blipFill>
        <p:spPr>
          <a:xfrm>
            <a:off x="1461314" y="1087065"/>
            <a:ext cx="7388057" cy="3058588"/>
          </a:xfrm>
        </p:spPr>
      </p:pic>
    </p:spTree>
    <p:extLst>
      <p:ext uri="{BB962C8B-B14F-4D97-AF65-F5344CB8AC3E}">
        <p14:creationId xmlns:p14="http://schemas.microsoft.com/office/powerpoint/2010/main" xmlns="" val="1145992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solidFill>
                  <a:srgbClr val="FFFFFF"/>
                </a:solidFill>
              </a:rPr>
              <a:t>PICO #10 </a:t>
            </a:r>
          </a:p>
        </p:txBody>
      </p:sp>
      <p:pic>
        <p:nvPicPr>
          <p:cNvPr id="3" name="Content Placeholder 2" descr="pico 10 evidence.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44784" r="-44784"/>
          <a:stretch>
            <a:fillRect/>
          </a:stretch>
        </p:blipFill>
        <p:spPr>
          <a:xfrm>
            <a:off x="694888" y="268009"/>
            <a:ext cx="10802682" cy="4351338"/>
          </a:xfrm>
        </p:spPr>
      </p:pic>
      <p:pic>
        <p:nvPicPr>
          <p:cNvPr id="8" name="Content Placeholder 5" descr="evidence2pico10.png"/>
          <p:cNvPicPr>
            <a:picLocks noChangeAspect="1"/>
          </p:cNvPicPr>
          <p:nvPr/>
        </p:nvPicPr>
        <p:blipFill>
          <a:blip r:embed="rId4" cstate="print">
            <a:extLst>
              <a:ext uri="{28A0092B-C50C-407E-A947-70E740481C1C}">
                <a14:useLocalDpi xmlns:a14="http://schemas.microsoft.com/office/drawing/2010/main" xmlns="" val="0"/>
              </a:ext>
            </a:extLst>
          </a:blip>
          <a:srcRect t="-65806" b="-65806"/>
          <a:stretch>
            <a:fillRect/>
          </a:stretch>
        </p:blipFill>
        <p:spPr>
          <a:xfrm>
            <a:off x="3258788" y="3952277"/>
            <a:ext cx="5686078" cy="2362055"/>
          </a:xfrm>
          <a:prstGeom prst="rect">
            <a:avLst/>
          </a:prstGeom>
        </p:spPr>
      </p:pic>
    </p:spTree>
    <p:extLst>
      <p:ext uri="{BB962C8B-B14F-4D97-AF65-F5344CB8AC3E}">
        <p14:creationId xmlns:p14="http://schemas.microsoft.com/office/powerpoint/2010/main" xmlns="" val="13534846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1111B-75C6-483E-AB6F-EF9E347C1B45}"/>
              </a:ext>
            </a:extLst>
          </p:cNvPr>
          <p:cNvSpPr>
            <a:spLocks noGrp="1"/>
          </p:cNvSpPr>
          <p:nvPr>
            <p:ph type="title"/>
          </p:nvPr>
        </p:nvSpPr>
        <p:spPr>
          <a:xfrm>
            <a:off x="1993900" y="152400"/>
            <a:ext cx="8229600" cy="838200"/>
          </a:xfrm>
        </p:spPr>
        <p:txBody>
          <a:bodyPr>
            <a:noAutofit/>
          </a:bodyPr>
          <a:lstStyle/>
          <a:p>
            <a:r>
              <a:rPr lang="en-US" sz="2000" i="1" dirty="0"/>
              <a:t>Fewer-than-four ports versus four ports for laparoscopic cholecystectomy: serious adverse events,</a:t>
            </a:r>
            <a:r>
              <a:rPr lang="en-US" sz="2000" dirty="0"/>
              <a:t> CDSR 2014</a:t>
            </a:r>
            <a:endParaRPr lang="en-CA" sz="2000" dirty="0"/>
          </a:p>
        </p:txBody>
      </p:sp>
      <p:pic>
        <p:nvPicPr>
          <p:cNvPr id="5" name="Picture 4">
            <a:extLst>
              <a:ext uri="{FF2B5EF4-FFF2-40B4-BE49-F238E27FC236}">
                <a16:creationId xmlns:a16="http://schemas.microsoft.com/office/drawing/2014/main" xmlns="" id="{E19F1A57-618A-426A-870A-19D1F61719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0643" y="990600"/>
            <a:ext cx="10496114" cy="5715000"/>
          </a:xfrm>
          <a:prstGeom prst="rect">
            <a:avLst/>
          </a:prstGeom>
        </p:spPr>
      </p:pic>
    </p:spTree>
    <p:extLst>
      <p:ext uri="{BB962C8B-B14F-4D97-AF65-F5344CB8AC3E}">
        <p14:creationId xmlns:p14="http://schemas.microsoft.com/office/powerpoint/2010/main" xmlns="" val="22870723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solidFill>
                  <a:srgbClr val="FFFFFF"/>
                </a:solidFill>
              </a:rPr>
              <a:t>PICO #10 </a:t>
            </a:r>
          </a:p>
        </p:txBody>
      </p:sp>
      <p:pic>
        <p:nvPicPr>
          <p:cNvPr id="6" name="Content Placeholder 5" descr="balanceeffects10.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5364" r="-35364"/>
          <a:stretch>
            <a:fillRect/>
          </a:stretch>
        </p:blipFill>
        <p:spPr>
          <a:xfrm>
            <a:off x="1185863" y="1130300"/>
            <a:ext cx="10515600" cy="4351338"/>
          </a:xfrm>
        </p:spPr>
      </p:pic>
    </p:spTree>
    <p:extLst>
      <p:ext uri="{BB962C8B-B14F-4D97-AF65-F5344CB8AC3E}">
        <p14:creationId xmlns:p14="http://schemas.microsoft.com/office/powerpoint/2010/main" xmlns="" val="191943843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PICO #10: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1"/>
            <a:ext cx="10515600" cy="1838996"/>
          </a:xfrm>
          <a:solidFill>
            <a:schemeClr val="bg1"/>
          </a:solidFill>
        </p:spPr>
        <p:txBody>
          <a:bodyPr>
            <a:normAutofit/>
          </a:bodyPr>
          <a:lstStyle/>
          <a:p>
            <a:r>
              <a:rPr lang="en-US" dirty="0"/>
              <a:t>Recommendation A: For patients requiring cholecystectomy, we suggest using a multi-port laparoscopic technique instead of single port/single incision technique (conditional recommendation, very low certainty of evidence).</a:t>
            </a:r>
          </a:p>
          <a:p>
            <a:endParaRPr lang="en-US" dirty="0"/>
          </a:p>
        </p:txBody>
      </p:sp>
      <p:pic>
        <p:nvPicPr>
          <p:cNvPr id="6" name="Picture 5" descr="references pico1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15017" y="3119651"/>
            <a:ext cx="5330790" cy="2632243"/>
          </a:xfrm>
          <a:prstGeom prst="rect">
            <a:avLst/>
          </a:prstGeom>
        </p:spPr>
      </p:pic>
    </p:spTree>
    <p:extLst>
      <p:ext uri="{BB962C8B-B14F-4D97-AF65-F5344CB8AC3E}">
        <p14:creationId xmlns:p14="http://schemas.microsoft.com/office/powerpoint/2010/main" xmlns="" val="26261776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10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256363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004248F7-B2F5-CA4A-B5D6-1C2FAFC082CB}"/>
              </a:ext>
            </a:extLst>
          </p:cNvPr>
          <p:cNvSpPr>
            <a:spLocks noGrp="1"/>
          </p:cNvSpPr>
          <p:nvPr>
            <p:ph type="title"/>
          </p:nvPr>
        </p:nvSpPr>
        <p:spPr>
          <a:xfrm>
            <a:off x="1600200" y="133350"/>
            <a:ext cx="8743950" cy="1143000"/>
          </a:xfrm>
        </p:spPr>
        <p:txBody>
          <a:bodyPr/>
          <a:lstStyle/>
          <a:p>
            <a:pPr algn="ctr"/>
            <a:r>
              <a:rPr lang="en-US" altLang="en-US" sz="3600" b="1" dirty="0">
                <a:solidFill>
                  <a:srgbClr val="FFFF00"/>
                </a:solidFill>
              </a:rPr>
              <a:t>How Many Timing Studies Included Severity Grading of AC? </a:t>
            </a:r>
          </a:p>
        </p:txBody>
      </p:sp>
      <p:pic>
        <p:nvPicPr>
          <p:cNvPr id="12291" name="Content Placeholder 2">
            <a:extLst>
              <a:ext uri="{FF2B5EF4-FFF2-40B4-BE49-F238E27FC236}">
                <a16:creationId xmlns:a16="http://schemas.microsoft.com/office/drawing/2014/main" xmlns="" id="{BDB02CE6-4C7E-C741-A0F1-DF696E0FACB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884487" y="1276350"/>
            <a:ext cx="6175375" cy="4625975"/>
          </a:xfrm>
        </p:spPr>
      </p:pic>
    </p:spTree>
    <p:extLst>
      <p:ext uri="{BB962C8B-B14F-4D97-AF65-F5344CB8AC3E}">
        <p14:creationId xmlns:p14="http://schemas.microsoft.com/office/powerpoint/2010/main" xmlns="" val="978715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b="1" dirty="0"/>
              <a:t>PICO #12</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29174" y="1825625"/>
            <a:ext cx="7214532" cy="4351338"/>
          </a:xfrm>
        </p:spPr>
        <p:txBody>
          <a:bodyPr>
            <a:normAutofit/>
          </a:bodyPr>
          <a:lstStyle/>
          <a:p>
            <a:r>
              <a:rPr lang="en-US" b="1" dirty="0"/>
              <a:t>PICO 12: </a:t>
            </a:r>
            <a:r>
              <a:rPr lang="en-US" dirty="0"/>
              <a:t>Should conversion of laparoscopic cholecystectomy to open cholecystectomy versus no conversion be used for limiting the risk of bile duct injury during difficult laparoscopic cholecystectomy? </a:t>
            </a:r>
          </a:p>
          <a:p>
            <a:r>
              <a:rPr lang="en-US" dirty="0"/>
              <a:t>No relevant data</a:t>
            </a:r>
          </a:p>
        </p:txBody>
      </p:sp>
    </p:spTree>
    <p:extLst>
      <p:ext uri="{BB962C8B-B14F-4D97-AF65-F5344CB8AC3E}">
        <p14:creationId xmlns:p14="http://schemas.microsoft.com/office/powerpoint/2010/main" xmlns="" val="30057594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solidFill>
                  <a:srgbClr val="FFFFFF"/>
                </a:solidFill>
              </a:rPr>
              <a:t>PICO #12 </a:t>
            </a:r>
          </a:p>
        </p:txBody>
      </p:sp>
      <p:pic>
        <p:nvPicPr>
          <p:cNvPr id="6" name="Content Placeholder 5" descr="pico12 flow.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9026" b="-39026"/>
          <a:stretch>
            <a:fillRect/>
          </a:stretch>
        </p:blipFill>
        <p:spPr>
          <a:xfrm>
            <a:off x="838200" y="1346345"/>
            <a:ext cx="10515600" cy="4351338"/>
          </a:xfrm>
        </p:spPr>
      </p:pic>
    </p:spTree>
    <p:extLst>
      <p:ext uri="{BB962C8B-B14F-4D97-AF65-F5344CB8AC3E}">
        <p14:creationId xmlns:p14="http://schemas.microsoft.com/office/powerpoint/2010/main" xmlns="" val="11932016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PICO #12: Recommendation B1</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0"/>
            <a:ext cx="10515600" cy="4351338"/>
          </a:xfrm>
          <a:solidFill>
            <a:schemeClr val="bg1"/>
          </a:solidFill>
        </p:spPr>
        <p:txBody>
          <a:bodyPr>
            <a:normAutofit/>
          </a:bodyPr>
          <a:lstStyle/>
          <a:p>
            <a:r>
              <a:rPr lang="en-US" dirty="0"/>
              <a:t>Current evidence is insufficient to make a recommendation in the difficult laparoscopic cholecystectomy</a:t>
            </a:r>
            <a:r>
              <a:rPr lang="en-US" b="1" dirty="0"/>
              <a:t> </a:t>
            </a:r>
            <a:r>
              <a:rPr lang="en-US" dirty="0"/>
              <a:t>regarding conversion vs no conversion to open cholecystectomy to limit/avoid bile duct injury. </a:t>
            </a:r>
          </a:p>
          <a:p>
            <a:pPr marL="0" indent="0">
              <a:buNone/>
            </a:pPr>
            <a:endParaRPr lang="en-US" dirty="0"/>
          </a:p>
          <a:p>
            <a:r>
              <a:rPr lang="en-US" b="1" dirty="0"/>
              <a:t>Recommendations for future study/ type B Recommendation:</a:t>
            </a:r>
            <a:endParaRPr lang="en-US" dirty="0"/>
          </a:p>
          <a:p>
            <a:r>
              <a:rPr lang="en-US" dirty="0"/>
              <a:t>Recommendation B1: We suggest the conduct of prospective and retrospective comparisons of clinical outcomes of various ‘bail-out’ options for the difficult cholecystectomy that include conversion to open, subtotal cholecystectomy, and procedure abandonment. </a:t>
            </a:r>
          </a:p>
          <a:p>
            <a:endParaRPr lang="en-US" dirty="0"/>
          </a:p>
        </p:txBody>
      </p:sp>
    </p:spTree>
    <p:extLst>
      <p:ext uri="{BB962C8B-B14F-4D97-AF65-F5344CB8AC3E}">
        <p14:creationId xmlns:p14="http://schemas.microsoft.com/office/powerpoint/2010/main" xmlns="" val="12765863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12 B1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23418720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PICO #12: Recommendation B2</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0"/>
            <a:ext cx="10515600" cy="4351338"/>
          </a:xfrm>
          <a:solidFill>
            <a:schemeClr val="bg1"/>
          </a:solidFill>
        </p:spPr>
        <p:txBody>
          <a:bodyPr>
            <a:normAutofit/>
          </a:bodyPr>
          <a:lstStyle/>
          <a:p>
            <a:pPr marL="0" indent="0">
              <a:buNone/>
            </a:pPr>
            <a:r>
              <a:rPr lang="en-US" dirty="0"/>
              <a:t> </a:t>
            </a:r>
          </a:p>
          <a:p>
            <a:r>
              <a:rPr lang="en-US" b="1" dirty="0"/>
              <a:t>Recommendations for future study/ type B Recommendation:</a:t>
            </a:r>
            <a:br>
              <a:rPr lang="en-US" b="1" dirty="0"/>
            </a:br>
            <a:endParaRPr lang="en-US" dirty="0"/>
          </a:p>
          <a:p>
            <a:r>
              <a:rPr lang="en-US" dirty="0"/>
              <a:t>Recommendation B2: We suggest the development and establishment of valid evidence for a ‘procedure difficulty score’ for laparoscopic cholecystectomy. </a:t>
            </a:r>
          </a:p>
          <a:p>
            <a:endParaRPr lang="en-US" dirty="0"/>
          </a:p>
        </p:txBody>
      </p:sp>
    </p:spTree>
    <p:extLst>
      <p:ext uri="{BB962C8B-B14F-4D97-AF65-F5344CB8AC3E}">
        <p14:creationId xmlns:p14="http://schemas.microsoft.com/office/powerpoint/2010/main" xmlns="" val="10536541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12 B2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9818781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b="1" dirty="0"/>
              <a:t>PICO #13</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29174" y="1825625"/>
            <a:ext cx="7214532" cy="4351338"/>
          </a:xfrm>
        </p:spPr>
        <p:txBody>
          <a:bodyPr>
            <a:normAutofit/>
          </a:bodyPr>
          <a:lstStyle/>
          <a:p>
            <a:r>
              <a:rPr lang="en-US" b="1" dirty="0"/>
              <a:t>PICO 13: </a:t>
            </a:r>
            <a:r>
              <a:rPr lang="en-US" dirty="0"/>
              <a:t>Should surgeons take a time out to verify the critical view of safety versus no time out be used for limiting the risk or severity of bile duct injury during  laparoscopic cholecystectomy? </a:t>
            </a:r>
          </a:p>
          <a:p>
            <a:r>
              <a:rPr lang="en-US" dirty="0"/>
              <a:t>No relevant data</a:t>
            </a:r>
          </a:p>
        </p:txBody>
      </p:sp>
    </p:spTree>
    <p:extLst>
      <p:ext uri="{BB962C8B-B14F-4D97-AF65-F5344CB8AC3E}">
        <p14:creationId xmlns:p14="http://schemas.microsoft.com/office/powerpoint/2010/main" xmlns="" val="29862409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solidFill>
                  <a:srgbClr val="FFFFFF"/>
                </a:solidFill>
              </a:rPr>
              <a:t>PICO #13 </a:t>
            </a:r>
          </a:p>
        </p:txBody>
      </p:sp>
      <p:pic>
        <p:nvPicPr>
          <p:cNvPr id="5" name="Content Placeholder 4" descr="pico14flow.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8111" b="-38111"/>
          <a:stretch>
            <a:fillRect/>
          </a:stretch>
        </p:blipFill>
        <p:spPr>
          <a:xfrm>
            <a:off x="838200" y="1322395"/>
            <a:ext cx="10515600" cy="4351338"/>
          </a:xfrm>
        </p:spPr>
      </p:pic>
    </p:spTree>
    <p:extLst>
      <p:ext uri="{BB962C8B-B14F-4D97-AF65-F5344CB8AC3E}">
        <p14:creationId xmlns:p14="http://schemas.microsoft.com/office/powerpoint/2010/main" xmlns="" val="5164918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PICO #13: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0"/>
            <a:ext cx="10515600" cy="4351338"/>
          </a:xfrm>
          <a:solidFill>
            <a:schemeClr val="bg1"/>
          </a:solidFill>
        </p:spPr>
        <p:txBody>
          <a:bodyPr>
            <a:normAutofit/>
          </a:bodyPr>
          <a:lstStyle/>
          <a:p>
            <a:r>
              <a:rPr lang="en-US" dirty="0" smtClean="0"/>
              <a:t>Recommendation A: Current evidence is insufficient to make a recommendation. However, as best practice, we suggest that during laparoscopic </a:t>
            </a:r>
            <a:r>
              <a:rPr lang="en-US" dirty="0" err="1" smtClean="0"/>
              <a:t>cholecystectomy</a:t>
            </a:r>
            <a:r>
              <a:rPr lang="en-US" dirty="0" smtClean="0"/>
              <a:t>, surgeons conduct a </a:t>
            </a:r>
            <a:r>
              <a:rPr lang="en-US" i="1" u="sng" dirty="0" smtClean="0"/>
              <a:t>momentary pause for the surgeon to confirm in his/her own mind that the criteria for the critical view of safety have been </a:t>
            </a:r>
            <a:r>
              <a:rPr lang="en-US" i="1" u="sng" dirty="0" smtClean="0"/>
              <a:t>attained </a:t>
            </a:r>
            <a:r>
              <a:rPr lang="en-US" i="1" dirty="0" smtClean="0"/>
              <a:t>before </a:t>
            </a:r>
            <a:r>
              <a:rPr lang="en-US" i="1" dirty="0" smtClean="0"/>
              <a:t>clipping or transecting </a:t>
            </a:r>
            <a:r>
              <a:rPr lang="en-US" i="1" dirty="0" err="1" smtClean="0"/>
              <a:t>ductal</a:t>
            </a:r>
            <a:r>
              <a:rPr lang="en-US" i="1" dirty="0" smtClean="0"/>
              <a:t> or arterial </a:t>
            </a:r>
            <a:r>
              <a:rPr lang="en-US" i="1" dirty="0" smtClean="0"/>
              <a:t>structures</a:t>
            </a:r>
            <a:r>
              <a:rPr lang="en-US" dirty="0" smtClean="0"/>
              <a:t>.</a:t>
            </a:r>
          </a:p>
          <a:p>
            <a:r>
              <a:rPr lang="en-US" b="1" dirty="0" smtClean="0"/>
              <a:t>Recommendations </a:t>
            </a:r>
            <a:r>
              <a:rPr lang="en-US" b="1" dirty="0" smtClean="0"/>
              <a:t>for future study/ type B Recommendation: </a:t>
            </a:r>
            <a:endParaRPr lang="en-US" b="1" dirty="0" smtClean="0"/>
          </a:p>
          <a:p>
            <a:r>
              <a:rPr lang="en-US" dirty="0" smtClean="0"/>
              <a:t> Recommendation </a:t>
            </a:r>
            <a:r>
              <a:rPr lang="en-US" dirty="0" smtClean="0"/>
              <a:t>B: We suggest incorporation of a ‘critical view time-out’ in all prospective studies of laparoscopic </a:t>
            </a:r>
            <a:r>
              <a:rPr lang="en-US" dirty="0" err="1" smtClean="0"/>
              <a:t>cholecystectomy</a:t>
            </a:r>
            <a:r>
              <a:rPr lang="en-US" dirty="0" smtClean="0"/>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30803292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PICO #13: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0"/>
            <a:ext cx="10515600" cy="4351338"/>
          </a:xfrm>
          <a:solidFill>
            <a:schemeClr val="bg1"/>
          </a:solidFill>
        </p:spPr>
        <p:txBody>
          <a:bodyPr>
            <a:normAutofit/>
          </a:bodyPr>
          <a:lstStyle/>
          <a:p>
            <a:r>
              <a:rPr lang="en-US" dirty="0" smtClean="0"/>
              <a:t>Recommendation A: Current evidence is insufficient to make a recommendation. However, as best practice, we suggest that during laparoscopic </a:t>
            </a:r>
            <a:r>
              <a:rPr lang="en-US" dirty="0" err="1" smtClean="0"/>
              <a:t>cholecystectomy</a:t>
            </a:r>
            <a:r>
              <a:rPr lang="en-US" dirty="0" smtClean="0"/>
              <a:t>, surgeons conduct a </a:t>
            </a:r>
            <a:r>
              <a:rPr lang="en-US" i="1" u="sng" dirty="0" smtClean="0"/>
              <a:t>momentary pause for the surgeon to confirm in his/her own mind that the criteria for the critical view of safety have been </a:t>
            </a:r>
            <a:r>
              <a:rPr lang="en-US" i="1" u="sng" dirty="0" smtClean="0"/>
              <a:t>attained </a:t>
            </a:r>
            <a:r>
              <a:rPr lang="en-US" dirty="0" smtClean="0"/>
              <a:t>before </a:t>
            </a:r>
            <a:r>
              <a:rPr lang="en-US" dirty="0" smtClean="0"/>
              <a:t>clipping or transecting </a:t>
            </a:r>
            <a:r>
              <a:rPr lang="en-US" dirty="0" err="1" smtClean="0"/>
              <a:t>ductal</a:t>
            </a:r>
            <a:r>
              <a:rPr lang="en-US" dirty="0" smtClean="0"/>
              <a:t> or arterial structures.</a:t>
            </a:r>
            <a:endParaRPr lang="en-US" dirty="0"/>
          </a:p>
          <a:p>
            <a:endParaRPr lang="en-US" dirty="0"/>
          </a:p>
          <a:p>
            <a:endParaRPr lang="en-US" dirty="0"/>
          </a:p>
        </p:txBody>
      </p:sp>
    </p:spTree>
    <p:extLst>
      <p:ext uri="{BB962C8B-B14F-4D97-AF65-F5344CB8AC3E}">
        <p14:creationId xmlns:p14="http://schemas.microsoft.com/office/powerpoint/2010/main" xmlns="" val="2862650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550</TotalTime>
  <Words>4612</Words>
  <Application>Microsoft Office PowerPoint</Application>
  <PresentationFormat>Custom</PresentationFormat>
  <Paragraphs>510</Paragraphs>
  <Slides>126</Slides>
  <Notes>12</Notes>
  <HiddenSlides>4</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Office Theme</vt:lpstr>
      <vt:lpstr>Multi-society State-of-the-Art Consensus Conference on Prevention of Bile Duct Injury During Cholecystectomy</vt:lpstr>
      <vt:lpstr>PICO 8   Timing of Cholecystectomy in Acute Cholecystitis  </vt:lpstr>
      <vt:lpstr>PICO 8 Team (and PICO 11)</vt:lpstr>
      <vt:lpstr>PICO 8 Question</vt:lpstr>
      <vt:lpstr>Introduction </vt:lpstr>
      <vt:lpstr> Background: (Tornqvist et al World J Surg (2016) 40:1060) </vt:lpstr>
      <vt:lpstr> Background: (Tornqvist et al World J Surg (2016) 40:1060–1067) </vt:lpstr>
      <vt:lpstr>Severity Grading of Acute Cholecystitis</vt:lpstr>
      <vt:lpstr>How Many Timing Studies Included Severity Grading of AC? </vt:lpstr>
      <vt:lpstr>How Many Timing Studies Included Severity Grading of AC? </vt:lpstr>
      <vt:lpstr>PICO 8 Recommendation</vt:lpstr>
      <vt:lpstr>  Background 2: Incorrect Diagnosis of AC </vt:lpstr>
      <vt:lpstr>  Background 2: Incorrect Diagnosis of AC </vt:lpstr>
      <vt:lpstr>Diagnosis of Acute Cholecystitis by Validated Methods</vt:lpstr>
      <vt:lpstr>  Questionable Diagnosis of AC in Published Studies </vt:lpstr>
      <vt:lpstr>PICO 8 Recommendation</vt:lpstr>
      <vt:lpstr>Background : Inflammation in AC and Timing of Cholecystectomy</vt:lpstr>
      <vt:lpstr> Background : Inflammation in AC and Timing of Cholecystectomy</vt:lpstr>
      <vt:lpstr>Slide 19</vt:lpstr>
      <vt:lpstr>Gutt CN, et. Acute cholecystitis: early versus delayed cholecystectomy, a  multicenter randomized trial. Ann Surg 2013; 258(3):385-93.</vt:lpstr>
      <vt:lpstr>Proposed classification of interval between time of onset of symptoms and time of operation in acute cholecystitis for use in clinical studies </vt:lpstr>
      <vt:lpstr>PICO 8 Recommendation</vt:lpstr>
      <vt:lpstr>Types of Timing Studies </vt:lpstr>
      <vt:lpstr>Slide 24</vt:lpstr>
      <vt:lpstr>Slide 25</vt:lpstr>
      <vt:lpstr>Slide 26</vt:lpstr>
      <vt:lpstr>DeMestral et al  - Ann Surg 2014 </vt:lpstr>
      <vt:lpstr>DeMestral et al  - Ann Surg 2014 </vt:lpstr>
      <vt:lpstr>Slide 29</vt:lpstr>
      <vt:lpstr>GRADE Results for Bile Duct Injury</vt:lpstr>
      <vt:lpstr>GRADE Results for Mortality</vt:lpstr>
      <vt:lpstr>GRADE Results for Conversion</vt:lpstr>
      <vt:lpstr>GRADE Results for Patients with Complications</vt:lpstr>
      <vt:lpstr>GRADE Results for Wound Infection</vt:lpstr>
      <vt:lpstr>GRADE Results for Total Hospitalization</vt:lpstr>
      <vt:lpstr>GRADE Results for Duration of Surgery</vt:lpstr>
      <vt:lpstr>GRADE Summary of Judgements</vt:lpstr>
      <vt:lpstr>Summary of PICO 8 Grade Results </vt:lpstr>
      <vt:lpstr>Summary of PICO 8 Grade Results </vt:lpstr>
      <vt:lpstr>Indeterminate - Bile Duct Injury</vt:lpstr>
      <vt:lpstr>PICO 8 Recommendations from GRADE Results (Type A)</vt:lpstr>
      <vt:lpstr>Slide 42</vt:lpstr>
      <vt:lpstr>Other Notable Studies</vt:lpstr>
      <vt:lpstr> </vt:lpstr>
      <vt:lpstr>PICO 8 Recommendation 8. B1</vt:lpstr>
      <vt:lpstr>PICO 8 Recommendations Type B  B1 Regarding the need to grade severity of AC and history of prior attacks of AC </vt:lpstr>
      <vt:lpstr>Slide 47</vt:lpstr>
      <vt:lpstr>PICO 8 Recommendation 8.B2</vt:lpstr>
      <vt:lpstr>Slide 49</vt:lpstr>
      <vt:lpstr>Slide 50</vt:lpstr>
      <vt:lpstr>PICO 8 Recommendation 8.B3</vt:lpstr>
      <vt:lpstr>PICO 8 Recommendations Type  B3 Regarding classification of timing of surgery in studies of acute cholecystitis</vt:lpstr>
      <vt:lpstr>Slide 53</vt:lpstr>
      <vt:lpstr>PICO 11   Interval Cholecystectomy   versus   No Additional Treatment  in patients previously treated by cholecystostomy </vt:lpstr>
      <vt:lpstr>Circumstances Indicating Cholecystostomy over Cholecystectomy at time of Presentation  with Acute Cholecystitis</vt:lpstr>
      <vt:lpstr>Types of Patients who are Treated by Cholecystostomy</vt:lpstr>
      <vt:lpstr>What would a good comparative study look like?</vt:lpstr>
      <vt:lpstr>What would a good comparative study look like?</vt:lpstr>
      <vt:lpstr> What do the available studies compare?</vt:lpstr>
      <vt:lpstr> What do the available studies compare?</vt:lpstr>
      <vt:lpstr> What do the available studies show?</vt:lpstr>
      <vt:lpstr>Patients who do NOT have elective cholecystectomy</vt:lpstr>
      <vt:lpstr>Patients who have elective cholecystectomy</vt:lpstr>
      <vt:lpstr>PICO 11 Recommendations from GRADE Results  (Type A)</vt:lpstr>
      <vt:lpstr>Comment Regarding “High Risk”</vt:lpstr>
      <vt:lpstr>PICO 11 Recommendations from GRADE Results (Type A)</vt:lpstr>
      <vt:lpstr>Slide 67</vt:lpstr>
      <vt:lpstr>PICO 11   Interval Cholecystectomy   versus   No Additional Treatment  in patients previously treated by cholecystostomy </vt:lpstr>
      <vt:lpstr>Laparoscopic cholecystectomy versus percutaneous catheter drainage for acute cholecystitis in high risk patients (CHOCOLATE)</vt:lpstr>
      <vt:lpstr>Study design</vt:lpstr>
      <vt:lpstr>Inclusion and exclusion criteria</vt:lpstr>
      <vt:lpstr>Randomisation</vt:lpstr>
      <vt:lpstr>Outcome measures</vt:lpstr>
      <vt:lpstr>Statistical analysis</vt:lpstr>
      <vt:lpstr>Enrollment, randomisation and follow-up</vt:lpstr>
      <vt:lpstr>Baseline characteristics</vt:lpstr>
      <vt:lpstr>Primary endpoints</vt:lpstr>
      <vt:lpstr>Secondary endpoints</vt:lpstr>
      <vt:lpstr>Conclusion</vt:lpstr>
      <vt:lpstr>Conclusion*</vt:lpstr>
      <vt:lpstr>Multi-society State-of-the-Art Consensus Conference on Prevention of Bile Duct Injury During Cholecystectomy</vt:lpstr>
      <vt:lpstr>Work Group Five</vt:lpstr>
      <vt:lpstr>PICO #10</vt:lpstr>
      <vt:lpstr>PICO #10 </vt:lpstr>
      <vt:lpstr>PICO #10 </vt:lpstr>
      <vt:lpstr>Fewer-than-four ports versus four ports for laparoscopic cholecystectomy: serious adverse events, CDSR 2014</vt:lpstr>
      <vt:lpstr>PICO #10 </vt:lpstr>
      <vt:lpstr>PICO #10: Recommendation</vt:lpstr>
      <vt:lpstr>Slide 89</vt:lpstr>
      <vt:lpstr>PICO #12</vt:lpstr>
      <vt:lpstr>PICO #12 </vt:lpstr>
      <vt:lpstr>PICO #12: Recommendation B1</vt:lpstr>
      <vt:lpstr>Slide 93</vt:lpstr>
      <vt:lpstr>PICO #12: Recommendation B2</vt:lpstr>
      <vt:lpstr>Slide 95</vt:lpstr>
      <vt:lpstr>PICO #13</vt:lpstr>
      <vt:lpstr>PICO #13 </vt:lpstr>
      <vt:lpstr>PICO #13: Recommendation</vt:lpstr>
      <vt:lpstr>PICO #13: Recommendation</vt:lpstr>
      <vt:lpstr>Slide 100</vt:lpstr>
      <vt:lpstr>PICO #13: Recommendation</vt:lpstr>
      <vt:lpstr>Slide 102</vt:lpstr>
      <vt:lpstr>PICO #14</vt:lpstr>
      <vt:lpstr>PICO #14 </vt:lpstr>
      <vt:lpstr>PICO #14 </vt:lpstr>
      <vt:lpstr>PICO #14: Recommendation</vt:lpstr>
      <vt:lpstr> Work Group Six: PICO #18</vt:lpstr>
      <vt:lpstr>PICO Question #18 </vt:lpstr>
      <vt:lpstr>PICO #18: Recommendations</vt:lpstr>
      <vt:lpstr>PICO #18: Summary of Literature Reviewed</vt:lpstr>
      <vt:lpstr>PICO #18: Research Evidence</vt:lpstr>
      <vt:lpstr>PICO #18: Research Evidence</vt:lpstr>
      <vt:lpstr>BDI: Strasberg Classification</vt:lpstr>
      <vt:lpstr>Slide 114</vt:lpstr>
      <vt:lpstr>Slide 115</vt:lpstr>
      <vt:lpstr>Slide 116</vt:lpstr>
      <vt:lpstr>Slide 117</vt:lpstr>
      <vt:lpstr>Slide 118</vt:lpstr>
      <vt:lpstr>PICO #18: Research Evidence Minor Injuries</vt:lpstr>
      <vt:lpstr>PICO #3: Summary of Literature Reviewed</vt:lpstr>
      <vt:lpstr>PICO #18: Recommendations How to implement? All involved parties</vt:lpstr>
      <vt:lpstr>Slide 122</vt:lpstr>
      <vt:lpstr>PICO #18: Recommendations Justification Summary</vt:lpstr>
      <vt:lpstr>PICO #18: Recommendations Justification Summary</vt:lpstr>
      <vt:lpstr>PICO #18: Recommendations:</vt:lpstr>
      <vt:lpstr>Slide 126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Jacoby</dc:creator>
  <cp:lastModifiedBy>Brenda</cp:lastModifiedBy>
  <cp:revision>89</cp:revision>
  <dcterms:created xsi:type="dcterms:W3CDTF">2018-09-06T17:25:08Z</dcterms:created>
  <dcterms:modified xsi:type="dcterms:W3CDTF">2019-02-20T00:03:16Z</dcterms:modified>
</cp:coreProperties>
</file>