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89" r:id="rId3"/>
    <p:sldId id="281" r:id="rId4"/>
    <p:sldId id="258" r:id="rId5"/>
    <p:sldId id="271" r:id="rId6"/>
    <p:sldId id="280" r:id="rId7"/>
    <p:sldId id="275" r:id="rId8"/>
    <p:sldId id="276" r:id="rId9"/>
    <p:sldId id="278" r:id="rId10"/>
    <p:sldId id="269" r:id="rId11"/>
    <p:sldId id="283" r:id="rId12"/>
    <p:sldId id="273" r:id="rId13"/>
    <p:sldId id="272" r:id="rId14"/>
    <p:sldId id="277" r:id="rId15"/>
    <p:sldId id="279" r:id="rId16"/>
    <p:sldId id="282" r:id="rId17"/>
    <p:sldId id="290" r:id="rId18"/>
    <p:sldId id="291" r:id="rId19"/>
    <p:sldId id="259" r:id="rId20"/>
    <p:sldId id="260" r:id="rId21"/>
    <p:sldId id="261" r:id="rId22"/>
    <p:sldId id="262" r:id="rId23"/>
    <p:sldId id="264" r:id="rId24"/>
    <p:sldId id="263" r:id="rId25"/>
    <p:sldId id="265" r:id="rId26"/>
    <p:sldId id="266" r:id="rId27"/>
    <p:sldId id="267" r:id="rId28"/>
    <p:sldId id="268" r:id="rId29"/>
    <p:sldId id="292" r:id="rId30"/>
    <p:sldId id="270" r:id="rId31"/>
    <p:sldId id="293" r:id="rId32"/>
    <p:sldId id="294" r:id="rId33"/>
    <p:sldId id="295" r:id="rId34"/>
    <p:sldId id="296" r:id="rId35"/>
    <p:sldId id="297" r:id="rId36"/>
    <p:sldId id="298" r:id="rId37"/>
    <p:sldId id="299" r:id="rId38"/>
    <p:sldId id="300" r:id="rId39"/>
    <p:sldId id="301" r:id="rId40"/>
    <p:sldId id="303" r:id="rId41"/>
    <p:sldId id="304" r:id="rId42"/>
    <p:sldId id="305" r:id="rId43"/>
    <p:sldId id="306" r:id="rId44"/>
    <p:sldId id="307" r:id="rId45"/>
    <p:sldId id="308" r:id="rId46"/>
    <p:sldId id="309" r:id="rId47"/>
    <p:sldId id="310" r:id="rId48"/>
    <p:sldId id="311" r:id="rId49"/>
    <p:sldId id="312" r:id="rId50"/>
    <p:sldId id="285" r:id="rId51"/>
    <p:sldId id="286"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278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452" autoAdjust="0"/>
    <p:restoredTop sz="94660"/>
  </p:normalViewPr>
  <p:slideViewPr>
    <p:cSldViewPr snapToGrid="0">
      <p:cViewPr varScale="1">
        <p:scale>
          <a:sx n="73" d="100"/>
          <a:sy n="73" d="100"/>
        </p:scale>
        <p:origin x="-126"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55CDA-1E64-4DFB-9339-285352CD5AE3}" type="datetimeFigureOut">
              <a:rPr lang="en-US" smtClean="0"/>
              <a:pPr/>
              <a:t>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72E73-6C13-47E4-99C3-3E5804F49F0A}" type="slidenum">
              <a:rPr lang="en-US" smtClean="0"/>
              <a:pPr/>
              <a:t>‹#›</a:t>
            </a:fld>
            <a:endParaRPr lang="en-US"/>
          </a:p>
        </p:txBody>
      </p:sp>
    </p:spTree>
    <p:extLst>
      <p:ext uri="{BB962C8B-B14F-4D97-AF65-F5344CB8AC3E}">
        <p14:creationId xmlns:p14="http://schemas.microsoft.com/office/powerpoint/2010/main" xmlns="" val="8283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selected per PRISMA statement.  6 of trials were early to</a:t>
            </a:r>
            <a:r>
              <a:rPr lang="en-US" baseline="0" dirty="0"/>
              <a:t> </a:t>
            </a:r>
            <a:r>
              <a:rPr lang="en-US" baseline="0" dirty="0" err="1"/>
              <a:t>mid 1990</a:t>
            </a:r>
            <a:r>
              <a:rPr lang="en-US" baseline="0" dirty="0"/>
              <a:t>’s</a:t>
            </a:r>
            <a:endParaRPr lang="en-US" dirty="0"/>
          </a:p>
        </p:txBody>
      </p:sp>
      <p:sp>
        <p:nvSpPr>
          <p:cNvPr id="4" name="Slide Number Placeholder 3"/>
          <p:cNvSpPr>
            <a:spLocks noGrp="1"/>
          </p:cNvSpPr>
          <p:nvPr>
            <p:ph type="sldNum" sz="quarter" idx="10"/>
          </p:nvPr>
        </p:nvSpPr>
        <p:spPr/>
        <p:txBody>
          <a:bodyPr/>
          <a:lstStyle/>
          <a:p>
            <a:fld id="{CC152167-8266-4C5C-B1CE-9DF7BE79234D}" type="slidenum">
              <a:rPr lang="en-US" smtClean="0"/>
              <a:pPr/>
              <a:t>6</a:t>
            </a:fld>
            <a:endParaRPr lang="en-US"/>
          </a:p>
        </p:txBody>
      </p:sp>
    </p:spTree>
    <p:extLst>
      <p:ext uri="{BB962C8B-B14F-4D97-AF65-F5344CB8AC3E}">
        <p14:creationId xmlns:p14="http://schemas.microsoft.com/office/powerpoint/2010/main" xmlns="" val="160800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A3C75-42A5-46BF-8187-8CEDD0DF7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A92D9DE-90A2-4DD1-AF53-6A569E97D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AD59A01-3D2B-4E5A-A0A4-EC7DD81A1FDA}"/>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2D7F1EBE-E2A0-4028-BDC3-C25D282F0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306D69-1C34-4920-B982-1D13F5188888}"/>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161022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98E26-9693-4197-A9CB-85755C9D98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2E6284-3E54-4784-B48B-2B65A682A4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C81EA8-842E-460E-B253-5CD22D42EFBD}"/>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A64E458D-50EB-4752-932A-F1911567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36C680-CED8-4FCE-B343-39DE7386433C}"/>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3736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F0AA5E3-78A3-46C1-ABE9-0F546A092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B265E3E-C2E4-4195-91C3-7990455EE1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83EEF7-33E9-4810-AA10-3F7AADC244C4}"/>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5055661D-2DCD-4634-9800-7DADCC41B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90149E-70D4-4A5A-9511-66866CEC7A91}"/>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70109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AF894F-9E08-45F0-95C1-B21E6AF6B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075E89C-83C3-41CC-B379-1B3ECB78E1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574ED6-227B-4E10-B8AB-332BE151EEB8}"/>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2A85D929-42EA-44EA-A1AA-8A772A819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EAD69F-F52A-4F4F-ABF1-25D0EDAE12CF}"/>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20199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D2AA6-FF45-40FF-93E6-D3DD0247F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142E08-88BF-4554-8BA0-CF7DC78EE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A3CCB60-B842-4435-AD12-96FB3A746F76}"/>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77646680-208A-481E-8E05-4085C740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172C034-FA84-430C-A52B-2C8C87BAB7B6}"/>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31251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73CB6-ED1E-4286-A67C-61150708A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EA3573-0098-463D-B068-FD28D8BE96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2D47741-F241-4427-A941-DED539BCF9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C7681C-DE91-4789-B6BC-AE46AE6CEB86}"/>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6" name="Footer Placeholder 5">
            <a:extLst>
              <a:ext uri="{FF2B5EF4-FFF2-40B4-BE49-F238E27FC236}">
                <a16:creationId xmlns:a16="http://schemas.microsoft.com/office/drawing/2014/main" xmlns="" id="{86502CE9-21C0-4377-99B2-3119C778F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806CF65-B951-4E35-9801-639E4D81C89D}"/>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86838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B5DF5-1174-4C02-AAD4-73BB18EDC0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AF1BDA7-C42E-46C3-B1F5-5F5E5D95A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2791A02-ED41-4B5D-B961-FED8B5D4C0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6D0478F-E0E5-47E8-B0EC-02B6F2F1D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491AC63-4836-4D59-8856-77B807FF37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10916E2-0A2C-436B-BD75-0FF271E99D7A}"/>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8" name="Footer Placeholder 7">
            <a:extLst>
              <a:ext uri="{FF2B5EF4-FFF2-40B4-BE49-F238E27FC236}">
                <a16:creationId xmlns:a16="http://schemas.microsoft.com/office/drawing/2014/main" xmlns="" id="{52B6CA50-26AC-4B82-8D10-27EE2A4B0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CEFFF4-8AEC-4C0E-9533-C6C7B74622CA}"/>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101788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61FC6-F309-4221-83BF-D35151DCA9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C6DD25-DA3D-451A-9E77-36DB77522731}"/>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4" name="Footer Placeholder 3">
            <a:extLst>
              <a:ext uri="{FF2B5EF4-FFF2-40B4-BE49-F238E27FC236}">
                <a16:creationId xmlns:a16="http://schemas.microsoft.com/office/drawing/2014/main" xmlns="" id="{1DDE6030-3977-4A50-B791-E8C961BA9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2DC87C-2954-47A6-A439-A1B81A52E139}"/>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68704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21D435-D98A-4EF9-BD74-55A8B8EAA831}"/>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3" name="Footer Placeholder 2">
            <a:extLst>
              <a:ext uri="{FF2B5EF4-FFF2-40B4-BE49-F238E27FC236}">
                <a16:creationId xmlns:a16="http://schemas.microsoft.com/office/drawing/2014/main" xmlns="" id="{3CB74EDD-72D7-4455-B748-EB71233D4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3D21AF3-929A-40A5-8D2D-39A06BB9D9BA}"/>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88014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BAAD7-C093-44C7-B991-ADCF46D9B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6E30B0F-C981-42DA-BCA7-A24E6B59C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41F736-6F08-4B00-8DE7-39E119A06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9546A0-1BFD-4401-8D3B-400164A19131}"/>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6" name="Footer Placeholder 5">
            <a:extLst>
              <a:ext uri="{FF2B5EF4-FFF2-40B4-BE49-F238E27FC236}">
                <a16:creationId xmlns:a16="http://schemas.microsoft.com/office/drawing/2014/main" xmlns="" id="{76D803CE-588B-4306-9355-689C426D9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4A78D3-778C-4543-B9E3-F89C002B80B6}"/>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392638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7E8D8-A240-4661-8A85-1CBFC41B4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18D902-44B0-4F84-AE2B-574830A51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5BE5EBE-9E08-4750-A1A6-945F27012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5DEB457-C522-4870-A9AE-592B56C4D12E}"/>
              </a:ext>
            </a:extLst>
          </p:cNvPr>
          <p:cNvSpPr>
            <a:spLocks noGrp="1"/>
          </p:cNvSpPr>
          <p:nvPr>
            <p:ph type="dt" sz="half" idx="10"/>
          </p:nvPr>
        </p:nvSpPr>
        <p:spPr/>
        <p:txBody>
          <a:bodyPr/>
          <a:lstStyle/>
          <a:p>
            <a:fld id="{C7DF3507-1773-4F77-BED6-E18467F11F8D}" type="datetimeFigureOut">
              <a:rPr lang="en-US" smtClean="0"/>
              <a:pPr/>
              <a:t>2/19/2019</a:t>
            </a:fld>
            <a:endParaRPr lang="en-US"/>
          </a:p>
        </p:txBody>
      </p:sp>
      <p:sp>
        <p:nvSpPr>
          <p:cNvPr id="6" name="Footer Placeholder 5">
            <a:extLst>
              <a:ext uri="{FF2B5EF4-FFF2-40B4-BE49-F238E27FC236}">
                <a16:creationId xmlns:a16="http://schemas.microsoft.com/office/drawing/2014/main" xmlns="" id="{8CEB3C77-8D25-4D15-A06F-904041EA9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1AEAFD-A834-42EF-A613-F9FBDD2EBE3E}"/>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27580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733E3B-3266-41FE-B3AB-7E99D2B46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52855C-ACA7-422A-AF0E-40284CFF6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E27D5F-BBEA-4E0E-9074-4E7BA5E4D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F3507-1773-4F77-BED6-E18467F11F8D}" type="datetimeFigureOut">
              <a:rPr lang="en-US" smtClean="0"/>
              <a:pPr/>
              <a:t>2/19/2019</a:t>
            </a:fld>
            <a:endParaRPr lang="en-US"/>
          </a:p>
        </p:txBody>
      </p:sp>
      <p:sp>
        <p:nvSpPr>
          <p:cNvPr id="5" name="Footer Placeholder 4">
            <a:extLst>
              <a:ext uri="{FF2B5EF4-FFF2-40B4-BE49-F238E27FC236}">
                <a16:creationId xmlns:a16="http://schemas.microsoft.com/office/drawing/2014/main" xmlns="" id="{C46674A4-D02C-495A-9D85-8A41C096C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CD52199-2306-49C0-8397-7BF69DDDC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E6C06-48E2-43A3-A33F-C204BE8DEC7C}" type="slidenum">
              <a:rPr lang="en-US" smtClean="0"/>
              <a:pPr/>
              <a:t>‹#›</a:t>
            </a:fld>
            <a:endParaRPr lang="en-US"/>
          </a:p>
        </p:txBody>
      </p:sp>
    </p:spTree>
    <p:extLst>
      <p:ext uri="{BB962C8B-B14F-4D97-AF65-F5344CB8AC3E}">
        <p14:creationId xmlns:p14="http://schemas.microsoft.com/office/powerpoint/2010/main" xmlns="" val="104572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381524" y="250031"/>
            <a:ext cx="7867126" cy="1325563"/>
          </a:xfrm>
        </p:spPr>
        <p:txBody>
          <a:bodyPr>
            <a:noAutofit/>
          </a:bodyPr>
          <a:lstStyle/>
          <a:p>
            <a:r>
              <a:rPr lang="en-US" sz="3200" dirty="0"/>
              <a:t>Multi-society State-of-the-Art Consensus Conference on Prevention of Bile Duct Injury During Cholecystectomy</a:t>
            </a:r>
          </a:p>
        </p:txBody>
      </p:sp>
      <p:pic>
        <p:nvPicPr>
          <p:cNvPr id="6" name="Picture 1"/>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6666" t="26259" r="36667" b="26260"/>
          <a:stretch>
            <a:fillRect/>
          </a:stretch>
        </p:blipFill>
        <p:spPr bwMode="auto">
          <a:xfrm>
            <a:off x="514612" y="2535094"/>
            <a:ext cx="3486150" cy="3009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xmlns="" id="{0233AEEB-DD99-4C35-B2C6-952E9715B19E}"/>
              </a:ext>
            </a:extLst>
          </p:cNvPr>
          <p:cNvSpPr txBox="1">
            <a:spLocks/>
          </p:cNvSpPr>
          <p:nvPr/>
        </p:nvSpPr>
        <p:spPr>
          <a:xfrm>
            <a:off x="4515374" y="2535094"/>
            <a:ext cx="3733276" cy="35162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Sponsored by:</a:t>
            </a:r>
          </a:p>
          <a:p>
            <a:pPr marL="0" indent="0">
              <a:buNone/>
            </a:pPr>
            <a:r>
              <a:rPr lang="en-US" dirty="0"/>
              <a:t>SAGES</a:t>
            </a:r>
          </a:p>
          <a:p>
            <a:pPr marL="0" indent="0">
              <a:buNone/>
            </a:pPr>
            <a:r>
              <a:rPr lang="en-US" dirty="0"/>
              <a:t>AHPBA</a:t>
            </a:r>
          </a:p>
          <a:p>
            <a:pPr marL="0" indent="0">
              <a:buNone/>
            </a:pPr>
            <a:r>
              <a:rPr lang="en-US" dirty="0"/>
              <a:t>IHPBA</a:t>
            </a:r>
          </a:p>
          <a:p>
            <a:pPr marL="0" indent="0">
              <a:buNone/>
            </a:pPr>
            <a:r>
              <a:rPr lang="en-US" dirty="0"/>
              <a:t>SSAT</a:t>
            </a:r>
          </a:p>
          <a:p>
            <a:pPr marL="0" indent="0">
              <a:buNone/>
            </a:pPr>
            <a:r>
              <a:rPr lang="en-US" dirty="0"/>
              <a:t>EAES</a:t>
            </a:r>
          </a:p>
        </p:txBody>
      </p:sp>
    </p:spTree>
    <p:extLst>
      <p:ext uri="{BB962C8B-B14F-4D97-AF65-F5344CB8AC3E}">
        <p14:creationId xmlns:p14="http://schemas.microsoft.com/office/powerpoint/2010/main" xmlns="" val="49667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166688" y="54336"/>
            <a:ext cx="10515600" cy="1052513"/>
          </a:xfrm>
        </p:spPr>
        <p:txBody>
          <a:bodyPr>
            <a:normAutofit/>
          </a:bodyPr>
          <a:lstStyle/>
          <a:p>
            <a:r>
              <a:rPr lang="en-US" sz="3600" dirty="0"/>
              <a:t>PICO 4: Meta-analysis IOC vs No IOC and BDI </a:t>
            </a:r>
          </a:p>
        </p:txBody>
      </p:sp>
      <p:sp>
        <p:nvSpPr>
          <p:cNvPr id="3" name="Content Placeholder 2"/>
          <p:cNvSpPr>
            <a:spLocks noGrp="1"/>
          </p:cNvSpPr>
          <p:nvPr>
            <p:ph sz="half" idx="2"/>
          </p:nvPr>
        </p:nvSpPr>
        <p:spPr>
          <a:xfrm>
            <a:off x="166688" y="1252681"/>
            <a:ext cx="4548187" cy="4388572"/>
          </a:xfrm>
        </p:spPr>
        <p:txBody>
          <a:bodyPr/>
          <a:lstStyle/>
          <a:p>
            <a:r>
              <a:rPr lang="en-US" sz="2400" dirty="0"/>
              <a:t>Analysis of 14 large studies of mostly administrative data of 2,540,700 cholecystectomies</a:t>
            </a:r>
            <a:br>
              <a:rPr lang="en-US" sz="2400" dirty="0"/>
            </a:br>
            <a:endParaRPr lang="en-US" sz="2400" dirty="0"/>
          </a:p>
          <a:p>
            <a:r>
              <a:rPr lang="en-US" sz="2400" dirty="0"/>
              <a:t>Studies at mod-high risk of bias</a:t>
            </a:r>
            <a:br>
              <a:rPr lang="en-US" sz="2400" dirty="0"/>
            </a:br>
            <a:endParaRPr lang="en-US" sz="2400" dirty="0"/>
          </a:p>
          <a:p>
            <a:r>
              <a:rPr lang="en-US" sz="2400" dirty="0"/>
              <a:t>Odds Ratio for IOC vs no IOC and BDI: </a:t>
            </a:r>
          </a:p>
          <a:p>
            <a:pPr lvl="1"/>
            <a:r>
              <a:rPr lang="en-US" dirty="0"/>
              <a:t>Overall: 0.78 (0.63-0.96)</a:t>
            </a:r>
          </a:p>
          <a:p>
            <a:pPr lvl="1"/>
            <a:r>
              <a:rPr lang="en-US" dirty="0"/>
              <a:t>Adjusted: 0.81 (0.62-1.07)</a:t>
            </a:r>
          </a:p>
          <a:p>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821556" y="1161184"/>
            <a:ext cx="7115650" cy="3826597"/>
          </a:xfrm>
        </p:spPr>
      </p:pic>
    </p:spTree>
    <p:extLst>
      <p:ext uri="{BB962C8B-B14F-4D97-AF65-F5344CB8AC3E}">
        <p14:creationId xmlns:p14="http://schemas.microsoft.com/office/powerpoint/2010/main" xmlns="" val="76024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365126"/>
            <a:ext cx="10515600" cy="1073150"/>
          </a:xfrm>
        </p:spPr>
        <p:txBody>
          <a:bodyPr>
            <a:normAutofit/>
          </a:bodyPr>
          <a:lstStyle/>
          <a:p>
            <a:endParaRPr lang="en-US" sz="4000" dirty="0"/>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613096"/>
            <a:ext cx="10515600" cy="4351338"/>
          </a:xfrm>
        </p:spPr>
        <p:txBody>
          <a:bodyPr/>
          <a:lstStyle/>
          <a:p>
            <a:r>
              <a:rPr lang="en-US" sz="2400" dirty="0"/>
              <a:t>Swedish </a:t>
            </a:r>
            <a:r>
              <a:rPr lang="en-US" sz="2400" dirty="0" err="1"/>
              <a:t>Gallriks</a:t>
            </a:r>
            <a:r>
              <a:rPr lang="en-US" sz="2400" dirty="0"/>
              <a:t> prospective database study of 51,404 cholecystectomies </a:t>
            </a:r>
          </a:p>
          <a:p>
            <a:r>
              <a:rPr lang="en-US" sz="2400" dirty="0"/>
              <a:t>Intent to use intraoperative cholangiography assoc.  </a:t>
            </a:r>
            <a:r>
              <a:rPr lang="en-US" sz="2400" i="1" dirty="0">
                <a:solidFill>
                  <a:srgbClr val="FF0000"/>
                </a:solidFill>
              </a:rPr>
              <a:t>reduced</a:t>
            </a:r>
            <a:r>
              <a:rPr lang="en-US" sz="2400" dirty="0"/>
              <a:t> risk of BDI in acute cholecystitis and </a:t>
            </a:r>
            <a:r>
              <a:rPr lang="en-US" sz="2400" dirty="0" err="1"/>
              <a:t>Hx</a:t>
            </a:r>
            <a:r>
              <a:rPr lang="en-US" sz="2400" dirty="0"/>
              <a:t> acute cholecystitis</a:t>
            </a:r>
          </a:p>
          <a:p>
            <a:endParaRPr lang="en-US" dirty="0"/>
          </a:p>
        </p:txBody>
      </p:sp>
      <p:graphicFrame>
        <p:nvGraphicFramePr>
          <p:cNvPr id="5" name="Table 4"/>
          <p:cNvGraphicFramePr>
            <a:graphicFrameLocks noGrp="1"/>
          </p:cNvGraphicFramePr>
          <p:nvPr>
            <p:extLst/>
          </p:nvPr>
        </p:nvGraphicFramePr>
        <p:xfrm>
          <a:off x="2154633" y="2835124"/>
          <a:ext cx="7195131" cy="2374226"/>
        </p:xfrm>
        <a:graphic>
          <a:graphicData uri="http://schemas.openxmlformats.org/drawingml/2006/table">
            <a:tbl>
              <a:tblPr firstRow="1" bandRow="1">
                <a:tableStyleId>{5C22544A-7EE6-4342-B048-85BDC9FD1C3A}</a:tableStyleId>
              </a:tblPr>
              <a:tblGrid>
                <a:gridCol w="2398377">
                  <a:extLst>
                    <a:ext uri="{9D8B030D-6E8A-4147-A177-3AD203B41FA5}">
                      <a16:colId xmlns:a16="http://schemas.microsoft.com/office/drawing/2014/main" xmlns="" val="950866345"/>
                    </a:ext>
                  </a:extLst>
                </a:gridCol>
                <a:gridCol w="2398377">
                  <a:extLst>
                    <a:ext uri="{9D8B030D-6E8A-4147-A177-3AD203B41FA5}">
                      <a16:colId xmlns:a16="http://schemas.microsoft.com/office/drawing/2014/main" xmlns="" val="20001"/>
                    </a:ext>
                  </a:extLst>
                </a:gridCol>
                <a:gridCol w="2398377">
                  <a:extLst>
                    <a:ext uri="{9D8B030D-6E8A-4147-A177-3AD203B41FA5}">
                      <a16:colId xmlns:a16="http://schemas.microsoft.com/office/drawing/2014/main" xmlns="" val="239280939"/>
                    </a:ext>
                  </a:extLst>
                </a:gridCol>
              </a:tblGrid>
              <a:tr h="445806">
                <a:tc>
                  <a:txBody>
                    <a:bodyPr/>
                    <a:lstStyle/>
                    <a:p>
                      <a:r>
                        <a:rPr lang="en-US" dirty="0"/>
                        <a:t>Group</a:t>
                      </a:r>
                    </a:p>
                  </a:txBody>
                  <a:tcPr>
                    <a:solidFill>
                      <a:schemeClr val="accent1">
                        <a:lumMod val="50000"/>
                      </a:schemeClr>
                    </a:solidFill>
                  </a:tcPr>
                </a:tc>
                <a:tc>
                  <a:txBody>
                    <a:bodyPr/>
                    <a:lstStyle/>
                    <a:p>
                      <a:r>
                        <a:rPr lang="en-US" dirty="0"/>
                        <a:t>Adjusted Odds Ratio </a:t>
                      </a:r>
                    </a:p>
                  </a:txBody>
                  <a:tcPr>
                    <a:solidFill>
                      <a:schemeClr val="accent1">
                        <a:lumMod val="50000"/>
                      </a:schemeClr>
                    </a:solidFill>
                  </a:tcPr>
                </a:tc>
                <a:tc>
                  <a:txBody>
                    <a:bodyPr/>
                    <a:lstStyle/>
                    <a:p>
                      <a:r>
                        <a:rPr lang="en-US" dirty="0"/>
                        <a:t>Adjusted Odds Ratio w/ instrument variable</a:t>
                      </a:r>
                    </a:p>
                  </a:txBody>
                  <a:tcPr>
                    <a:solidFill>
                      <a:schemeClr val="accent1">
                        <a:lumMod val="50000"/>
                      </a:schemeClr>
                    </a:solidFill>
                  </a:tcPr>
                </a:tc>
                <a:extLst>
                  <a:ext uri="{0D108BD9-81ED-4DB2-BD59-A6C34878D82A}">
                    <a16:rowId xmlns:a16="http://schemas.microsoft.com/office/drawing/2014/main" xmlns="" val="1342045786"/>
                  </a:ext>
                </a:extLst>
              </a:tr>
              <a:tr h="303793">
                <a:tc>
                  <a:txBody>
                    <a:bodyPr/>
                    <a:lstStyle/>
                    <a:p>
                      <a:r>
                        <a:rPr lang="en-US" dirty="0">
                          <a:solidFill>
                            <a:srgbClr val="131313"/>
                          </a:solidFill>
                        </a:rPr>
                        <a:t>All patients</a:t>
                      </a:r>
                    </a:p>
                  </a:txBody>
                  <a:tcPr/>
                </a:tc>
                <a:tc>
                  <a:txBody>
                    <a:bodyPr/>
                    <a:lstStyle/>
                    <a:p>
                      <a:r>
                        <a:rPr lang="en-US" sz="1800" b="0" i="0" u="none" strike="noStrike" kern="1200" baseline="0" dirty="0">
                          <a:solidFill>
                            <a:schemeClr val="dk1"/>
                          </a:solidFill>
                          <a:latin typeface="+mn-lt"/>
                          <a:ea typeface="+mn-ea"/>
                          <a:cs typeface="+mn-cs"/>
                        </a:rPr>
                        <a:t>0.76 (0.62, 0.93)</a:t>
                      </a:r>
                      <a:endParaRPr lang="en-US" dirty="0">
                        <a:solidFill>
                          <a:srgbClr val="131313"/>
                        </a:solidFill>
                      </a:endParaRPr>
                    </a:p>
                  </a:txBody>
                  <a:tcPr/>
                </a:tc>
                <a:tc>
                  <a:txBody>
                    <a:bodyPr/>
                    <a:lstStyle/>
                    <a:p>
                      <a:r>
                        <a:rPr lang="en-US" dirty="0">
                          <a:solidFill>
                            <a:srgbClr val="131313"/>
                          </a:solidFill>
                        </a:rPr>
                        <a:t>0.80 (0.62-1.04)</a:t>
                      </a:r>
                    </a:p>
                  </a:txBody>
                  <a:tcPr/>
                </a:tc>
                <a:extLst>
                  <a:ext uri="{0D108BD9-81ED-4DB2-BD59-A6C34878D82A}">
                    <a16:rowId xmlns:a16="http://schemas.microsoft.com/office/drawing/2014/main" xmlns="" val="3477352489"/>
                  </a:ext>
                </a:extLst>
              </a:tr>
              <a:tr h="303793">
                <a:tc>
                  <a:txBody>
                    <a:bodyPr/>
                    <a:lstStyle/>
                    <a:p>
                      <a:r>
                        <a:rPr lang="en-US" dirty="0">
                          <a:solidFill>
                            <a:srgbClr val="131313"/>
                          </a:solidFill>
                        </a:rPr>
                        <a:t>Acute cholecystitis</a:t>
                      </a:r>
                    </a:p>
                  </a:txBody>
                  <a:tcPr/>
                </a:tc>
                <a:tc>
                  <a:txBody>
                    <a:bodyPr/>
                    <a:lstStyle/>
                    <a:p>
                      <a:r>
                        <a:rPr lang="en-US" sz="1800" b="0" i="0" u="none" strike="noStrike" kern="1200" baseline="0" dirty="0">
                          <a:solidFill>
                            <a:schemeClr val="dk1"/>
                          </a:solidFill>
                          <a:latin typeface="+mn-lt"/>
                          <a:ea typeface="+mn-ea"/>
                          <a:cs typeface="+mn-cs"/>
                        </a:rPr>
                        <a:t>0.44 (0.30, 0.63)*</a:t>
                      </a:r>
                      <a:endParaRPr lang="en-US" dirty="0">
                        <a:solidFill>
                          <a:srgbClr val="131313"/>
                        </a:solidFill>
                      </a:endParaRPr>
                    </a:p>
                  </a:txBody>
                  <a:tcPr/>
                </a:tc>
                <a:tc>
                  <a:txBody>
                    <a:bodyPr/>
                    <a:lstStyle/>
                    <a:p>
                      <a:r>
                        <a:rPr lang="en-US" dirty="0">
                          <a:solidFill>
                            <a:srgbClr val="131313"/>
                          </a:solidFill>
                        </a:rPr>
                        <a:t>0.50 (0.32-0.77)*</a:t>
                      </a:r>
                    </a:p>
                  </a:txBody>
                  <a:tcPr/>
                </a:tc>
                <a:extLst>
                  <a:ext uri="{0D108BD9-81ED-4DB2-BD59-A6C34878D82A}">
                    <a16:rowId xmlns:a16="http://schemas.microsoft.com/office/drawing/2014/main" xmlns="" val="3791995332"/>
                  </a:ext>
                </a:extLst>
              </a:tr>
              <a:tr h="303793">
                <a:tc>
                  <a:txBody>
                    <a:bodyPr/>
                    <a:lstStyle/>
                    <a:p>
                      <a:r>
                        <a:rPr lang="en-US" dirty="0">
                          <a:solidFill>
                            <a:srgbClr val="131313"/>
                          </a:solidFill>
                        </a:rPr>
                        <a:t>History acute </a:t>
                      </a:r>
                      <a:r>
                        <a:rPr lang="en-US" dirty="0" err="1">
                          <a:solidFill>
                            <a:srgbClr val="131313"/>
                          </a:solidFill>
                        </a:rPr>
                        <a:t>chole</a:t>
                      </a:r>
                      <a:endParaRPr lang="en-US" dirty="0">
                        <a:solidFill>
                          <a:srgbClr val="131313"/>
                        </a:solidFill>
                      </a:endParaRPr>
                    </a:p>
                  </a:txBody>
                  <a:tcPr/>
                </a:tc>
                <a:tc>
                  <a:txBody>
                    <a:bodyPr/>
                    <a:lstStyle/>
                    <a:p>
                      <a:r>
                        <a:rPr lang="en-US" sz="1800" b="0" i="0" u="none" strike="noStrike" kern="1200" baseline="0" dirty="0">
                          <a:solidFill>
                            <a:schemeClr val="dk1"/>
                          </a:solidFill>
                          <a:latin typeface="+mn-lt"/>
                          <a:ea typeface="+mn-ea"/>
                          <a:cs typeface="+mn-cs"/>
                        </a:rPr>
                        <a:t>0.59 (0.35, 1.00)*</a:t>
                      </a:r>
                      <a:endParaRPr lang="en-US" dirty="0">
                        <a:solidFill>
                          <a:srgbClr val="131313"/>
                        </a:solidFill>
                      </a:endParaRPr>
                    </a:p>
                  </a:txBody>
                  <a:tcPr/>
                </a:tc>
                <a:tc>
                  <a:txBody>
                    <a:bodyPr/>
                    <a:lstStyle/>
                    <a:p>
                      <a:r>
                        <a:rPr lang="en-US" dirty="0">
                          <a:solidFill>
                            <a:srgbClr val="131313"/>
                          </a:solidFill>
                        </a:rPr>
                        <a:t>0.70 (0.37-1.34)*</a:t>
                      </a:r>
                    </a:p>
                  </a:txBody>
                  <a:tcPr/>
                </a:tc>
                <a:extLst>
                  <a:ext uri="{0D108BD9-81ED-4DB2-BD59-A6C34878D82A}">
                    <a16:rowId xmlns:a16="http://schemas.microsoft.com/office/drawing/2014/main" xmlns="" val="394803164"/>
                  </a:ext>
                </a:extLst>
              </a:tr>
              <a:tr h="636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131313"/>
                          </a:solidFill>
                        </a:rPr>
                        <a:t>No acute </a:t>
                      </a:r>
                      <a:r>
                        <a:rPr lang="en-US" dirty="0" err="1">
                          <a:solidFill>
                            <a:srgbClr val="131313"/>
                          </a:solidFill>
                        </a:rPr>
                        <a:t>cholecystitis</a:t>
                      </a:r>
                      <a:endParaRPr lang="en-US" dirty="0">
                        <a:solidFill>
                          <a:srgbClr val="131313"/>
                        </a:solidFill>
                      </a:endParaRPr>
                    </a:p>
                  </a:txBody>
                  <a:tcPr/>
                </a:tc>
                <a:tc>
                  <a:txBody>
                    <a:bodyPr/>
                    <a:lstStyle/>
                    <a:p>
                      <a:r>
                        <a:rPr lang="en-US" sz="1800" b="0" i="0" u="none" strike="noStrike" kern="1200" baseline="0">
                          <a:solidFill>
                            <a:schemeClr val="dk1"/>
                          </a:solidFill>
                          <a:latin typeface="+mn-lt"/>
                          <a:ea typeface="+mn-ea"/>
                          <a:cs typeface="+mn-cs"/>
                        </a:rPr>
                        <a:t>0.97 (0.74, 1.25</a:t>
                      </a:r>
                      <a:r>
                        <a:rPr lang="en-US" sz="1800" b="0" i="0" u="none" strike="noStrike" kern="1200" baseline="0" dirty="0">
                          <a:solidFill>
                            <a:schemeClr val="dk1"/>
                          </a:solidFill>
                          <a:latin typeface="+mn-lt"/>
                          <a:ea typeface="+mn-ea"/>
                          <a:cs typeface="+mn-cs"/>
                        </a:rPr>
                        <a:t>)</a:t>
                      </a:r>
                      <a:endParaRPr lang="en-US" dirty="0">
                        <a:solidFill>
                          <a:srgbClr val="131313"/>
                        </a:solidFill>
                      </a:endParaRPr>
                    </a:p>
                  </a:txBody>
                  <a:tcPr/>
                </a:tc>
                <a:tc>
                  <a:txBody>
                    <a:bodyPr/>
                    <a:lstStyle/>
                    <a:p>
                      <a:r>
                        <a:rPr lang="en-US" dirty="0">
                          <a:solidFill>
                            <a:srgbClr val="131313"/>
                          </a:solidFill>
                        </a:rPr>
                        <a:t>1.06 (0.75-1.49)</a:t>
                      </a:r>
                    </a:p>
                  </a:txBody>
                  <a:tcPr/>
                </a:tc>
                <a:extLst>
                  <a:ext uri="{0D108BD9-81ED-4DB2-BD59-A6C34878D82A}">
                    <a16:rowId xmlns:a16="http://schemas.microsoft.com/office/drawing/2014/main" xmlns="" val="1871984654"/>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4635" y="57138"/>
            <a:ext cx="7945907" cy="1190832"/>
          </a:xfrm>
          <a:prstGeom prst="rect">
            <a:avLst/>
          </a:prstGeom>
        </p:spPr>
      </p:pic>
      <p:sp>
        <p:nvSpPr>
          <p:cNvPr id="8" name="Rectangle 7"/>
          <p:cNvSpPr/>
          <p:nvPr/>
        </p:nvSpPr>
        <p:spPr bwMode="auto">
          <a:xfrm>
            <a:off x="3781425" y="5230826"/>
            <a:ext cx="3981853" cy="381000"/>
          </a:xfrm>
          <a:prstGeom prst="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400" dirty="0" err="1">
                <a:solidFill>
                  <a:schemeClr val="bg1"/>
                </a:solidFill>
                <a:latin typeface="Georgia" pitchFamily="-111" charset="0"/>
                <a:ea typeface="Osaka" pitchFamily="-111" charset="-128"/>
                <a:cs typeface="Osaka" pitchFamily="-111" charset="-128"/>
              </a:rPr>
              <a:t>Tornqvist</a:t>
            </a:r>
            <a:r>
              <a:rPr lang="en-US" sz="1400" dirty="0">
                <a:solidFill>
                  <a:schemeClr val="bg1"/>
                </a:solidFill>
                <a:latin typeface="Georgia" pitchFamily="-111" charset="0"/>
                <a:ea typeface="Osaka" pitchFamily="-111" charset="-128"/>
                <a:cs typeface="Osaka" pitchFamily="-111" charset="-128"/>
              </a:rPr>
              <a:t> B et al. BMJ; 2015; 102: 950-958</a:t>
            </a:r>
          </a:p>
        </p:txBody>
      </p:sp>
    </p:spTree>
    <p:extLst>
      <p:ext uri="{BB962C8B-B14F-4D97-AF65-F5344CB8AC3E}">
        <p14:creationId xmlns:p14="http://schemas.microsoft.com/office/powerpoint/2010/main" xmlns="" val="279696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5875"/>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409575" y="239713"/>
            <a:ext cx="10515600" cy="1095375"/>
          </a:xfrm>
        </p:spPr>
        <p:txBody>
          <a:bodyPr>
            <a:normAutofit/>
          </a:bodyPr>
          <a:lstStyle/>
          <a:p>
            <a:r>
              <a:rPr lang="en-US" sz="3600" dirty="0"/>
              <a:t>Meta-analysis of IOC vs No IOC and Diagnosis of BDI Intraoperatively</a:t>
            </a:r>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xmlns="" val="0"/>
              </a:ext>
            </a:extLst>
          </a:blip>
          <a:srcRect t="9073" b="2154"/>
          <a:stretch/>
        </p:blipFill>
        <p:spPr>
          <a:xfrm>
            <a:off x="5398337" y="1032385"/>
            <a:ext cx="6317413" cy="3930140"/>
          </a:xfrm>
          <a:prstGeom prst="rect">
            <a:avLst/>
          </a:prstGeom>
        </p:spPr>
      </p:pic>
      <p:sp>
        <p:nvSpPr>
          <p:cNvPr id="3" name="Content Placeholder 2"/>
          <p:cNvSpPr>
            <a:spLocks noGrp="1"/>
          </p:cNvSpPr>
          <p:nvPr>
            <p:ph sz="half" idx="2"/>
          </p:nvPr>
        </p:nvSpPr>
        <p:spPr>
          <a:xfrm>
            <a:off x="216737" y="1558926"/>
            <a:ext cx="5181600" cy="4351338"/>
          </a:xfrm>
        </p:spPr>
        <p:txBody>
          <a:bodyPr/>
          <a:lstStyle/>
          <a:p>
            <a:r>
              <a:rPr lang="en-US" dirty="0"/>
              <a:t>Meta-analysis of 8 studies of  1256 BDI’s comparing IOC vs no IOC and </a:t>
            </a:r>
            <a:r>
              <a:rPr lang="en-US" dirty="0" err="1"/>
              <a:t>intraop</a:t>
            </a:r>
            <a:r>
              <a:rPr lang="en-US" dirty="0"/>
              <a:t> recognition of injury</a:t>
            </a:r>
          </a:p>
          <a:p>
            <a:r>
              <a:rPr lang="en-US" dirty="0"/>
              <a:t>Odds ratio: 2.92 (95% CI 1.55-5.68) favoring IOC (p=0.014)</a:t>
            </a:r>
          </a:p>
        </p:txBody>
      </p:sp>
    </p:spTree>
    <p:extLst>
      <p:ext uri="{BB962C8B-B14F-4D97-AF65-F5344CB8AC3E}">
        <p14:creationId xmlns:p14="http://schemas.microsoft.com/office/powerpoint/2010/main" xmlns="" val="104172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95275" y="174625"/>
            <a:ext cx="10515600" cy="1515027"/>
          </a:xfrm>
        </p:spPr>
        <p:txBody>
          <a:bodyPr>
            <a:noAutofit/>
          </a:bodyPr>
          <a:lstStyle/>
          <a:p>
            <a:r>
              <a:rPr lang="en-US" sz="3600" dirty="0"/>
              <a:t>Laparoscopic Ultrasound Studies</a:t>
            </a:r>
            <a:br>
              <a:rPr lang="en-US" sz="3600" dirty="0"/>
            </a:br>
            <a:r>
              <a:rPr lang="en-US" sz="3600" dirty="0"/>
              <a:t>Systematic Review:  </a:t>
            </a:r>
            <a:r>
              <a:rPr lang="en-US" sz="3200" dirty="0" err="1"/>
              <a:t>Buddingh</a:t>
            </a:r>
            <a:r>
              <a:rPr lang="en-US" sz="3200" dirty="0"/>
              <a:t> KT et al </a:t>
            </a:r>
            <a:r>
              <a:rPr lang="en-US" sz="3200" dirty="0" err="1"/>
              <a:t>Surg</a:t>
            </a:r>
            <a:r>
              <a:rPr lang="en-US" sz="3200" dirty="0"/>
              <a:t> </a:t>
            </a:r>
            <a:r>
              <a:rPr lang="en-US" sz="3200" dirty="0" err="1"/>
              <a:t>Endosc</a:t>
            </a:r>
            <a:r>
              <a:rPr lang="en-US" sz="3200" dirty="0"/>
              <a:t> 2011; 25: 2449-2461.	R-AMSTAR Score:  24</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723900" y="2074863"/>
            <a:ext cx="10515600" cy="3173412"/>
          </a:xfrm>
          <a:solidFill>
            <a:schemeClr val="bg1"/>
          </a:solidFill>
        </p:spPr>
        <p:txBody>
          <a:bodyPr/>
          <a:lstStyle/>
          <a:p>
            <a:r>
              <a:rPr lang="en-US" dirty="0"/>
              <a:t>Success rate of LUS and IOC both over 90% (</a:t>
            </a:r>
            <a:r>
              <a:rPr lang="en-US" dirty="0" err="1"/>
              <a:t>Machi</a:t>
            </a:r>
            <a:r>
              <a:rPr lang="en-US" dirty="0"/>
              <a:t> 1999)</a:t>
            </a:r>
          </a:p>
          <a:p>
            <a:r>
              <a:rPr lang="en-US" dirty="0"/>
              <a:t>Retrospective cohort study (</a:t>
            </a:r>
            <a:r>
              <a:rPr lang="en-US" dirty="0" err="1"/>
              <a:t>Biffl</a:t>
            </a:r>
            <a:r>
              <a:rPr lang="en-US" dirty="0"/>
              <a:t>) found 11 BDIs in 594 cases without LUS vs 0  in 248 cases with LUS. (p =0.04).  </a:t>
            </a:r>
          </a:p>
          <a:p>
            <a:r>
              <a:rPr lang="en-US" dirty="0"/>
              <a:t>Prospective multicenter cohort study by </a:t>
            </a:r>
            <a:r>
              <a:rPr lang="en-US" dirty="0" err="1"/>
              <a:t>Machi</a:t>
            </a:r>
            <a:r>
              <a:rPr lang="en-US" dirty="0"/>
              <a:t> (2009)  reported no BDI and only 3 bile leaks in 1381 patients.</a:t>
            </a:r>
          </a:p>
          <a:p>
            <a:r>
              <a:rPr lang="en-US" dirty="0"/>
              <a:t>Conclusions: US shows excellent results in delineating biliary anatomy</a:t>
            </a:r>
          </a:p>
          <a:p>
            <a:endParaRPr lang="en-US" dirty="0"/>
          </a:p>
        </p:txBody>
      </p:sp>
    </p:spTree>
    <p:extLst>
      <p:ext uri="{BB962C8B-B14F-4D97-AF65-F5344CB8AC3E}">
        <p14:creationId xmlns:p14="http://schemas.microsoft.com/office/powerpoint/2010/main" xmlns="" val="261586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304800" y="154781"/>
            <a:ext cx="10515600" cy="1185863"/>
          </a:xfrm>
        </p:spPr>
        <p:txBody>
          <a:bodyPr>
            <a:normAutofit/>
          </a:bodyPr>
          <a:lstStyle/>
          <a:p>
            <a:r>
              <a:rPr lang="en-US" sz="3600" dirty="0"/>
              <a:t>PICO 4 Summary of Judgments</a:t>
            </a:r>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1266" t="2888" r="661"/>
          <a:stretch/>
        </p:blipFill>
        <p:spPr>
          <a:xfrm>
            <a:off x="134348" y="1340644"/>
            <a:ext cx="11694730" cy="3924301"/>
          </a:xfrm>
        </p:spPr>
      </p:pic>
    </p:spTree>
    <p:extLst>
      <p:ext uri="{BB962C8B-B14F-4D97-AF65-F5344CB8AC3E}">
        <p14:creationId xmlns:p14="http://schemas.microsoft.com/office/powerpoint/2010/main" xmlns="" val="189749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85750" y="0"/>
            <a:ext cx="10515600" cy="1325563"/>
          </a:xfrm>
        </p:spPr>
        <p:txBody>
          <a:bodyPr>
            <a:normAutofit/>
          </a:bodyPr>
          <a:lstStyle/>
          <a:p>
            <a:r>
              <a:rPr lang="en-US" sz="4000" dirty="0"/>
              <a:t>PICO 4: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8400"/>
            <a:ext cx="10515600" cy="4351338"/>
          </a:xfrm>
          <a:solidFill>
            <a:schemeClr val="bg1"/>
          </a:solidFill>
        </p:spPr>
        <p:txBody>
          <a:bodyPr>
            <a:normAutofit fontScale="85000" lnSpcReduction="10000"/>
          </a:bodyPr>
          <a:lstStyle/>
          <a:p>
            <a:r>
              <a:rPr lang="en-US" dirty="0"/>
              <a:t>In patients with uncertainty of biliary anatomy or suspicion of bile duct injury during laparoscopic cholecystectomy, we recommend that surgeons use intraoperative biliary imaging (in particular intraoperative cholangiography) to mitigate the risk of bile duct injury (strong recommendation, low certainty of evidence). </a:t>
            </a:r>
          </a:p>
          <a:p>
            <a:pPr marL="0" indent="0">
              <a:buNone/>
            </a:pPr>
            <a:endParaRPr lang="en-US" dirty="0"/>
          </a:p>
          <a:p>
            <a:r>
              <a:rPr lang="en-US" dirty="0"/>
              <a:t>In patients with acute cholecystitis or history of acute cholecystitis, we suggest the liberal use of intraoperative cholangiography during laparoscopic cholecystectomy to mitigate the risk of bile duct injury (conditional recommendation, low certainty of evidence)</a:t>
            </a:r>
            <a:br>
              <a:rPr lang="en-US" dirty="0"/>
            </a:br>
            <a:endParaRPr lang="en-US" dirty="0"/>
          </a:p>
          <a:p>
            <a:r>
              <a:rPr lang="en-US" dirty="0"/>
              <a:t>Surgeons with appropriate experience and training may use laparoscopic ultrasound imaging as an alternative to IOC during laparoscopic cholecystectomy.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68935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4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85195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dirty="0"/>
              <a:t>PICO 5</a:t>
            </a:r>
          </a:p>
        </p:txBody>
      </p:sp>
      <p:sp>
        <p:nvSpPr>
          <p:cNvPr id="6" name="Rectangle 5"/>
          <p:cNvSpPr/>
          <p:nvPr/>
        </p:nvSpPr>
        <p:spPr>
          <a:xfrm>
            <a:off x="609600" y="1552754"/>
            <a:ext cx="7376160" cy="3508653"/>
          </a:xfrm>
          <a:prstGeom prst="rect">
            <a:avLst/>
          </a:prstGeom>
        </p:spPr>
        <p:txBody>
          <a:bodyPr wrap="square">
            <a:spAutoFit/>
          </a:bodyPr>
          <a:lstStyle/>
          <a:p>
            <a:r>
              <a:rPr lang="en-US" dirty="0"/>
              <a:t>PICO 5a:  </a:t>
            </a:r>
            <a:r>
              <a:rPr lang="en-GB" dirty="0"/>
              <a:t>Should </a:t>
            </a:r>
            <a:r>
              <a:rPr lang="en-GB" b="1" dirty="0" err="1"/>
              <a:t>intraoperative</a:t>
            </a:r>
            <a:r>
              <a:rPr lang="en-GB" b="1" dirty="0"/>
              <a:t> infrared </a:t>
            </a:r>
            <a:r>
              <a:rPr lang="en-GB" b="1" dirty="0" err="1"/>
              <a:t>biliary</a:t>
            </a:r>
            <a:r>
              <a:rPr lang="en-GB" b="1" dirty="0"/>
              <a:t> imaging </a:t>
            </a:r>
            <a:r>
              <a:rPr lang="en-GB" dirty="0"/>
              <a:t>versus </a:t>
            </a:r>
            <a:r>
              <a:rPr lang="en-GB" b="1" dirty="0"/>
              <a:t>IOC </a:t>
            </a:r>
            <a:r>
              <a:rPr lang="en-GB" b="1" dirty="0" err="1"/>
              <a:t>biliary</a:t>
            </a:r>
            <a:r>
              <a:rPr lang="en-GB" dirty="0"/>
              <a:t> </a:t>
            </a:r>
            <a:r>
              <a:rPr lang="en-GB" b="1" dirty="0"/>
              <a:t>imaging</a:t>
            </a:r>
            <a:r>
              <a:rPr lang="en-GB" dirty="0"/>
              <a:t> be used for limiting the risk or severity of bile duct injury</a:t>
            </a:r>
            <a:r>
              <a:rPr lang="en-GB" b="1" dirty="0"/>
              <a:t> </a:t>
            </a:r>
            <a:r>
              <a:rPr lang="en-GB" dirty="0"/>
              <a:t>during laparoscopic </a:t>
            </a:r>
            <a:r>
              <a:rPr lang="en-GB" dirty="0" err="1"/>
              <a:t>cholecystectomy</a:t>
            </a:r>
            <a:r>
              <a:rPr lang="en-GB" dirty="0"/>
              <a:t>?</a:t>
            </a:r>
            <a:br>
              <a:rPr lang="en-GB" dirty="0"/>
            </a:br>
            <a:r>
              <a:rPr lang="en-GB" dirty="0"/>
              <a:t/>
            </a:r>
            <a:br>
              <a:rPr lang="en-GB" dirty="0"/>
            </a:br>
            <a:r>
              <a:rPr lang="en-GB" dirty="0"/>
              <a:t>PICO 5b:  Should </a:t>
            </a:r>
            <a:r>
              <a:rPr lang="en-GB" b="1" dirty="0" err="1"/>
              <a:t>intraoperative</a:t>
            </a:r>
            <a:r>
              <a:rPr lang="en-GB" b="1" dirty="0"/>
              <a:t> infrared </a:t>
            </a:r>
            <a:r>
              <a:rPr lang="en-GB" b="1" dirty="0" err="1"/>
              <a:t>biliary</a:t>
            </a:r>
            <a:r>
              <a:rPr lang="en-GB" b="1" dirty="0"/>
              <a:t> imaging </a:t>
            </a:r>
            <a:r>
              <a:rPr lang="en-GB" dirty="0"/>
              <a:t>versus </a:t>
            </a:r>
            <a:r>
              <a:rPr lang="en-GB" b="1" dirty="0"/>
              <a:t>white light </a:t>
            </a:r>
            <a:r>
              <a:rPr lang="en-GB" b="1" dirty="0" err="1"/>
              <a:t>biliary</a:t>
            </a:r>
            <a:r>
              <a:rPr lang="en-GB" b="1" dirty="0"/>
              <a:t> imaging</a:t>
            </a:r>
            <a:r>
              <a:rPr lang="en-GB" dirty="0"/>
              <a:t> be used for limiting the risk or severity of bile duct injury</a:t>
            </a:r>
            <a:r>
              <a:rPr lang="en-GB" b="1" dirty="0"/>
              <a:t> </a:t>
            </a:r>
            <a:r>
              <a:rPr lang="en-GB" dirty="0"/>
              <a:t>during laparoscopic </a:t>
            </a:r>
            <a:r>
              <a:rPr lang="en-GB" dirty="0" err="1"/>
              <a:t>cholecystectomy</a:t>
            </a:r>
            <a:r>
              <a:rPr lang="en-GB" dirty="0"/>
              <a:t/>
            </a:r>
            <a:br>
              <a:rPr lang="en-GB" dirty="0"/>
            </a:br>
            <a:r>
              <a:rPr lang="en-US" sz="1600" dirty="0"/>
              <a:t/>
            </a:r>
            <a:br>
              <a:rPr lang="en-US" sz="1600" dirty="0"/>
            </a:br>
            <a:r>
              <a:rPr lang="en-US" sz="1600" dirty="0"/>
              <a:t/>
            </a:r>
            <a:br>
              <a:rPr lang="en-US" sz="1600" dirty="0"/>
            </a:br>
            <a:r>
              <a:rPr lang="en-US" sz="1600" dirty="0"/>
              <a:t>Main Outcome: Bile duct injury (incidence or change in severity)</a:t>
            </a:r>
            <a:br>
              <a:rPr lang="en-US" sz="1600" dirty="0"/>
            </a:br>
            <a:r>
              <a:rPr lang="en-US" sz="1600" dirty="0"/>
              <a:t/>
            </a:r>
            <a:br>
              <a:rPr lang="en-US" sz="1600" dirty="0"/>
            </a:br>
            <a:r>
              <a:rPr lang="en-US" sz="1600" dirty="0"/>
              <a:t>Proxy outcomes: Quality of the CVS, Conversions, Complications (major/minor), Mortality</a:t>
            </a:r>
            <a:endParaRPr lang="en-US" dirty="0"/>
          </a:p>
        </p:txBody>
      </p:sp>
    </p:spTree>
    <p:extLst>
      <p:ext uri="{BB962C8B-B14F-4D97-AF65-F5344CB8AC3E}">
        <p14:creationId xmlns:p14="http://schemas.microsoft.com/office/powerpoint/2010/main" xmlns="" val="114925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PICO 5: Recommendations:</a:t>
            </a:r>
          </a:p>
        </p:txBody>
      </p:sp>
      <p:sp>
        <p:nvSpPr>
          <p:cNvPr id="5" name="Content Placeholder 2"/>
          <p:cNvSpPr>
            <a:spLocks noGrp="1"/>
          </p:cNvSpPr>
          <p:nvPr>
            <p:ph idx="1"/>
          </p:nvPr>
        </p:nvSpPr>
        <p:spPr/>
        <p:txBody>
          <a:bodyPr>
            <a:normAutofit/>
          </a:bodyPr>
          <a:lstStyle/>
          <a:p>
            <a:r>
              <a:rPr lang="en-US" dirty="0" smtClean="0"/>
              <a:t>Current evidence is insufficient to make a recommendation regarding use of near infrared </a:t>
            </a:r>
            <a:r>
              <a:rPr lang="en-US" dirty="0" err="1" smtClean="0"/>
              <a:t>cholangiography</a:t>
            </a:r>
            <a:r>
              <a:rPr lang="en-US" dirty="0" smtClean="0"/>
              <a:t> for identification of </a:t>
            </a:r>
            <a:r>
              <a:rPr lang="en-US" dirty="0" err="1" smtClean="0"/>
              <a:t>biliary</a:t>
            </a:r>
            <a:r>
              <a:rPr lang="en-US" dirty="0" smtClean="0"/>
              <a:t> anatomy during </a:t>
            </a:r>
            <a:r>
              <a:rPr lang="en-US" dirty="0" err="1" smtClean="0"/>
              <a:t>cholecystectomy</a:t>
            </a:r>
            <a:r>
              <a:rPr lang="en-US" dirty="0" smtClean="0"/>
              <a:t> compared to </a:t>
            </a:r>
            <a:r>
              <a:rPr lang="en-US" dirty="0" err="1" smtClean="0"/>
              <a:t>intraoperative</a:t>
            </a:r>
            <a:r>
              <a:rPr lang="en-US" dirty="0" smtClean="0"/>
              <a:t> </a:t>
            </a:r>
            <a:r>
              <a:rPr lang="en-US" dirty="0" err="1" smtClean="0"/>
              <a:t>cholangiography</a:t>
            </a:r>
            <a:r>
              <a:rPr lang="en-US" dirty="0" smtClean="0"/>
              <a:t> or white light</a:t>
            </a:r>
            <a:r>
              <a:rPr lang="en-US" dirty="0" smtClean="0"/>
              <a:t>.</a:t>
            </a:r>
          </a:p>
          <a:p>
            <a:pPr>
              <a:buNone/>
            </a:pPr>
            <a:endParaRPr lang="en-US" dirty="0" smtClean="0"/>
          </a:p>
          <a:p>
            <a:r>
              <a:rPr lang="en-US" dirty="0" smtClean="0"/>
              <a:t>The evidence should be reassessed once results of the large randomized trial are available (NCT02702843)</a:t>
            </a:r>
            <a:r>
              <a:rPr lang="en-US" dirty="0" smtClean="0"/>
              <a:t/>
            </a:r>
            <a:br>
              <a:rPr lang="en-US" dirty="0" smtClean="0"/>
            </a:br>
            <a:endParaRPr lang="en-US" dirty="0" smtClean="0"/>
          </a:p>
          <a:p>
            <a:pPr marL="0" lvl="0" indent="0">
              <a:buNone/>
            </a:pPr>
            <a:endParaRPr lang="en-US" dirty="0"/>
          </a:p>
        </p:txBody>
      </p:sp>
    </p:spTree>
    <p:extLst>
      <p:ext uri="{BB962C8B-B14F-4D97-AF65-F5344CB8AC3E}">
        <p14:creationId xmlns:p14="http://schemas.microsoft.com/office/powerpoint/2010/main" xmlns="" val="414618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PICO 5: Type B Recommendation:</a:t>
            </a:r>
          </a:p>
        </p:txBody>
      </p:sp>
      <p:sp>
        <p:nvSpPr>
          <p:cNvPr id="6" name="Content Placeholder 5"/>
          <p:cNvSpPr>
            <a:spLocks noGrp="1"/>
          </p:cNvSpPr>
          <p:nvPr>
            <p:ph idx="1"/>
          </p:nvPr>
        </p:nvSpPr>
        <p:spPr>
          <a:xfrm>
            <a:off x="838200" y="1825625"/>
            <a:ext cx="10515600" cy="3640455"/>
          </a:xfrm>
        </p:spPr>
        <p:txBody>
          <a:bodyPr/>
          <a:lstStyle/>
          <a:p>
            <a:r>
              <a:rPr lang="en-US" dirty="0"/>
              <a:t>Near infrared </a:t>
            </a:r>
            <a:r>
              <a:rPr lang="en-US" dirty="0" err="1"/>
              <a:t>cholangiography</a:t>
            </a:r>
            <a:r>
              <a:rPr lang="en-US" dirty="0"/>
              <a:t> should be assessed in large trials compared to white light and/or </a:t>
            </a:r>
            <a:r>
              <a:rPr lang="en-US" dirty="0" err="1"/>
              <a:t>intraoperative</a:t>
            </a:r>
            <a:r>
              <a:rPr lang="en-US" dirty="0"/>
              <a:t> </a:t>
            </a:r>
            <a:r>
              <a:rPr lang="en-US" dirty="0" err="1"/>
              <a:t>cholangiography</a:t>
            </a:r>
            <a:r>
              <a:rPr lang="en-US" dirty="0"/>
              <a:t> with risk stratification and risk adjustment. In particular, this technology should be studied in difficult </a:t>
            </a:r>
            <a:r>
              <a:rPr lang="en-US" dirty="0" err="1"/>
              <a:t>cholecystectomy</a:t>
            </a:r>
            <a:r>
              <a:rPr lang="en-US" dirty="0"/>
              <a:t> patient populations that includes those with acute </a:t>
            </a:r>
            <a:r>
              <a:rPr lang="en-US" dirty="0" err="1"/>
              <a:t>cholecystitis</a:t>
            </a:r>
            <a:r>
              <a:rPr lang="en-US" dirty="0"/>
              <a:t> or a history of acute </a:t>
            </a:r>
            <a:r>
              <a:rPr lang="en-US" dirty="0" err="1"/>
              <a:t>cholecystitis</a:t>
            </a:r>
            <a:r>
              <a:rPr lang="en-US" dirty="0"/>
              <a:t>, severe chronic </a:t>
            </a:r>
            <a:r>
              <a:rPr lang="en-US" dirty="0" err="1"/>
              <a:t>cholecystitis</a:t>
            </a:r>
            <a:r>
              <a:rPr lang="en-US" dirty="0"/>
              <a:t>, and obese patients.</a:t>
            </a:r>
          </a:p>
        </p:txBody>
      </p:sp>
    </p:spTree>
    <p:extLst>
      <p:ext uri="{BB962C8B-B14F-4D97-AF65-F5344CB8AC3E}">
        <p14:creationId xmlns:p14="http://schemas.microsoft.com/office/powerpoint/2010/main" xmlns="" val="2736493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75"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381524" y="250031"/>
            <a:ext cx="7214532" cy="1674019"/>
          </a:xfrm>
        </p:spPr>
        <p:txBody>
          <a:bodyPr>
            <a:noAutofit/>
          </a:bodyPr>
          <a:lstStyle/>
          <a:p>
            <a:r>
              <a:rPr lang="en-US" sz="2400" dirty="0"/>
              <a:t>PICO 4: Should </a:t>
            </a:r>
            <a:r>
              <a:rPr lang="en-US" sz="2400" b="1" dirty="0"/>
              <a:t>intraoperative biliary imaging </a:t>
            </a:r>
            <a:r>
              <a:rPr lang="en-US" sz="2400" dirty="0"/>
              <a:t>(e.g. intraoperative cholangiography, ultrasound) versus </a:t>
            </a:r>
            <a:r>
              <a:rPr lang="en-US" sz="2400" b="1" dirty="0"/>
              <a:t>no intraoperative biliary</a:t>
            </a:r>
            <a:r>
              <a:rPr lang="en-US" sz="2400" dirty="0"/>
              <a:t> </a:t>
            </a:r>
            <a:r>
              <a:rPr lang="en-US" sz="2400" b="1" dirty="0"/>
              <a:t>imaging</a:t>
            </a:r>
            <a:r>
              <a:rPr lang="en-US" sz="2400" dirty="0"/>
              <a:t> be used for limiting the risk or severity of bile duct injury</a:t>
            </a:r>
            <a:r>
              <a:rPr lang="en-US" sz="2400" b="1" dirty="0"/>
              <a:t> </a:t>
            </a:r>
            <a:r>
              <a:rPr lang="en-US" sz="2400" dirty="0"/>
              <a:t>during laparoscopic cholecystectomy? </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00599" y="2423319"/>
            <a:ext cx="7214532" cy="5168106"/>
          </a:xfrm>
        </p:spPr>
        <p:txBody>
          <a:bodyPr>
            <a:normAutofit/>
          </a:bodyPr>
          <a:lstStyle/>
          <a:p>
            <a:r>
              <a:rPr lang="en-US" sz="2400" dirty="0"/>
              <a:t>Leads: Adnan </a:t>
            </a:r>
            <a:r>
              <a:rPr lang="en-US" sz="2400" dirty="0" err="1"/>
              <a:t>Alseidi</a:t>
            </a:r>
            <a:r>
              <a:rPr lang="en-US" sz="2400" dirty="0"/>
              <a:t>, Mike </a:t>
            </a:r>
            <a:r>
              <a:rPr lang="en-US" sz="2400" dirty="0" err="1"/>
              <a:t>Ujiki</a:t>
            </a:r>
            <a:r>
              <a:rPr lang="en-US" sz="2400" dirty="0"/>
              <a:t>, </a:t>
            </a:r>
            <a:r>
              <a:rPr lang="en-US" sz="2400"/>
              <a:t>Michael Brunt</a:t>
            </a:r>
            <a:endParaRPr lang="en-US" sz="2400" dirty="0">
              <a:solidFill>
                <a:schemeClr val="dk1"/>
              </a:solidFill>
            </a:endParaRPr>
          </a:p>
          <a:p>
            <a:r>
              <a:rPr lang="en-US" sz="2400" dirty="0">
                <a:solidFill>
                  <a:schemeClr val="dk1"/>
                </a:solidFill>
              </a:rPr>
              <a:t>Alessandro Paganini</a:t>
            </a:r>
          </a:p>
          <a:p>
            <a:r>
              <a:rPr lang="en-US" sz="2400" dirty="0">
                <a:solidFill>
                  <a:schemeClr val="dk1"/>
                </a:solidFill>
              </a:rPr>
              <a:t>Tim </a:t>
            </a:r>
            <a:r>
              <a:rPr lang="en-US" sz="2400" dirty="0" err="1">
                <a:solidFill>
                  <a:schemeClr val="dk1"/>
                </a:solidFill>
              </a:rPr>
              <a:t>Schaffner</a:t>
            </a:r>
            <a:endParaRPr lang="en-US" sz="2400" dirty="0">
              <a:solidFill>
                <a:schemeClr val="dk1"/>
              </a:solidFill>
            </a:endParaRPr>
          </a:p>
          <a:p>
            <a:r>
              <a:rPr lang="en-US" sz="2400" dirty="0">
                <a:solidFill>
                  <a:schemeClr val="dk1"/>
                </a:solidFill>
              </a:rPr>
              <a:t>Eugene </a:t>
            </a:r>
            <a:r>
              <a:rPr lang="en-US" sz="2400" dirty="0" err="1">
                <a:solidFill>
                  <a:schemeClr val="dk1"/>
                </a:solidFill>
              </a:rPr>
              <a:t>Ceppa</a:t>
            </a:r>
            <a:endParaRPr lang="en-US" sz="2400" dirty="0">
              <a:solidFill>
                <a:schemeClr val="dk1"/>
              </a:solidFill>
            </a:endParaRPr>
          </a:p>
          <a:p>
            <a:r>
              <a:rPr lang="en-US" sz="2400" dirty="0" err="1">
                <a:solidFill>
                  <a:schemeClr val="dk1"/>
                </a:solidFill>
              </a:rPr>
              <a:t>Sadiq</a:t>
            </a:r>
            <a:r>
              <a:rPr lang="en-US" sz="2400" dirty="0">
                <a:solidFill>
                  <a:schemeClr val="dk1"/>
                </a:solidFill>
              </a:rPr>
              <a:t> </a:t>
            </a:r>
            <a:r>
              <a:rPr lang="en-US" sz="2400" dirty="0" err="1">
                <a:solidFill>
                  <a:schemeClr val="dk1"/>
                </a:solidFill>
              </a:rPr>
              <a:t>Sikora</a:t>
            </a:r>
            <a:endParaRPr lang="en-US" sz="2400" dirty="0">
              <a:solidFill>
                <a:schemeClr val="dk1"/>
              </a:solidFill>
            </a:endParaRPr>
          </a:p>
          <a:p>
            <a:r>
              <a:rPr lang="en-US" sz="2400" dirty="0">
                <a:solidFill>
                  <a:schemeClr val="dk1"/>
                </a:solidFill>
              </a:rPr>
              <a:t>Sara Holden</a:t>
            </a:r>
          </a:p>
          <a:p>
            <a:r>
              <a:rPr lang="en-US" sz="2400" dirty="0" err="1">
                <a:solidFill>
                  <a:schemeClr val="dk1"/>
                </a:solidFill>
              </a:rPr>
              <a:t>Shanley</a:t>
            </a:r>
            <a:r>
              <a:rPr lang="en-US" sz="2400" dirty="0">
                <a:solidFill>
                  <a:schemeClr val="dk1"/>
                </a:solidFill>
              </a:rPr>
              <a:t> Deal</a:t>
            </a:r>
          </a:p>
          <a:p>
            <a:r>
              <a:rPr lang="en-US" sz="2400" dirty="0">
                <a:solidFill>
                  <a:schemeClr val="dk1"/>
                </a:solidFill>
              </a:rPr>
              <a:t>Bailey Su</a:t>
            </a:r>
            <a:endParaRPr lang="en-US" sz="2400" dirty="0"/>
          </a:p>
          <a:p>
            <a:endParaRPr lang="en-US" sz="2000" dirty="0"/>
          </a:p>
        </p:txBody>
      </p:sp>
    </p:spTree>
    <p:extLst>
      <p:ext uri="{BB962C8B-B14F-4D97-AF65-F5344CB8AC3E}">
        <p14:creationId xmlns:p14="http://schemas.microsoft.com/office/powerpoint/2010/main" xmlns="" val="40664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PICO 5: Justification:</a:t>
            </a:r>
          </a:p>
        </p:txBody>
      </p:sp>
      <p:sp>
        <p:nvSpPr>
          <p:cNvPr id="5" name="Content Placeholder 2"/>
          <p:cNvSpPr>
            <a:spLocks noGrp="1"/>
          </p:cNvSpPr>
          <p:nvPr>
            <p:ph idx="1"/>
          </p:nvPr>
        </p:nvSpPr>
        <p:spPr>
          <a:xfrm>
            <a:off x="838200" y="1825625"/>
            <a:ext cx="10515600" cy="3640138"/>
          </a:xfrm>
        </p:spPr>
        <p:txBody>
          <a:bodyPr>
            <a:normAutofit fontScale="92500" lnSpcReduction="10000"/>
          </a:bodyPr>
          <a:lstStyle/>
          <a:p>
            <a:r>
              <a:rPr lang="en-US" dirty="0" smtClean="0"/>
              <a:t>Multiple small studies, most are not </a:t>
            </a:r>
            <a:r>
              <a:rPr lang="en-US" dirty="0" smtClean="0"/>
              <a:t>comparative</a:t>
            </a:r>
          </a:p>
          <a:p>
            <a:r>
              <a:rPr lang="en-US" dirty="0" smtClean="0"/>
              <a:t>Comparative </a:t>
            </a:r>
            <a:r>
              <a:rPr lang="en-US" dirty="0" smtClean="0"/>
              <a:t>studies though small suggest a trend toward enhanced identification of CD and CBD with NIRC compared to </a:t>
            </a:r>
            <a:r>
              <a:rPr lang="en-US" dirty="0" smtClean="0"/>
              <a:t>IOC</a:t>
            </a:r>
          </a:p>
          <a:p>
            <a:r>
              <a:rPr lang="en-US" dirty="0" smtClean="0"/>
              <a:t>Studies </a:t>
            </a:r>
            <a:r>
              <a:rPr lang="en-US" dirty="0" smtClean="0"/>
              <a:t>are inconclusive regarding the additional benefit of infrared </a:t>
            </a:r>
            <a:r>
              <a:rPr lang="en-US" dirty="0" err="1" smtClean="0"/>
              <a:t>cholangiography</a:t>
            </a:r>
            <a:r>
              <a:rPr lang="en-US" dirty="0" smtClean="0"/>
              <a:t> in comparison to conventional white </a:t>
            </a:r>
            <a:r>
              <a:rPr lang="en-US" dirty="0" smtClean="0"/>
              <a:t>light.</a:t>
            </a:r>
          </a:p>
          <a:p>
            <a:r>
              <a:rPr lang="en-US" dirty="0" smtClean="0"/>
              <a:t>Studies </a:t>
            </a:r>
            <a:r>
              <a:rPr lang="en-US" dirty="0" smtClean="0"/>
              <a:t>are not risk adjusted and NIRC inadequately studied in higher risk populations (obese patients, acute </a:t>
            </a:r>
            <a:r>
              <a:rPr lang="en-US" dirty="0" err="1" smtClean="0"/>
              <a:t>cholecystitis</a:t>
            </a:r>
            <a:r>
              <a:rPr lang="en-US" dirty="0" smtClean="0"/>
              <a:t>)</a:t>
            </a:r>
          </a:p>
          <a:p>
            <a:r>
              <a:rPr lang="en-US" dirty="0" smtClean="0"/>
              <a:t>Large </a:t>
            </a:r>
            <a:r>
              <a:rPr lang="en-US" dirty="0" smtClean="0"/>
              <a:t>randomized industry sponsored trial (NCT02702843) completed –results pending </a:t>
            </a:r>
            <a:endParaRPr lang="en-US" dirty="0"/>
          </a:p>
          <a:p>
            <a:endParaRPr lang="en-US" dirty="0"/>
          </a:p>
        </p:txBody>
      </p:sp>
    </p:spTree>
    <p:extLst>
      <p:ext uri="{BB962C8B-B14F-4D97-AF65-F5344CB8AC3E}">
        <p14:creationId xmlns:p14="http://schemas.microsoft.com/office/powerpoint/2010/main" xmlns="" val="2747049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PICO 5: Overview</a:t>
            </a:r>
          </a:p>
        </p:txBody>
      </p:sp>
      <p:sp>
        <p:nvSpPr>
          <p:cNvPr id="8" name="Content Placeholder 2"/>
          <p:cNvSpPr>
            <a:spLocks noGrp="1"/>
          </p:cNvSpPr>
          <p:nvPr>
            <p:ph idx="1"/>
          </p:nvPr>
        </p:nvSpPr>
        <p:spPr/>
        <p:txBody>
          <a:bodyPr/>
          <a:lstStyle/>
          <a:p>
            <a:r>
              <a:rPr lang="en-US" dirty="0"/>
              <a:t>Systematic reviews – 5</a:t>
            </a:r>
          </a:p>
          <a:p>
            <a:r>
              <a:rPr lang="en-US" dirty="0"/>
              <a:t>Randomized controlled trials: 0</a:t>
            </a:r>
          </a:p>
          <a:p>
            <a:r>
              <a:rPr lang="en-US" dirty="0"/>
              <a:t>Prospective cohort studies: 11</a:t>
            </a:r>
          </a:p>
          <a:p>
            <a:r>
              <a:rPr lang="en-US" dirty="0"/>
              <a:t>Retrospective cohort studies: 0</a:t>
            </a:r>
          </a:p>
          <a:p>
            <a:r>
              <a:rPr lang="en-US" dirty="0"/>
              <a:t>Case series: 2</a:t>
            </a:r>
          </a:p>
          <a:p>
            <a:endParaRPr lang="en-US" dirty="0"/>
          </a:p>
        </p:txBody>
      </p:sp>
    </p:spTree>
    <p:extLst>
      <p:ext uri="{BB962C8B-B14F-4D97-AF65-F5344CB8AC3E}">
        <p14:creationId xmlns:p14="http://schemas.microsoft.com/office/powerpoint/2010/main" xmlns="" val="55603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normAutofit fontScale="90000"/>
          </a:bodyPr>
          <a:lstStyle/>
          <a:p>
            <a:r>
              <a:rPr lang="en-US" dirty="0"/>
              <a:t>Systematic Review 1:</a:t>
            </a:r>
            <a:br>
              <a:rPr lang="en-US" dirty="0"/>
            </a:br>
            <a:r>
              <a:rPr lang="en-US" dirty="0" err="1"/>
              <a:t>Vlek</a:t>
            </a:r>
            <a:r>
              <a:rPr lang="en-US" dirty="0"/>
              <a:t> SR et al </a:t>
            </a:r>
            <a:r>
              <a:rPr lang="en-US" dirty="0" err="1"/>
              <a:t>Surg</a:t>
            </a:r>
            <a:r>
              <a:rPr lang="en-US" dirty="0"/>
              <a:t> </a:t>
            </a:r>
            <a:r>
              <a:rPr lang="en-US" dirty="0" err="1"/>
              <a:t>Endosc</a:t>
            </a:r>
            <a:r>
              <a:rPr lang="en-US" dirty="0"/>
              <a:t>  2016:  R-AMSTAR-29</a:t>
            </a:r>
          </a:p>
        </p:txBody>
      </p:sp>
      <p:sp>
        <p:nvSpPr>
          <p:cNvPr id="9" name="Content Placeholder 2"/>
          <p:cNvSpPr>
            <a:spLocks noGrp="1"/>
          </p:cNvSpPr>
          <p:nvPr>
            <p:ph idx="1"/>
          </p:nvPr>
        </p:nvSpPr>
        <p:spPr/>
        <p:txBody>
          <a:bodyPr>
            <a:normAutofit fontScale="85000" lnSpcReduction="20000"/>
          </a:bodyPr>
          <a:lstStyle/>
          <a:p>
            <a:r>
              <a:rPr lang="en-US" dirty="0"/>
              <a:t>Most studies examined were prospective cohort studies and highly subject to bias</a:t>
            </a:r>
          </a:p>
          <a:p>
            <a:r>
              <a:rPr lang="en-US" dirty="0"/>
              <a:t>Most studies did not compare ICG visualization intraoperatively to conventional white light</a:t>
            </a:r>
          </a:p>
          <a:p>
            <a:r>
              <a:rPr lang="en-US" dirty="0"/>
              <a:t>The population studied were heterogeneous.  For studies that looked at both complicated and uncomplicated gallstone disease, biliary visualization was pooled for these.</a:t>
            </a:r>
          </a:p>
          <a:p>
            <a:r>
              <a:rPr lang="en-US" dirty="0"/>
              <a:t>Different definitions for uncomplicated and complicated gallbladder disease were used between the studies.</a:t>
            </a:r>
          </a:p>
          <a:p>
            <a:r>
              <a:rPr lang="en-US" dirty="0"/>
              <a:t>Other considerations for use of ICG verses IOC.  IOC costs more, has greater radiation exposure, higher technical failure, potentially challenging perioperative logistics, and risk of biliary injury from cannulation.  ICG can provide imaging before the start of dissection and can be used multiple times without additional risk to the patient</a:t>
            </a:r>
          </a:p>
        </p:txBody>
      </p:sp>
    </p:spTree>
    <p:extLst>
      <p:ext uri="{BB962C8B-B14F-4D97-AF65-F5344CB8AC3E}">
        <p14:creationId xmlns:p14="http://schemas.microsoft.com/office/powerpoint/2010/main" xmlns="" val="568690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Systematic Review 1: </a:t>
            </a:r>
            <a:r>
              <a:rPr lang="en-US" sz="3600" dirty="0" err="1"/>
              <a:t>Vlek</a:t>
            </a:r>
            <a:r>
              <a:rPr lang="en-US" sz="3600" dirty="0"/>
              <a:t> SR et al </a:t>
            </a:r>
            <a:r>
              <a:rPr lang="en-US" sz="3600" dirty="0" err="1"/>
              <a:t>Surg</a:t>
            </a:r>
            <a:r>
              <a:rPr lang="en-US" sz="3600" dirty="0"/>
              <a:t> </a:t>
            </a:r>
            <a:r>
              <a:rPr lang="en-US" sz="3600" dirty="0" err="1"/>
              <a:t>Endosc</a:t>
            </a:r>
            <a:r>
              <a:rPr lang="en-US" sz="3600" dirty="0"/>
              <a:t>  2016:     GRADE Summary of Evidence</a:t>
            </a:r>
          </a:p>
        </p:txBody>
      </p:sp>
      <p:graphicFrame>
        <p:nvGraphicFramePr>
          <p:cNvPr id="4" name="Content Placeholder 3"/>
          <p:cNvGraphicFramePr>
            <a:graphicFrameLocks noGrp="1"/>
          </p:cNvGraphicFramePr>
          <p:nvPr>
            <p:ph idx="1"/>
            <p:extLst/>
          </p:nvPr>
        </p:nvGraphicFramePr>
        <p:xfrm>
          <a:off x="1225898" y="2014448"/>
          <a:ext cx="9020434" cy="4435666"/>
        </p:xfrm>
        <a:graphic>
          <a:graphicData uri="http://schemas.openxmlformats.org/drawingml/2006/table">
            <a:tbl>
              <a:tblPr firstRow="1" firstCol="1" bandRow="1">
                <a:tableStyleId>{5C22544A-7EE6-4342-B048-85BDC9FD1C3A}</a:tableStyleId>
              </a:tblPr>
              <a:tblGrid>
                <a:gridCol w="1503088">
                  <a:extLst>
                    <a:ext uri="{9D8B030D-6E8A-4147-A177-3AD203B41FA5}">
                      <a16:colId xmlns:a16="http://schemas.microsoft.com/office/drawing/2014/main" xmlns="" val="1093785015"/>
                    </a:ext>
                  </a:extLst>
                </a:gridCol>
                <a:gridCol w="1503088">
                  <a:extLst>
                    <a:ext uri="{9D8B030D-6E8A-4147-A177-3AD203B41FA5}">
                      <a16:colId xmlns:a16="http://schemas.microsoft.com/office/drawing/2014/main" xmlns="" val="3212622377"/>
                    </a:ext>
                  </a:extLst>
                </a:gridCol>
                <a:gridCol w="1503088">
                  <a:extLst>
                    <a:ext uri="{9D8B030D-6E8A-4147-A177-3AD203B41FA5}">
                      <a16:colId xmlns:a16="http://schemas.microsoft.com/office/drawing/2014/main" xmlns="" val="3363173542"/>
                    </a:ext>
                  </a:extLst>
                </a:gridCol>
                <a:gridCol w="1503088">
                  <a:extLst>
                    <a:ext uri="{9D8B030D-6E8A-4147-A177-3AD203B41FA5}">
                      <a16:colId xmlns:a16="http://schemas.microsoft.com/office/drawing/2014/main" xmlns="" val="105134956"/>
                    </a:ext>
                  </a:extLst>
                </a:gridCol>
                <a:gridCol w="1504041">
                  <a:extLst>
                    <a:ext uri="{9D8B030D-6E8A-4147-A177-3AD203B41FA5}">
                      <a16:colId xmlns:a16="http://schemas.microsoft.com/office/drawing/2014/main" xmlns="" val="1424602727"/>
                    </a:ext>
                  </a:extLst>
                </a:gridCol>
                <a:gridCol w="1504041">
                  <a:extLst>
                    <a:ext uri="{9D8B030D-6E8A-4147-A177-3AD203B41FA5}">
                      <a16:colId xmlns:a16="http://schemas.microsoft.com/office/drawing/2014/main" xmlns="" val="5443948"/>
                    </a:ext>
                  </a:extLst>
                </a:gridCol>
              </a:tblGrid>
              <a:tr h="1301070">
                <a:tc>
                  <a:txBody>
                    <a:bodyPr/>
                    <a:lstStyle/>
                    <a:p>
                      <a:pPr marL="0" marR="0">
                        <a:lnSpc>
                          <a:spcPct val="107000"/>
                        </a:lnSpc>
                        <a:spcBef>
                          <a:spcPts val="0"/>
                        </a:spcBef>
                        <a:spcAft>
                          <a:spcPts val="0"/>
                        </a:spcAft>
                      </a:pPr>
                      <a:r>
                        <a:rPr lang="en-US" sz="1600">
                          <a:effectLst/>
                        </a:rPr>
                        <a:t>Outcomes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Anticipated absolute effects* (95% CI) Risks with IOC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Relative effect (95% CI) Risk w ICG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No 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Quality of evidence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Comments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4176190"/>
                  </a:ext>
                </a:extLst>
              </a:tr>
              <a:tr h="1038533">
                <a:tc>
                  <a:txBody>
                    <a:bodyPr/>
                    <a:lstStyle/>
                    <a:p>
                      <a:pPr marL="0" marR="0">
                        <a:lnSpc>
                          <a:spcPct val="107000"/>
                        </a:lnSpc>
                        <a:spcBef>
                          <a:spcPts val="0"/>
                        </a:spcBef>
                        <a:spcAft>
                          <a:spcPts val="0"/>
                        </a:spcAft>
                      </a:pPr>
                      <a:r>
                        <a:rPr lang="en-US" sz="1600">
                          <a:effectLst/>
                        </a:rPr>
                        <a:t>Cystic duct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study population</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837 per 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RR 1.16 (1.00-1.35)</a:t>
                      </a:r>
                    </a:p>
                    <a:p>
                      <a:pPr marL="0" marR="0">
                        <a:lnSpc>
                          <a:spcPct val="107000"/>
                        </a:lnSpc>
                        <a:spcBef>
                          <a:spcPts val="0"/>
                        </a:spcBef>
                        <a:spcAft>
                          <a:spcPts val="0"/>
                        </a:spcAft>
                      </a:pPr>
                      <a:r>
                        <a:rPr lang="en-US" sz="1600">
                          <a:effectLst/>
                        </a:rPr>
                        <a:t>971 per 1000 (837-1000)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430 (four observational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moderate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Down graded for imprecision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4154060"/>
                  </a:ext>
                </a:extLst>
              </a:tr>
              <a:tr h="1038533">
                <a:tc>
                  <a:txBody>
                    <a:bodyPr/>
                    <a:lstStyle/>
                    <a:p>
                      <a:pPr marL="0" marR="0">
                        <a:lnSpc>
                          <a:spcPct val="107000"/>
                        </a:lnSpc>
                        <a:spcBef>
                          <a:spcPts val="0"/>
                        </a:spcBef>
                        <a:spcAft>
                          <a:spcPts val="0"/>
                        </a:spcAft>
                      </a:pPr>
                      <a:r>
                        <a:rPr lang="en-US" sz="1600">
                          <a:effectLst/>
                        </a:rPr>
                        <a:t>CBD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study population</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851 per 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RR 1.00 (0.97-1.03)</a:t>
                      </a:r>
                    </a:p>
                    <a:p>
                      <a:pPr marL="0" marR="0">
                        <a:lnSpc>
                          <a:spcPct val="107000"/>
                        </a:lnSpc>
                        <a:spcBef>
                          <a:spcPts val="0"/>
                        </a:spcBef>
                        <a:spcAft>
                          <a:spcPts val="0"/>
                        </a:spcAft>
                      </a:pPr>
                      <a:r>
                        <a:rPr lang="en-US" sz="1600">
                          <a:effectLst/>
                        </a:rPr>
                        <a:t>851 per 1000</a:t>
                      </a:r>
                    </a:p>
                    <a:p>
                      <a:pPr marL="0" marR="0">
                        <a:lnSpc>
                          <a:spcPct val="107000"/>
                        </a:lnSpc>
                        <a:spcBef>
                          <a:spcPts val="0"/>
                        </a:spcBef>
                        <a:spcAft>
                          <a:spcPts val="0"/>
                        </a:spcAft>
                      </a:pPr>
                      <a:r>
                        <a:rPr lang="en-US" sz="1600">
                          <a:effectLst/>
                        </a:rPr>
                        <a:t>(826-877)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430 (for observational study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moderate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Down graded for imprecision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68872952"/>
                  </a:ext>
                </a:extLst>
              </a:tr>
              <a:tr h="1038533">
                <a:tc>
                  <a:txBody>
                    <a:bodyPr/>
                    <a:lstStyle/>
                    <a:p>
                      <a:pPr marL="0" marR="0">
                        <a:lnSpc>
                          <a:spcPct val="107000"/>
                        </a:lnSpc>
                        <a:spcBef>
                          <a:spcPts val="0"/>
                        </a:spcBef>
                        <a:spcAft>
                          <a:spcPts val="0"/>
                        </a:spcAft>
                      </a:pPr>
                      <a:r>
                        <a:rPr lang="en-US" sz="1600">
                          <a:effectLst/>
                        </a:rPr>
                        <a:t>CHD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study population</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793 per 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RR 0.76 (0.58-1.01)603 per 1000</a:t>
                      </a:r>
                    </a:p>
                    <a:p>
                      <a:pPr marL="0" marR="0">
                        <a:lnSpc>
                          <a:spcPct val="107000"/>
                        </a:lnSpc>
                        <a:spcBef>
                          <a:spcPts val="0"/>
                        </a:spcBef>
                        <a:spcAft>
                          <a:spcPts val="0"/>
                        </a:spcAft>
                      </a:pPr>
                      <a:r>
                        <a:rPr lang="en-US" sz="1600">
                          <a:effectLst/>
                        </a:rPr>
                        <a:t>(460-801)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300 (3 observational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low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 </a:t>
                      </a:r>
                      <a:r>
                        <a:rPr lang="en-US" sz="1600" dirty="0" err="1">
                          <a:effectLst/>
                        </a:rPr>
                        <a:t>Down graded</a:t>
                      </a:r>
                      <a:r>
                        <a:rPr lang="en-US" sz="1600" dirty="0">
                          <a:effectLst/>
                        </a:rPr>
                        <a:t> for imprecision and serious risk of bias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57535872"/>
                  </a:ext>
                </a:extLst>
              </a:tr>
            </a:tbl>
          </a:graphicData>
        </a:graphic>
      </p:graphicFrame>
      <p:sp>
        <p:nvSpPr>
          <p:cNvPr id="5" name="Rectangle 1"/>
          <p:cNvSpPr>
            <a:spLocks noChangeArrowheads="1"/>
          </p:cNvSpPr>
          <p:nvPr/>
        </p:nvSpPr>
        <p:spPr bwMode="auto">
          <a:xfrm>
            <a:off x="-4894852" y="41365"/>
            <a:ext cx="17086852"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GRADE Summary of Evidence (Table 4)</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35586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144"/>
            <a:ext cx="10515600" cy="1217869"/>
          </a:xfrm>
        </p:spPr>
        <p:txBody>
          <a:bodyPr>
            <a:normAutofit/>
          </a:bodyPr>
          <a:lstStyle/>
          <a:p>
            <a:r>
              <a:rPr lang="en-US" sz="3600" dirty="0"/>
              <a:t>Systematic Review 2:</a:t>
            </a:r>
            <a:br>
              <a:rPr lang="en-US" sz="3600" dirty="0"/>
            </a:br>
            <a:r>
              <a:rPr lang="en-US" sz="3200" dirty="0" err="1"/>
              <a:t>Pesce</a:t>
            </a:r>
            <a:r>
              <a:rPr lang="en-US" sz="3200" dirty="0"/>
              <a:t> A et al World J </a:t>
            </a:r>
            <a:r>
              <a:rPr lang="en-US" sz="3200" dirty="0" err="1"/>
              <a:t>Gastroenterol</a:t>
            </a:r>
            <a:r>
              <a:rPr lang="en-US" sz="3200" dirty="0"/>
              <a:t>  2015:  R-AMSTAR-27</a:t>
            </a:r>
          </a:p>
        </p:txBody>
      </p:sp>
      <p:sp>
        <p:nvSpPr>
          <p:cNvPr id="3" name="Content Placeholder 2"/>
          <p:cNvSpPr>
            <a:spLocks noGrp="1"/>
          </p:cNvSpPr>
          <p:nvPr>
            <p:ph idx="1"/>
          </p:nvPr>
        </p:nvSpPr>
        <p:spPr>
          <a:xfrm>
            <a:off x="700549" y="1609316"/>
            <a:ext cx="10515600" cy="4351338"/>
          </a:xfrm>
        </p:spPr>
        <p:txBody>
          <a:bodyPr>
            <a:normAutofit/>
          </a:bodyPr>
          <a:lstStyle/>
          <a:p>
            <a:r>
              <a:rPr lang="en-US" sz="2400" dirty="0"/>
              <a:t>Sixteen studies were reviewed from 2009-2014.  The study populations were NIR during standard lap </a:t>
            </a:r>
            <a:r>
              <a:rPr lang="en-US" sz="2400" dirty="0" err="1"/>
              <a:t>chole</a:t>
            </a:r>
            <a:r>
              <a:rPr lang="en-US" sz="2400" dirty="0"/>
              <a:t> N= 11, single incision robotic cholecystectomy N= 3, multiport robotic cholecystectomy N= 1, and single incision lap </a:t>
            </a:r>
            <a:r>
              <a:rPr lang="en-US" sz="2400" dirty="0" err="1"/>
              <a:t>chole</a:t>
            </a:r>
            <a:r>
              <a:rPr lang="en-US" sz="2400" dirty="0"/>
              <a:t> N= 1.  The only study not reviewed in </a:t>
            </a:r>
            <a:r>
              <a:rPr lang="en-US" sz="2400" dirty="0" err="1"/>
              <a:t>Vlek</a:t>
            </a:r>
            <a:r>
              <a:rPr lang="en-US" sz="2400" dirty="0"/>
              <a:t> is </a:t>
            </a:r>
            <a:r>
              <a:rPr lang="en-US" sz="2400" dirty="0" err="1"/>
              <a:t>Dasalaki</a:t>
            </a:r>
            <a:r>
              <a:rPr lang="en-US" sz="2400" dirty="0"/>
              <a:t> 184 robotic lap </a:t>
            </a:r>
            <a:r>
              <a:rPr lang="en-US" sz="2400" dirty="0" err="1"/>
              <a:t>choles</a:t>
            </a:r>
            <a:r>
              <a:rPr lang="en-US" sz="2400" dirty="0"/>
              <a:t>.</a:t>
            </a:r>
          </a:p>
          <a:p>
            <a:r>
              <a:rPr lang="en-US" sz="2400" dirty="0"/>
              <a:t>Detection rates of structures (weighted averages)</a:t>
            </a:r>
          </a:p>
          <a:p>
            <a:endParaRPr lang="en-US" sz="2400" dirty="0"/>
          </a:p>
          <a:p>
            <a:endParaRPr lang="en-US" sz="2400" dirty="0"/>
          </a:p>
        </p:txBody>
      </p:sp>
      <p:graphicFrame>
        <p:nvGraphicFramePr>
          <p:cNvPr id="6" name="Table 5"/>
          <p:cNvGraphicFramePr>
            <a:graphicFrameLocks noGrp="1"/>
          </p:cNvGraphicFramePr>
          <p:nvPr>
            <p:extLst/>
          </p:nvPr>
        </p:nvGraphicFramePr>
        <p:xfrm>
          <a:off x="1632155" y="3686227"/>
          <a:ext cx="9311150" cy="2694909"/>
        </p:xfrm>
        <a:graphic>
          <a:graphicData uri="http://schemas.openxmlformats.org/drawingml/2006/table">
            <a:tbl>
              <a:tblPr firstRow="1" firstCol="1" bandRow="1">
                <a:tableStyleId>{5C22544A-7EE6-4342-B048-85BDC9FD1C3A}</a:tableStyleId>
              </a:tblPr>
              <a:tblGrid>
                <a:gridCol w="1551532">
                  <a:extLst>
                    <a:ext uri="{9D8B030D-6E8A-4147-A177-3AD203B41FA5}">
                      <a16:colId xmlns:a16="http://schemas.microsoft.com/office/drawing/2014/main" xmlns="" val="172312908"/>
                    </a:ext>
                  </a:extLst>
                </a:gridCol>
                <a:gridCol w="1551532">
                  <a:extLst>
                    <a:ext uri="{9D8B030D-6E8A-4147-A177-3AD203B41FA5}">
                      <a16:colId xmlns:a16="http://schemas.microsoft.com/office/drawing/2014/main" xmlns="" val="3511325846"/>
                    </a:ext>
                  </a:extLst>
                </a:gridCol>
                <a:gridCol w="1551532">
                  <a:extLst>
                    <a:ext uri="{9D8B030D-6E8A-4147-A177-3AD203B41FA5}">
                      <a16:colId xmlns:a16="http://schemas.microsoft.com/office/drawing/2014/main" xmlns="" val="3442651746"/>
                    </a:ext>
                  </a:extLst>
                </a:gridCol>
                <a:gridCol w="1551532">
                  <a:extLst>
                    <a:ext uri="{9D8B030D-6E8A-4147-A177-3AD203B41FA5}">
                      <a16:colId xmlns:a16="http://schemas.microsoft.com/office/drawing/2014/main" xmlns="" val="1816596487"/>
                    </a:ext>
                  </a:extLst>
                </a:gridCol>
                <a:gridCol w="1552511">
                  <a:extLst>
                    <a:ext uri="{9D8B030D-6E8A-4147-A177-3AD203B41FA5}">
                      <a16:colId xmlns:a16="http://schemas.microsoft.com/office/drawing/2014/main" xmlns="" val="1586065590"/>
                    </a:ext>
                  </a:extLst>
                </a:gridCol>
                <a:gridCol w="1552511">
                  <a:extLst>
                    <a:ext uri="{9D8B030D-6E8A-4147-A177-3AD203B41FA5}">
                      <a16:colId xmlns:a16="http://schemas.microsoft.com/office/drawing/2014/main" xmlns="" val="2434243893"/>
                    </a:ext>
                  </a:extLst>
                </a:gridCol>
              </a:tblGrid>
              <a:tr h="868062">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Cystic duct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CHD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CD-CHD junction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CBD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Cystic artery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65941969"/>
                  </a:ext>
                </a:extLst>
              </a:tr>
              <a:tr h="868062">
                <a:tc>
                  <a:txBody>
                    <a:bodyPr/>
                    <a:lstStyle/>
                    <a:p>
                      <a:pPr marL="0" marR="0">
                        <a:lnSpc>
                          <a:spcPct val="107000"/>
                        </a:lnSpc>
                        <a:spcBef>
                          <a:spcPts val="0"/>
                        </a:spcBef>
                        <a:spcAft>
                          <a:spcPts val="0"/>
                        </a:spcAft>
                      </a:pPr>
                      <a:r>
                        <a:rPr lang="en-US" sz="1800">
                          <a:effectLst/>
                        </a:rPr>
                        <a:t>N = 590 pts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96.2 (94.7.97.7)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78.1 (74.8-81.4)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72.0 (69.0-75.0)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86.0 (83.3-88.8)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69.4 (61.8-77.1)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59424835"/>
                  </a:ext>
                </a:extLst>
              </a:tr>
              <a:tr h="958785">
                <a:tc>
                  <a:txBody>
                    <a:bodyPr/>
                    <a:lstStyle/>
                    <a:p>
                      <a:pPr marL="0" marR="0">
                        <a:lnSpc>
                          <a:spcPct val="107000"/>
                        </a:lnSpc>
                        <a:spcBef>
                          <a:spcPts val="0"/>
                        </a:spcBef>
                        <a:spcAft>
                          <a:spcPts val="0"/>
                        </a:spcAft>
                      </a:pPr>
                      <a:r>
                        <a:rPr lang="en-US" sz="1800">
                          <a:effectLst/>
                        </a:rPr>
                        <a:t>Acute cholecystitis (2 studies,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91.6-94.5%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79.1-57.0%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79.1-72.0%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37553311"/>
                  </a:ext>
                </a:extLst>
              </a:tr>
            </a:tbl>
          </a:graphicData>
        </a:graphic>
      </p:graphicFrame>
    </p:spTree>
    <p:extLst>
      <p:ext uri="{BB962C8B-B14F-4D97-AF65-F5344CB8AC3E}">
        <p14:creationId xmlns:p14="http://schemas.microsoft.com/office/powerpoint/2010/main" xmlns="" val="271820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WG2 PICO 5 Meta-analysis: </a:t>
            </a:r>
            <a:br>
              <a:rPr lang="en-US" sz="4000" dirty="0"/>
            </a:br>
            <a:r>
              <a:rPr lang="en-US" sz="4000" dirty="0"/>
              <a:t>Near-infrared cholangiography vs IOC</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6568"/>
          <a:stretch/>
        </p:blipFill>
        <p:spPr>
          <a:xfrm>
            <a:off x="3048000" y="1690688"/>
            <a:ext cx="5550799" cy="4328959"/>
          </a:xfrm>
        </p:spPr>
      </p:pic>
    </p:spTree>
    <p:extLst>
      <p:ext uri="{BB962C8B-B14F-4D97-AF65-F5344CB8AC3E}">
        <p14:creationId xmlns:p14="http://schemas.microsoft.com/office/powerpoint/2010/main" xmlns="" val="2817018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WG2 PICO 5 Meta-analysis: </a:t>
            </a:r>
            <a:br>
              <a:rPr lang="en-US" sz="4000" dirty="0"/>
            </a:br>
            <a:r>
              <a:rPr lang="en-US" sz="4000" dirty="0"/>
              <a:t>Near-infrared cholangiography vs White Light</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22704"/>
          <a:stretch/>
        </p:blipFill>
        <p:spPr>
          <a:xfrm>
            <a:off x="6702330" y="2477729"/>
            <a:ext cx="5047220" cy="3038167"/>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t="28718"/>
          <a:stretch/>
        </p:blipFill>
        <p:spPr>
          <a:xfrm>
            <a:off x="597859" y="2615380"/>
            <a:ext cx="5759338" cy="3197122"/>
          </a:xfrm>
          <a:prstGeom prst="rect">
            <a:avLst/>
          </a:prstGeom>
        </p:spPr>
      </p:pic>
      <p:sp>
        <p:nvSpPr>
          <p:cNvPr id="7" name="Rectangle 6"/>
          <p:cNvSpPr/>
          <p:nvPr/>
        </p:nvSpPr>
        <p:spPr>
          <a:xfrm>
            <a:off x="1632155" y="1995948"/>
            <a:ext cx="3795251" cy="481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Cystic Duct ID</a:t>
            </a:r>
          </a:p>
        </p:txBody>
      </p:sp>
      <p:sp>
        <p:nvSpPr>
          <p:cNvPr id="8" name="Rectangle 7"/>
          <p:cNvSpPr/>
          <p:nvPr/>
        </p:nvSpPr>
        <p:spPr>
          <a:xfrm>
            <a:off x="6975987" y="1995948"/>
            <a:ext cx="3795251" cy="481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CBD ID</a:t>
            </a:r>
          </a:p>
        </p:txBody>
      </p:sp>
    </p:spTree>
    <p:extLst>
      <p:ext uri="{BB962C8B-B14F-4D97-AF65-F5344CB8AC3E}">
        <p14:creationId xmlns:p14="http://schemas.microsoft.com/office/powerpoint/2010/main" xmlns="" val="24996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normAutofit/>
          </a:bodyPr>
          <a:lstStyle/>
          <a:p>
            <a:r>
              <a:rPr lang="en-US" dirty="0" smtClean="0"/>
              <a:t>Multicenter </a:t>
            </a:r>
            <a:r>
              <a:rPr lang="en-US" dirty="0"/>
              <a:t>Randomized Trial (NCT02702843)</a:t>
            </a:r>
          </a:p>
        </p:txBody>
      </p:sp>
      <p:sp>
        <p:nvSpPr>
          <p:cNvPr id="6" name="Content Placeholder 2"/>
          <p:cNvSpPr>
            <a:spLocks noGrp="1"/>
          </p:cNvSpPr>
          <p:nvPr>
            <p:ph idx="1"/>
          </p:nvPr>
        </p:nvSpPr>
        <p:spPr/>
        <p:txBody>
          <a:bodyPr/>
          <a:lstStyle/>
          <a:p>
            <a:r>
              <a:rPr lang="en-US" dirty="0" smtClean="0"/>
              <a:t>Trial design: Prospective randomized trial to compare lap </a:t>
            </a:r>
            <a:r>
              <a:rPr lang="en-US" dirty="0" err="1" smtClean="0"/>
              <a:t>cholewith</a:t>
            </a:r>
            <a:r>
              <a:rPr lang="en-US" dirty="0" smtClean="0"/>
              <a:t> near infrared fluorescent </a:t>
            </a:r>
            <a:r>
              <a:rPr lang="en-US" dirty="0" err="1" smtClean="0"/>
              <a:t>cholangiography</a:t>
            </a:r>
            <a:r>
              <a:rPr lang="en-US" dirty="0" smtClean="0"/>
              <a:t> (NIRC) </a:t>
            </a:r>
            <a:r>
              <a:rPr lang="en-US" dirty="0" err="1" smtClean="0"/>
              <a:t>vs</a:t>
            </a:r>
            <a:r>
              <a:rPr lang="en-US" dirty="0" smtClean="0"/>
              <a:t> conventional lap </a:t>
            </a:r>
            <a:r>
              <a:rPr lang="en-US" dirty="0" err="1" smtClean="0"/>
              <a:t>chole</a:t>
            </a:r>
            <a:endParaRPr lang="en-US" dirty="0" smtClean="0"/>
          </a:p>
          <a:p>
            <a:r>
              <a:rPr lang="en-US" dirty="0" smtClean="0"/>
              <a:t>Enrollment</a:t>
            </a:r>
            <a:r>
              <a:rPr lang="en-US" dirty="0" smtClean="0"/>
              <a:t>:  603 </a:t>
            </a:r>
            <a:r>
              <a:rPr lang="en-US" dirty="0" smtClean="0"/>
              <a:t>pts</a:t>
            </a:r>
          </a:p>
          <a:p>
            <a:r>
              <a:rPr lang="en-US" dirty="0" smtClean="0"/>
              <a:t>Outcomes</a:t>
            </a:r>
            <a:r>
              <a:rPr lang="en-US" dirty="0" smtClean="0"/>
              <a:t>:  ID </a:t>
            </a:r>
            <a:r>
              <a:rPr lang="en-US" dirty="0" err="1" smtClean="0"/>
              <a:t>biliary</a:t>
            </a:r>
            <a:r>
              <a:rPr lang="en-US" dirty="0" smtClean="0"/>
              <a:t> structures, CVS visualization, cystic duct/artery to GB, surgical time, BDI, complications, </a:t>
            </a:r>
            <a:r>
              <a:rPr lang="en-US" dirty="0" smtClean="0"/>
              <a:t>etc</a:t>
            </a:r>
          </a:p>
          <a:p>
            <a:r>
              <a:rPr lang="en-US" dirty="0" smtClean="0"/>
              <a:t>Sponsor</a:t>
            </a:r>
            <a:r>
              <a:rPr lang="en-US" dirty="0" smtClean="0"/>
              <a:t>: Karl </a:t>
            </a:r>
            <a:r>
              <a:rPr lang="en-US" dirty="0" err="1" smtClean="0"/>
              <a:t>Storz</a:t>
            </a:r>
            <a:r>
              <a:rPr lang="en-US" dirty="0" smtClean="0"/>
              <a:t> Endoscopy</a:t>
            </a:r>
            <a:endParaRPr lang="en-US" dirty="0"/>
          </a:p>
        </p:txBody>
      </p:sp>
    </p:spTree>
    <p:extLst>
      <p:ext uri="{BB962C8B-B14F-4D97-AF65-F5344CB8AC3E}">
        <p14:creationId xmlns:p14="http://schemas.microsoft.com/office/powerpoint/2010/main" xmlns="" val="4026234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42105"/>
            <a:ext cx="10515600" cy="1325563"/>
          </a:xfrm>
        </p:spPr>
        <p:txBody>
          <a:bodyPr>
            <a:normAutofit/>
          </a:bodyPr>
          <a:lstStyle/>
          <a:p>
            <a:r>
              <a:rPr lang="en-US" dirty="0"/>
              <a:t>PICO 5:  Summary of Judgments</a:t>
            </a:r>
          </a:p>
        </p:txBody>
      </p:sp>
      <p:pic>
        <p:nvPicPr>
          <p:cNvPr id="7" name="Picture 1" descr="image001"/>
          <p:cNvPicPr>
            <a:picLocks noGrp="1" noChangeAspect="1" noChangeArrowheads="1"/>
          </p:cNvPicPr>
          <p:nvPr>
            <p:ph idx="1"/>
          </p:nvPr>
        </p:nvPicPr>
        <p:blipFill>
          <a:blip r:embed="rId3" cstate="print"/>
          <a:srcRect/>
          <a:stretch>
            <a:fillRect/>
          </a:stretch>
        </p:blipFill>
        <p:spPr bwMode="auto">
          <a:xfrm>
            <a:off x="367989" y="1460811"/>
            <a:ext cx="11586117" cy="4189648"/>
          </a:xfrm>
          <a:prstGeom prst="rect">
            <a:avLst/>
          </a:prstGeom>
          <a:noFill/>
          <a:ln w="9525">
            <a:noFill/>
            <a:miter lim="800000"/>
            <a:headEnd/>
            <a:tailEnd/>
          </a:ln>
        </p:spPr>
      </p:pic>
    </p:spTree>
    <p:extLst>
      <p:ext uri="{BB962C8B-B14F-4D97-AF65-F5344CB8AC3E}">
        <p14:creationId xmlns:p14="http://schemas.microsoft.com/office/powerpoint/2010/main" xmlns="" val="243277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42105"/>
            <a:ext cx="10515600" cy="1325563"/>
          </a:xfrm>
        </p:spPr>
        <p:txBody>
          <a:bodyPr>
            <a:normAutofit/>
          </a:bodyPr>
          <a:lstStyle/>
          <a:p>
            <a:r>
              <a:rPr lang="en-US" dirty="0"/>
              <a:t>PICO 5: Recommendations:</a:t>
            </a:r>
          </a:p>
        </p:txBody>
      </p:sp>
      <p:sp>
        <p:nvSpPr>
          <p:cNvPr id="6" name="Content Placeholder 2"/>
          <p:cNvSpPr>
            <a:spLocks noGrp="1"/>
          </p:cNvSpPr>
          <p:nvPr>
            <p:ph idx="1"/>
          </p:nvPr>
        </p:nvSpPr>
        <p:spPr/>
        <p:txBody>
          <a:bodyPr>
            <a:normAutofit/>
          </a:bodyPr>
          <a:lstStyle/>
          <a:p>
            <a:r>
              <a:rPr lang="en-US" dirty="0" smtClean="0"/>
              <a:t>Current evidence is insufficient to make a recommendation regarding use of near infrared </a:t>
            </a:r>
            <a:r>
              <a:rPr lang="en-US" dirty="0" err="1" smtClean="0"/>
              <a:t>cholangiography</a:t>
            </a:r>
            <a:r>
              <a:rPr lang="en-US" dirty="0" smtClean="0"/>
              <a:t> for identification of </a:t>
            </a:r>
            <a:r>
              <a:rPr lang="en-US" dirty="0" err="1" smtClean="0"/>
              <a:t>biliary</a:t>
            </a:r>
            <a:r>
              <a:rPr lang="en-US" dirty="0" smtClean="0"/>
              <a:t> anatomy during </a:t>
            </a:r>
            <a:r>
              <a:rPr lang="en-US" dirty="0" err="1" smtClean="0"/>
              <a:t>cholecystectomy</a:t>
            </a:r>
            <a:r>
              <a:rPr lang="en-US" dirty="0" smtClean="0"/>
              <a:t> compared to </a:t>
            </a:r>
            <a:r>
              <a:rPr lang="en-US" dirty="0" err="1" smtClean="0"/>
              <a:t>intraoperative</a:t>
            </a:r>
            <a:r>
              <a:rPr lang="en-US" dirty="0" smtClean="0"/>
              <a:t> </a:t>
            </a:r>
            <a:r>
              <a:rPr lang="en-US" dirty="0" err="1" smtClean="0"/>
              <a:t>cholangiography</a:t>
            </a:r>
            <a:r>
              <a:rPr lang="en-US" dirty="0" smtClean="0"/>
              <a:t> or white light.  The evidence should be reassessed once results of the large randomized trial become available (NCT02702843) </a:t>
            </a:r>
            <a:r>
              <a:rPr lang="en-US" dirty="0"/>
              <a:t>   </a:t>
            </a:r>
          </a:p>
          <a:p>
            <a:endParaRPr lang="en-US" dirty="0"/>
          </a:p>
        </p:txBody>
      </p:sp>
    </p:spTree>
    <p:extLst>
      <p:ext uri="{BB962C8B-B14F-4D97-AF65-F5344CB8AC3E}">
        <p14:creationId xmlns:p14="http://schemas.microsoft.com/office/powerpoint/2010/main" xmlns="" val="412025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675"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381524" y="250031"/>
            <a:ext cx="7214532" cy="1325563"/>
          </a:xfrm>
        </p:spPr>
        <p:txBody>
          <a:bodyPr/>
          <a:lstStyle/>
          <a:p>
            <a:r>
              <a:rPr lang="en-US" dirty="0"/>
              <a:t>PICO 4</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457724" y="1575594"/>
            <a:ext cx="7214532" cy="5168106"/>
          </a:xfrm>
        </p:spPr>
        <p:txBody>
          <a:bodyPr>
            <a:normAutofit/>
          </a:bodyPr>
          <a:lstStyle/>
          <a:p>
            <a:r>
              <a:rPr lang="en-US" sz="2400" dirty="0"/>
              <a:t>PICO 4: Should </a:t>
            </a:r>
            <a:r>
              <a:rPr lang="en-US" sz="2400" b="1" dirty="0"/>
              <a:t>intraoperative biliary imaging </a:t>
            </a:r>
            <a:r>
              <a:rPr lang="en-US" sz="2400" dirty="0"/>
              <a:t>(e.g. intraoperative cholangiography, ultrasound) versus </a:t>
            </a:r>
            <a:r>
              <a:rPr lang="en-US" sz="2400" b="1" dirty="0"/>
              <a:t>no intraoperative biliary</a:t>
            </a:r>
            <a:r>
              <a:rPr lang="en-US" sz="2400" dirty="0"/>
              <a:t> </a:t>
            </a:r>
            <a:r>
              <a:rPr lang="en-US" sz="2400" b="1" dirty="0"/>
              <a:t>imaging</a:t>
            </a:r>
            <a:r>
              <a:rPr lang="en-US" sz="2400" dirty="0"/>
              <a:t> be used for limiting the risk or severity of bile duct injury</a:t>
            </a:r>
            <a:r>
              <a:rPr lang="en-US" sz="2400" b="1" dirty="0"/>
              <a:t> </a:t>
            </a:r>
            <a:r>
              <a:rPr lang="en-US" sz="2400" dirty="0"/>
              <a:t>during laparoscopic cholecystectomy? </a:t>
            </a:r>
            <a:r>
              <a:rPr lang="en-US" dirty="0"/>
              <a:t/>
            </a:r>
            <a:br>
              <a:rPr lang="en-US" dirty="0"/>
            </a:br>
            <a:r>
              <a:rPr lang="en-US" sz="2400" dirty="0"/>
              <a:t/>
            </a:r>
            <a:br>
              <a:rPr lang="en-US" sz="2400" dirty="0"/>
            </a:br>
            <a:r>
              <a:rPr lang="en-US" sz="2000" dirty="0"/>
              <a:t>Main Outcome: Bile duct injury and severity</a:t>
            </a:r>
            <a:br>
              <a:rPr lang="en-US" sz="2000" dirty="0"/>
            </a:br>
            <a:r>
              <a:rPr lang="en-US" sz="2000" dirty="0"/>
              <a:t/>
            </a:r>
            <a:br>
              <a:rPr lang="en-US" sz="2000" dirty="0"/>
            </a:br>
            <a:r>
              <a:rPr lang="en-US" sz="2000" dirty="0"/>
              <a:t>Proxy outcomes: Quality of the CVS, Conversions, Complications (major/minor), Mortality</a:t>
            </a:r>
            <a:br>
              <a:rPr lang="en-US" sz="2000" dirty="0"/>
            </a:br>
            <a:r>
              <a:rPr lang="en-US" sz="2000" dirty="0"/>
              <a:t/>
            </a:r>
            <a:br>
              <a:rPr lang="en-US" sz="2000" dirty="0"/>
            </a:br>
            <a:r>
              <a:rPr lang="en-US" sz="2000" dirty="0"/>
              <a:t>Reviewers comments:  intraoperative cholangiography/ultrasound vs no imaging</a:t>
            </a:r>
          </a:p>
        </p:txBody>
      </p:sp>
    </p:spTree>
    <p:extLst>
      <p:ext uri="{BB962C8B-B14F-4D97-AF65-F5344CB8AC3E}">
        <p14:creationId xmlns:p14="http://schemas.microsoft.com/office/powerpoint/2010/main" xmlns="" val="555726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42105"/>
            <a:ext cx="10515600" cy="1325563"/>
          </a:xfrm>
        </p:spPr>
        <p:txBody>
          <a:bodyPr>
            <a:normAutofit/>
          </a:bodyPr>
          <a:lstStyle/>
          <a:p>
            <a:r>
              <a:rPr lang="en-US" dirty="0"/>
              <a:t>PICO 5: Type B Recommendation:</a:t>
            </a:r>
          </a:p>
        </p:txBody>
      </p:sp>
      <p:sp>
        <p:nvSpPr>
          <p:cNvPr id="7" name="Content Placeholder 2"/>
          <p:cNvSpPr>
            <a:spLocks noGrp="1"/>
          </p:cNvSpPr>
          <p:nvPr>
            <p:ph idx="1"/>
          </p:nvPr>
        </p:nvSpPr>
        <p:spPr/>
        <p:txBody>
          <a:bodyPr>
            <a:normAutofit/>
          </a:bodyPr>
          <a:lstStyle/>
          <a:p>
            <a:r>
              <a:rPr lang="en-US" dirty="0"/>
              <a:t>Near infrared cholangiography should be assessed in large trials compared to white light and/or intraoperative cholangiography with risk stratification and risk adjustment. In particular, this technology should be studied in difficult cholecystectomy patient populations that includes those with acute cholecystitis or a history of acute cholecystitis, severe chronic cholecystitis, and obese patients.</a:t>
            </a:r>
          </a:p>
          <a:p>
            <a:endParaRPr lang="en-US" dirty="0"/>
          </a:p>
        </p:txBody>
      </p:sp>
    </p:spTree>
    <p:extLst>
      <p:ext uri="{BB962C8B-B14F-4D97-AF65-F5344CB8AC3E}">
        <p14:creationId xmlns:p14="http://schemas.microsoft.com/office/powerpoint/2010/main" xmlns="" val="956156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563859" y="27368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a:t>
            </a:r>
            <a:r>
              <a:rPr kumimoji="0" lang="en-US" sz="4400" b="1" i="0" u="none" strike="noStrike" kern="1200" cap="none" spc="0" normalizeH="0" baseline="0" noProof="0">
                <a:ln>
                  <a:noFill/>
                </a:ln>
                <a:solidFill>
                  <a:schemeClr val="tx1"/>
                </a:solidFill>
                <a:effectLst/>
                <a:uLnTx/>
                <a:uFillTx/>
                <a:latin typeface="+mj-lt"/>
                <a:ea typeface="+mj-ea"/>
                <a:cs typeface="+mj-cs"/>
              </a:rPr>
              <a:t>PICO  5 Recommendation</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3408101" y="1969316"/>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2121470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dirty="0"/>
              <a:t>PICO 6 and 7</a:t>
            </a:r>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lstStyle/>
          <a:p>
            <a:endParaRPr lang="en-US" dirty="0"/>
          </a:p>
          <a:p>
            <a:pPr>
              <a:lnSpc>
                <a:spcPct val="100000"/>
              </a:lnSpc>
            </a:pPr>
            <a:r>
              <a:rPr lang="en-US" dirty="0"/>
              <a:t>Taylor Riall and Dana </a:t>
            </a:r>
            <a:r>
              <a:rPr lang="en-US" dirty="0" err="1"/>
              <a:t>Telem</a:t>
            </a:r>
            <a:endParaRPr lang="en-US" dirty="0"/>
          </a:p>
          <a:p>
            <a:pPr>
              <a:lnSpc>
                <a:spcPct val="100000"/>
              </a:lnSpc>
            </a:pPr>
            <a:endParaRPr lang="en-US" dirty="0"/>
          </a:p>
          <a:p>
            <a:pPr>
              <a:lnSpc>
                <a:spcPct val="100000"/>
              </a:lnSpc>
            </a:pPr>
            <a:r>
              <a:rPr lang="en-US" dirty="0"/>
              <a:t>Workgroup: Ryan Campagna, Dan Hashimoto, Chris Davis, Marie Crandall, Chantal den Bakker, Leonie van </a:t>
            </a:r>
            <a:r>
              <a:rPr lang="en-US" dirty="0" err="1"/>
              <a:t>Gastel</a:t>
            </a:r>
            <a:r>
              <a:rPr lang="en-US" dirty="0"/>
              <a:t>, Charles Lawrence</a:t>
            </a:r>
          </a:p>
        </p:txBody>
      </p:sp>
    </p:spTree>
    <p:extLst>
      <p:ext uri="{BB962C8B-B14F-4D97-AF65-F5344CB8AC3E}">
        <p14:creationId xmlns:p14="http://schemas.microsoft.com/office/powerpoint/2010/main" xmlns="" val="2705451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b="1" dirty="0"/>
              <a:t>PICO 6: Question</a:t>
            </a:r>
          </a:p>
        </p:txBody>
      </p:sp>
      <p:sp>
        <p:nvSpPr>
          <p:cNvPr id="5" name="Content Placeholder 2"/>
          <p:cNvSpPr>
            <a:spLocks noGrp="1"/>
          </p:cNvSpPr>
          <p:nvPr>
            <p:ph idx="1"/>
          </p:nvPr>
        </p:nvSpPr>
        <p:spPr/>
        <p:txBody>
          <a:bodyPr>
            <a:normAutofit/>
          </a:bodyPr>
          <a:lstStyle/>
          <a:p>
            <a:pPr marL="0" indent="0" algn="ctr">
              <a:lnSpc>
                <a:spcPct val="100000"/>
              </a:lnSpc>
              <a:buNone/>
            </a:pPr>
            <a:r>
              <a:rPr lang="en-US" sz="3600" dirty="0"/>
              <a:t>Should</a:t>
            </a:r>
            <a:r>
              <a:rPr lang="en-US" sz="3600" b="1" dirty="0"/>
              <a:t> surgical (complexity) risk stratification vs alternative or no risk stratification </a:t>
            </a:r>
            <a:r>
              <a:rPr lang="en-US" sz="3600" dirty="0"/>
              <a:t>be used for mitigating the risk of BDI associated with laparoscopic cholecystectomy? </a:t>
            </a:r>
          </a:p>
          <a:p>
            <a:pPr marL="0" indent="0" algn="ctr">
              <a:buNone/>
            </a:pPr>
            <a:endParaRPr lang="en-US" sz="3200" dirty="0"/>
          </a:p>
          <a:p>
            <a:pPr marL="0" indent="0">
              <a:buNone/>
            </a:pPr>
            <a:r>
              <a:rPr lang="en-US" sz="3200" dirty="0"/>
              <a:t>Primary outcome: Bile duct injury</a:t>
            </a:r>
          </a:p>
        </p:txBody>
      </p:sp>
    </p:spTree>
    <p:extLst>
      <p:ext uri="{BB962C8B-B14F-4D97-AF65-F5344CB8AC3E}">
        <p14:creationId xmlns:p14="http://schemas.microsoft.com/office/powerpoint/2010/main" xmlns="" val="3950764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227101"/>
            <a:ext cx="10515600" cy="1084113"/>
          </a:xfrm>
        </p:spPr>
        <p:txBody>
          <a:bodyPr/>
          <a:lstStyle/>
          <a:p>
            <a:r>
              <a:rPr lang="en-US" b="1" dirty="0"/>
              <a:t>Recommendation 1</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p:txBody>
          <a:bodyPr>
            <a:normAutofit/>
          </a:bodyPr>
          <a:lstStyle/>
          <a:p>
            <a:pPr marL="0" indent="0">
              <a:lnSpc>
                <a:spcPct val="100000"/>
              </a:lnSpc>
              <a:buNone/>
            </a:pPr>
            <a:r>
              <a:rPr lang="en-US" sz="3200" dirty="0"/>
              <a:t>We suggest that surgeons use the Tokyo Guidelines 18 (TG18) for grading and management of patients with acute cholecystitis.</a:t>
            </a:r>
          </a:p>
          <a:p>
            <a:pPr marL="0" indent="0">
              <a:lnSpc>
                <a:spcPct val="100000"/>
              </a:lnSpc>
              <a:buNone/>
            </a:pPr>
            <a:r>
              <a:rPr lang="en-US" sz="3200" dirty="0"/>
              <a:t> </a:t>
            </a:r>
            <a:r>
              <a:rPr lang="en-US" sz="3200" i="1" dirty="0"/>
              <a:t>(conditional recommendation, low certainty of evidence)</a:t>
            </a:r>
          </a:p>
        </p:txBody>
      </p:sp>
    </p:spTree>
    <p:extLst>
      <p:ext uri="{BB962C8B-B14F-4D97-AF65-F5344CB8AC3E}">
        <p14:creationId xmlns:p14="http://schemas.microsoft.com/office/powerpoint/2010/main" xmlns="" val="376809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227101"/>
            <a:ext cx="10515600" cy="1084113"/>
          </a:xfrm>
        </p:spPr>
        <p:txBody>
          <a:bodyPr/>
          <a:lstStyle/>
          <a:p>
            <a:r>
              <a:rPr lang="en-US" b="1" dirty="0"/>
              <a:t>Recommendation 2</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73191"/>
            <a:ext cx="10515600" cy="4865749"/>
          </a:xfrm>
        </p:spPr>
        <p:txBody>
          <a:bodyPr>
            <a:normAutofit/>
          </a:bodyPr>
          <a:lstStyle/>
          <a:p>
            <a:pPr marL="0" indent="0">
              <a:buNone/>
            </a:pPr>
            <a:r>
              <a:rPr lang="en-US" sz="3200" dirty="0"/>
              <a:t>During operative planning of laparoscopic cholecystectomy and intraoperative decision-making, we suggest that surgeons consider factors that potentially increase the difficulty of laparoscopic cholecystectomy (such as male gender, increased age, chronic cholecystitis, obesity, liver cirrhosis, adhesions from previous abdominal surgery, emergency cholecystectomy, cystic duct stones, enlarged liver, cancer of gallbladder and/or biliary tract, anatomic variation, </a:t>
            </a:r>
            <a:r>
              <a:rPr lang="en-US" sz="3200" dirty="0" err="1"/>
              <a:t>biliodigestive</a:t>
            </a:r>
            <a:r>
              <a:rPr lang="en-US" sz="3200" dirty="0"/>
              <a:t> fistula, and limited surgical experience).</a:t>
            </a:r>
          </a:p>
          <a:p>
            <a:pPr marL="0" indent="0">
              <a:buNone/>
            </a:pPr>
            <a:r>
              <a:rPr lang="en-US" sz="3200" i="1" dirty="0"/>
              <a:t>(conditional recommendation, very low certainty of evidence)</a:t>
            </a:r>
          </a:p>
        </p:txBody>
      </p:sp>
    </p:spTree>
    <p:extLst>
      <p:ext uri="{BB962C8B-B14F-4D97-AF65-F5344CB8AC3E}">
        <p14:creationId xmlns:p14="http://schemas.microsoft.com/office/powerpoint/2010/main" xmlns="" val="2833735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1155700"/>
          </a:xfrm>
        </p:spPr>
        <p:txBody>
          <a:bodyPr/>
          <a:lstStyle/>
          <a:p>
            <a:r>
              <a:rPr lang="en-US" b="1"/>
              <a:t>Study Review</a:t>
            </a:r>
            <a:endParaRPr lang="en-US" b="1" dirty="0"/>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62050"/>
            <a:ext cx="10515600" cy="4533900"/>
          </a:xfrm>
        </p:spPr>
        <p:txBody>
          <a:bodyPr>
            <a:normAutofit/>
          </a:bodyPr>
          <a:lstStyle/>
          <a:p>
            <a:pPr>
              <a:lnSpc>
                <a:spcPct val="110000"/>
              </a:lnSpc>
            </a:pPr>
            <a:r>
              <a:rPr lang="en-US" sz="3200" dirty="0"/>
              <a:t>We reviewed 18 articles, some only tangentially relevant. These included:</a:t>
            </a:r>
          </a:p>
          <a:p>
            <a:pPr lvl="1">
              <a:lnSpc>
                <a:spcPct val="110000"/>
              </a:lnSpc>
            </a:pPr>
            <a:r>
              <a:rPr lang="en-US" sz="2800" dirty="0"/>
              <a:t>3 systematic reviews, </a:t>
            </a:r>
          </a:p>
          <a:p>
            <a:pPr lvl="1">
              <a:lnSpc>
                <a:spcPct val="110000"/>
              </a:lnSpc>
            </a:pPr>
            <a:r>
              <a:rPr lang="en-US" sz="2800" dirty="0"/>
              <a:t>1 case-control study</a:t>
            </a:r>
          </a:p>
          <a:p>
            <a:pPr lvl="1">
              <a:lnSpc>
                <a:spcPct val="110000"/>
              </a:lnSpc>
            </a:pPr>
            <a:r>
              <a:rPr lang="en-US" sz="2800" dirty="0"/>
              <a:t>4 prospective cohort studies</a:t>
            </a:r>
          </a:p>
          <a:p>
            <a:pPr lvl="1">
              <a:lnSpc>
                <a:spcPct val="110000"/>
              </a:lnSpc>
            </a:pPr>
            <a:r>
              <a:rPr lang="en-US" sz="2800" dirty="0"/>
              <a:t>9 retrospective comparative cohort studies</a:t>
            </a:r>
          </a:p>
          <a:p>
            <a:pPr lvl="1">
              <a:lnSpc>
                <a:spcPct val="110000"/>
              </a:lnSpc>
            </a:pPr>
            <a:r>
              <a:rPr lang="en-US" sz="2800" dirty="0"/>
              <a:t>1 case series</a:t>
            </a:r>
          </a:p>
        </p:txBody>
      </p:sp>
    </p:spTree>
    <p:extLst>
      <p:ext uri="{BB962C8B-B14F-4D97-AF65-F5344CB8AC3E}">
        <p14:creationId xmlns:p14="http://schemas.microsoft.com/office/powerpoint/2010/main" xmlns="" val="247362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1155700"/>
          </a:xfrm>
        </p:spPr>
        <p:txBody>
          <a:bodyPr/>
          <a:lstStyle/>
          <a:p>
            <a:r>
              <a:rPr lang="en-US" b="1"/>
              <a:t>Study Review</a:t>
            </a:r>
            <a:endParaRPr lang="en-US" b="1" dirty="0"/>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2001327"/>
            <a:ext cx="10515600" cy="3870835"/>
          </a:xfrm>
        </p:spPr>
        <p:txBody>
          <a:bodyPr>
            <a:normAutofit/>
          </a:bodyPr>
          <a:lstStyle/>
          <a:p>
            <a:pPr marL="0" indent="0">
              <a:lnSpc>
                <a:spcPct val="110000"/>
              </a:lnSpc>
              <a:buNone/>
            </a:pPr>
            <a:r>
              <a:rPr lang="en-US" b="1" dirty="0"/>
              <a:t>No article DIRECTLY addressed the PICO question by comparing the incidence of BDI when a risk stratification system was used vs. not used.</a:t>
            </a:r>
            <a:endParaRPr lang="en-US" dirty="0"/>
          </a:p>
          <a:p>
            <a:pPr>
              <a:lnSpc>
                <a:spcPct val="110000"/>
              </a:lnSpc>
            </a:pPr>
            <a:endParaRPr lang="en-US" dirty="0"/>
          </a:p>
        </p:txBody>
      </p:sp>
    </p:spTree>
    <p:extLst>
      <p:ext uri="{BB962C8B-B14F-4D97-AF65-F5344CB8AC3E}">
        <p14:creationId xmlns:p14="http://schemas.microsoft.com/office/powerpoint/2010/main" xmlns="" val="2013005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310551" y="182563"/>
            <a:ext cx="11542143" cy="1155700"/>
          </a:xfrm>
        </p:spPr>
        <p:txBody>
          <a:bodyPr>
            <a:normAutofit/>
          </a:bodyPr>
          <a:lstStyle/>
          <a:p>
            <a:r>
              <a:rPr lang="en-US" b="1" dirty="0"/>
              <a:t>Evidence: Acute Cholecystitis Increases Risk of BDI</a:t>
            </a:r>
          </a:p>
        </p:txBody>
      </p:sp>
      <p:sp>
        <p:nvSpPr>
          <p:cNvPr id="5" name="Content Placeholder 4"/>
          <p:cNvSpPr>
            <a:spLocks noGrp="1"/>
          </p:cNvSpPr>
          <p:nvPr>
            <p:ph idx="1"/>
          </p:nvPr>
        </p:nvSpPr>
        <p:spPr>
          <a:xfrm>
            <a:off x="838200" y="1794293"/>
            <a:ext cx="10515600" cy="4382669"/>
          </a:xfrm>
        </p:spPr>
        <p:txBody>
          <a:bodyPr>
            <a:normAutofit/>
          </a:bodyPr>
          <a:lstStyle/>
          <a:p>
            <a:pPr marL="0" indent="0">
              <a:lnSpc>
                <a:spcPct val="100000"/>
              </a:lnSpc>
              <a:buNone/>
            </a:pPr>
            <a:r>
              <a:rPr lang="en-US" b="1" dirty="0"/>
              <a:t>There is evidence to indicate that the presence of acute cholecystitis increases the risk of mortality as well as BDI, as well as evidence that this risk increases with the severity of inflammation as proposed by the TG 13/18.</a:t>
            </a:r>
            <a:endParaRPr lang="en-US" dirty="0"/>
          </a:p>
        </p:txBody>
      </p:sp>
    </p:spTree>
    <p:extLst>
      <p:ext uri="{BB962C8B-B14F-4D97-AF65-F5344CB8AC3E}">
        <p14:creationId xmlns:p14="http://schemas.microsoft.com/office/powerpoint/2010/main" xmlns="" val="2000804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07037" y="182563"/>
            <a:ext cx="11731924" cy="1155700"/>
          </a:xfrm>
        </p:spPr>
        <p:txBody>
          <a:bodyPr>
            <a:normAutofit/>
          </a:bodyPr>
          <a:lstStyle/>
          <a:p>
            <a:r>
              <a:rPr lang="en-US" b="1" dirty="0"/>
              <a:t>Evidence: Acute Cholecystitis Increases Risk of BDI</a:t>
            </a:r>
          </a:p>
        </p:txBody>
      </p:sp>
      <p:sp>
        <p:nvSpPr>
          <p:cNvPr id="5" name="Content Placeholder 4"/>
          <p:cNvSpPr>
            <a:spLocks noGrp="1"/>
          </p:cNvSpPr>
          <p:nvPr>
            <p:ph idx="1"/>
          </p:nvPr>
        </p:nvSpPr>
        <p:spPr>
          <a:xfrm>
            <a:off x="838200" y="1338263"/>
            <a:ext cx="10515600" cy="4199895"/>
          </a:xfrm>
        </p:spPr>
        <p:txBody>
          <a:bodyPr>
            <a:normAutofit/>
          </a:bodyPr>
          <a:lstStyle/>
          <a:p>
            <a:pPr>
              <a:lnSpc>
                <a:spcPct val="100000"/>
              </a:lnSpc>
              <a:spcAft>
                <a:spcPts val="1200"/>
              </a:spcAft>
            </a:pPr>
            <a:r>
              <a:rPr lang="en-US" dirty="0"/>
              <a:t>Best evidence is from a case-control study, derived from a population-based clinical database </a:t>
            </a:r>
          </a:p>
          <a:p>
            <a:pPr>
              <a:lnSpc>
                <a:spcPct val="100000"/>
              </a:lnSpc>
              <a:spcAft>
                <a:spcPts val="1200"/>
              </a:spcAft>
            </a:pPr>
            <a:r>
              <a:rPr lang="en-US" dirty="0"/>
              <a:t>Matched 158 BDI patients to 623 controls</a:t>
            </a:r>
          </a:p>
          <a:p>
            <a:pPr>
              <a:lnSpc>
                <a:spcPct val="100000"/>
              </a:lnSpc>
              <a:spcAft>
                <a:spcPts val="1200"/>
              </a:spcAft>
            </a:pPr>
            <a:r>
              <a:rPr lang="en-US" dirty="0"/>
              <a:t>One of the few studies to use the TG13 criteria to grade severity of cholecystitis</a:t>
            </a:r>
          </a:p>
          <a:p>
            <a:pPr>
              <a:lnSpc>
                <a:spcPct val="100000"/>
              </a:lnSpc>
              <a:spcAft>
                <a:spcPts val="1200"/>
              </a:spcAft>
            </a:pPr>
            <a:endParaRPr lang="en-US" dirty="0"/>
          </a:p>
        </p:txBody>
      </p:sp>
      <p:sp>
        <p:nvSpPr>
          <p:cNvPr id="6" name="TextBox 5"/>
          <p:cNvSpPr txBox="1"/>
          <p:nvPr/>
        </p:nvSpPr>
        <p:spPr>
          <a:xfrm>
            <a:off x="6401355" y="5338103"/>
            <a:ext cx="5537606" cy="400110"/>
          </a:xfrm>
          <a:prstGeom prst="rect">
            <a:avLst/>
          </a:prstGeom>
          <a:noFill/>
        </p:spPr>
        <p:txBody>
          <a:bodyPr wrap="none" rtlCol="0">
            <a:spAutoFit/>
          </a:bodyPr>
          <a:lstStyle/>
          <a:p>
            <a:r>
              <a:rPr lang="en-US" sz="2000" dirty="0" err="1"/>
              <a:t>Tvornquist</a:t>
            </a:r>
            <a:r>
              <a:rPr lang="en-US" sz="2000" dirty="0"/>
              <a:t> et al. </a:t>
            </a:r>
            <a:r>
              <a:rPr lang="is-IS" sz="2000" dirty="0"/>
              <a:t>World J Surg. 2016;40:1060–1067.</a:t>
            </a:r>
            <a:endParaRPr lang="en-US" sz="2000" dirty="0"/>
          </a:p>
        </p:txBody>
      </p:sp>
    </p:spTree>
    <p:extLst>
      <p:ext uri="{BB962C8B-B14F-4D97-AF65-F5344CB8AC3E}">
        <p14:creationId xmlns:p14="http://schemas.microsoft.com/office/powerpoint/2010/main" xmlns="" val="251889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66700" y="42862"/>
            <a:ext cx="10515600" cy="1325563"/>
          </a:xfrm>
        </p:spPr>
        <p:txBody>
          <a:bodyPr/>
          <a:lstStyle/>
          <a:p>
            <a:r>
              <a:rPr lang="en-US" dirty="0"/>
              <a:t>PICO 4: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58875"/>
            <a:ext cx="10515600" cy="4351338"/>
          </a:xfrm>
          <a:solidFill>
            <a:schemeClr val="bg1"/>
          </a:solidFill>
        </p:spPr>
        <p:txBody>
          <a:bodyPr>
            <a:normAutofit fontScale="92500" lnSpcReduction="10000"/>
          </a:bodyPr>
          <a:lstStyle/>
          <a:p>
            <a:r>
              <a:rPr lang="en-US" dirty="0"/>
              <a:t>Intraoperative biliary imaging (in particular IOC) should be used during cholecystectomy to prevent or limit the severity of bile duct injury in patients with unclear biliary anatomy or suspicion of bile duct injury (strong, low evidence)</a:t>
            </a:r>
            <a:br>
              <a:rPr lang="en-US" dirty="0"/>
            </a:br>
            <a:endParaRPr lang="en-US" dirty="0"/>
          </a:p>
          <a:p>
            <a:r>
              <a:rPr lang="en-US" dirty="0"/>
              <a:t>We suggest the liberal use of IOC during cholecystectomy to prevent or limit the severity of bile duct injury in patients with acute cholecystitis or a history of acute cholecystitis, (conditional, low evidence)</a:t>
            </a:r>
          </a:p>
          <a:p>
            <a:pPr marL="0" indent="0">
              <a:buNone/>
            </a:pPr>
            <a:endParaRPr lang="en-US" dirty="0"/>
          </a:p>
          <a:p>
            <a:r>
              <a:rPr lang="en-US" dirty="0"/>
              <a:t>For surgeons with appropriate experience and training, laparoscopic ultrasound imaging is an appropriate alternative to IOC. </a:t>
            </a:r>
          </a:p>
          <a:p>
            <a:endParaRPr lang="en-US" dirty="0"/>
          </a:p>
        </p:txBody>
      </p:sp>
    </p:spTree>
    <p:extLst>
      <p:ext uri="{BB962C8B-B14F-4D97-AF65-F5344CB8AC3E}">
        <p14:creationId xmlns:p14="http://schemas.microsoft.com/office/powerpoint/2010/main" xmlns="" val="131307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07037" y="182563"/>
            <a:ext cx="11731924" cy="1155700"/>
          </a:xfrm>
        </p:spPr>
        <p:txBody>
          <a:bodyPr>
            <a:normAutofit/>
          </a:bodyPr>
          <a:lstStyle/>
          <a:p>
            <a:r>
              <a:rPr lang="en-US" b="1" dirty="0"/>
              <a:t>Evidence: Acute Cholecystitis Increases Risk of BDI</a:t>
            </a:r>
          </a:p>
        </p:txBody>
      </p:sp>
      <p:sp>
        <p:nvSpPr>
          <p:cNvPr id="5" name="Content Placeholder 4"/>
          <p:cNvSpPr>
            <a:spLocks noGrp="1"/>
          </p:cNvSpPr>
          <p:nvPr>
            <p:ph idx="1"/>
          </p:nvPr>
        </p:nvSpPr>
        <p:spPr>
          <a:xfrm>
            <a:off x="838200" y="1190445"/>
            <a:ext cx="10515600" cy="4986518"/>
          </a:xfrm>
        </p:spPr>
        <p:txBody>
          <a:bodyPr>
            <a:normAutofit/>
          </a:bodyPr>
          <a:lstStyle/>
          <a:p>
            <a:pPr>
              <a:lnSpc>
                <a:spcPct val="100000"/>
              </a:lnSpc>
            </a:pPr>
            <a:r>
              <a:rPr lang="en-US" dirty="0"/>
              <a:t>The adjusted </a:t>
            </a:r>
            <a:r>
              <a:rPr lang="en-US" b="1" dirty="0"/>
              <a:t>risk of bile duct injury doubled</a:t>
            </a:r>
            <a:r>
              <a:rPr lang="en-US" dirty="0"/>
              <a:t> among patients with </a:t>
            </a:r>
            <a:r>
              <a:rPr lang="en-US" b="1" i="1" dirty="0"/>
              <a:t>acute cholecystitis </a:t>
            </a:r>
            <a:r>
              <a:rPr lang="en-US" b="1" dirty="0"/>
              <a:t>(OR 1.97 95 % CI 1.05–3.72)</a:t>
            </a:r>
            <a:endParaRPr lang="en-US" dirty="0"/>
          </a:p>
          <a:p>
            <a:pPr>
              <a:lnSpc>
                <a:spcPct val="100000"/>
              </a:lnSpc>
            </a:pPr>
            <a:r>
              <a:rPr lang="en-US" b="1" dirty="0"/>
              <a:t>Risk increased as inflammation increased</a:t>
            </a:r>
            <a:endParaRPr lang="en-US" dirty="0"/>
          </a:p>
          <a:p>
            <a:pPr lvl="1">
              <a:lnSpc>
                <a:spcPct val="100000"/>
              </a:lnSpc>
            </a:pPr>
            <a:r>
              <a:rPr lang="en-US" i="1" dirty="0"/>
              <a:t>Tokyo</a:t>
            </a:r>
            <a:r>
              <a:rPr lang="en-US" dirty="0"/>
              <a:t> </a:t>
            </a:r>
            <a:r>
              <a:rPr lang="en-US" i="1" dirty="0"/>
              <a:t>grade</a:t>
            </a:r>
            <a:r>
              <a:rPr lang="en-US" dirty="0"/>
              <a:t> </a:t>
            </a:r>
            <a:r>
              <a:rPr lang="en-US" i="1" dirty="0"/>
              <a:t>I: </a:t>
            </a:r>
            <a:r>
              <a:rPr lang="en-US" b="1" i="1" dirty="0"/>
              <a:t>(OR 0.96 95 % CI</a:t>
            </a:r>
            <a:r>
              <a:rPr lang="en-US" dirty="0"/>
              <a:t> </a:t>
            </a:r>
            <a:r>
              <a:rPr lang="en-US" b="1" i="1" dirty="0"/>
              <a:t>0.41–2.25)</a:t>
            </a:r>
            <a:endParaRPr lang="en-US" dirty="0"/>
          </a:p>
          <a:p>
            <a:pPr lvl="1">
              <a:lnSpc>
                <a:spcPct val="100000"/>
              </a:lnSpc>
            </a:pPr>
            <a:r>
              <a:rPr lang="en-US" i="1" dirty="0"/>
              <a:t>Tokyo</a:t>
            </a:r>
            <a:r>
              <a:rPr lang="en-US" dirty="0"/>
              <a:t> </a:t>
            </a:r>
            <a:r>
              <a:rPr lang="en-US" i="1" dirty="0"/>
              <a:t>grade II: </a:t>
            </a:r>
            <a:r>
              <a:rPr lang="en-US" b="1" i="1" dirty="0"/>
              <a:t>(OR 2.41 95 % CI</a:t>
            </a:r>
            <a:r>
              <a:rPr lang="en-US" dirty="0"/>
              <a:t> </a:t>
            </a:r>
            <a:r>
              <a:rPr lang="en-US" b="1" i="1" dirty="0"/>
              <a:t>1.21–4.80)</a:t>
            </a:r>
            <a:endParaRPr lang="en-US" dirty="0"/>
          </a:p>
          <a:p>
            <a:pPr lvl="1">
              <a:lnSpc>
                <a:spcPct val="100000"/>
              </a:lnSpc>
            </a:pPr>
            <a:r>
              <a:rPr lang="en-US" i="1" dirty="0"/>
              <a:t>Tokyo</a:t>
            </a:r>
            <a:r>
              <a:rPr lang="en-US" dirty="0"/>
              <a:t> </a:t>
            </a:r>
            <a:r>
              <a:rPr lang="en-US" i="1" dirty="0"/>
              <a:t>grade</a:t>
            </a:r>
            <a:r>
              <a:rPr lang="en-US" dirty="0"/>
              <a:t> </a:t>
            </a:r>
            <a:r>
              <a:rPr lang="en-US" i="1" dirty="0"/>
              <a:t>III; </a:t>
            </a:r>
            <a:r>
              <a:rPr lang="en-US" b="1" i="1" dirty="0"/>
              <a:t>(OR 8.43 95 % CI 0.97–72.9)***</a:t>
            </a:r>
            <a:endParaRPr lang="en-US" dirty="0"/>
          </a:p>
          <a:p>
            <a:pPr>
              <a:lnSpc>
                <a:spcPct val="100000"/>
              </a:lnSpc>
            </a:pPr>
            <a:r>
              <a:rPr lang="en-US" dirty="0"/>
              <a:t>The mortality rate was 5.4% for grade III, 0.8% for grade II, and 1.2% for grade I cholecystitis (not risk adjusted)</a:t>
            </a:r>
          </a:p>
          <a:p>
            <a:pPr marL="0" indent="0">
              <a:lnSpc>
                <a:spcPct val="100000"/>
              </a:lnSpc>
              <a:buNone/>
            </a:pPr>
            <a:endParaRPr lang="en-US" sz="2000" b="1" i="1" dirty="0"/>
          </a:p>
          <a:p>
            <a:pPr marL="0" indent="0">
              <a:lnSpc>
                <a:spcPct val="100000"/>
              </a:lnSpc>
              <a:buNone/>
            </a:pPr>
            <a:r>
              <a:rPr lang="en-US" sz="2000" b="1" i="1" dirty="0"/>
              <a:t>***The N for grade III cholecystitis was small.</a:t>
            </a:r>
            <a:endParaRPr lang="en-US" sz="2000" dirty="0"/>
          </a:p>
        </p:txBody>
      </p:sp>
      <p:sp>
        <p:nvSpPr>
          <p:cNvPr id="6" name="TextBox 5"/>
          <p:cNvSpPr txBox="1"/>
          <p:nvPr/>
        </p:nvSpPr>
        <p:spPr>
          <a:xfrm>
            <a:off x="6401355" y="5338103"/>
            <a:ext cx="5537606" cy="400110"/>
          </a:xfrm>
          <a:prstGeom prst="rect">
            <a:avLst/>
          </a:prstGeom>
          <a:noFill/>
        </p:spPr>
        <p:txBody>
          <a:bodyPr wrap="none" rtlCol="0">
            <a:spAutoFit/>
          </a:bodyPr>
          <a:lstStyle/>
          <a:p>
            <a:r>
              <a:rPr lang="en-US" sz="2000" dirty="0" err="1"/>
              <a:t>Tvornquist</a:t>
            </a:r>
            <a:r>
              <a:rPr lang="en-US" sz="2000" dirty="0"/>
              <a:t> et al. </a:t>
            </a:r>
            <a:r>
              <a:rPr lang="is-IS" sz="2000" dirty="0"/>
              <a:t>World J Surg. 2016;40:1060–1067.</a:t>
            </a:r>
            <a:endParaRPr lang="en-US" sz="2000" dirty="0"/>
          </a:p>
        </p:txBody>
      </p:sp>
    </p:spTree>
    <p:extLst>
      <p:ext uri="{BB962C8B-B14F-4D97-AF65-F5344CB8AC3E}">
        <p14:creationId xmlns:p14="http://schemas.microsoft.com/office/powerpoint/2010/main" xmlns="" val="214139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707366" y="1334129"/>
            <a:ext cx="10714008" cy="5126633"/>
          </a:xfrm>
        </p:spPr>
        <p:txBody>
          <a:bodyPr>
            <a:normAutofit/>
          </a:bodyPr>
          <a:lstStyle/>
          <a:p>
            <a:pPr>
              <a:lnSpc>
                <a:spcPct val="100000"/>
              </a:lnSpc>
              <a:spcBef>
                <a:spcPts val="600"/>
              </a:spcBef>
              <a:spcAft>
                <a:spcPts val="1200"/>
              </a:spcAft>
            </a:pPr>
            <a:r>
              <a:rPr lang="en-US" dirty="0"/>
              <a:t>Systematic review focusing on factors that make LC difficult</a:t>
            </a:r>
          </a:p>
          <a:p>
            <a:pPr>
              <a:lnSpc>
                <a:spcPct val="100000"/>
              </a:lnSpc>
              <a:spcBef>
                <a:spcPts val="600"/>
              </a:spcBef>
              <a:spcAft>
                <a:spcPts val="1200"/>
              </a:spcAft>
            </a:pPr>
            <a:r>
              <a:rPr lang="en-US" dirty="0"/>
              <a:t>Does it assess the validity of a risk stratification system in reducing BDI </a:t>
            </a:r>
          </a:p>
          <a:p>
            <a:pPr>
              <a:lnSpc>
                <a:spcPct val="100000"/>
              </a:lnSpc>
              <a:spcBef>
                <a:spcPts val="600"/>
              </a:spcBef>
              <a:spcAft>
                <a:spcPts val="1200"/>
              </a:spcAft>
            </a:pPr>
            <a:r>
              <a:rPr lang="en-US" dirty="0"/>
              <a:t>No quantitative analysis performed</a:t>
            </a:r>
          </a:p>
          <a:p>
            <a:pPr>
              <a:lnSpc>
                <a:spcPct val="100000"/>
              </a:lnSpc>
              <a:spcBef>
                <a:spcPts val="600"/>
              </a:spcBef>
              <a:spcAft>
                <a:spcPts val="1200"/>
              </a:spcAft>
            </a:pPr>
            <a:r>
              <a:rPr lang="en-US" dirty="0"/>
              <a:t>No direct results focusing on BDIs</a:t>
            </a:r>
          </a:p>
          <a:p>
            <a:pPr>
              <a:lnSpc>
                <a:spcPct val="100000"/>
              </a:lnSpc>
              <a:spcBef>
                <a:spcPts val="600"/>
              </a:spcBef>
              <a:spcAft>
                <a:spcPts val="1200"/>
              </a:spcAft>
            </a:pPr>
            <a:r>
              <a:rPr lang="en-US" dirty="0"/>
              <a:t>No provision of comparative statistics from the included studies to identify risk factors for BDIs</a:t>
            </a:r>
          </a:p>
        </p:txBody>
      </p:sp>
      <p:sp>
        <p:nvSpPr>
          <p:cNvPr id="5" name="TextBox 4"/>
          <p:cNvSpPr txBox="1"/>
          <p:nvPr/>
        </p:nvSpPr>
        <p:spPr>
          <a:xfrm>
            <a:off x="4727162" y="5217333"/>
            <a:ext cx="7486537" cy="400110"/>
          </a:xfrm>
          <a:prstGeom prst="rect">
            <a:avLst/>
          </a:prstGeom>
          <a:noFill/>
        </p:spPr>
        <p:txBody>
          <a:bodyPr wrap="none" rtlCol="0">
            <a:spAutoFit/>
          </a:bodyPr>
          <a:lstStyle/>
          <a:p>
            <a:r>
              <a:rPr lang="en-US" sz="2000" dirty="0"/>
              <a:t>Hussain et al. </a:t>
            </a:r>
            <a:r>
              <a:rPr lang="en-US" sz="2000" dirty="0" err="1"/>
              <a:t>Surg</a:t>
            </a:r>
            <a:r>
              <a:rPr lang="en-US" sz="2000" dirty="0"/>
              <a:t> </a:t>
            </a:r>
            <a:r>
              <a:rPr lang="en-US" sz="2000" dirty="0" err="1"/>
              <a:t>Laparosc</a:t>
            </a:r>
            <a:r>
              <a:rPr lang="en-US" sz="2000" dirty="0"/>
              <a:t> </a:t>
            </a:r>
            <a:r>
              <a:rPr lang="en-US" sz="2000" dirty="0" err="1"/>
              <a:t>Endosc</a:t>
            </a:r>
            <a:r>
              <a:rPr lang="en-US" sz="2000" dirty="0"/>
              <a:t> </a:t>
            </a:r>
            <a:r>
              <a:rPr lang="en-US" sz="2000" dirty="0" err="1"/>
              <a:t>Percutan</a:t>
            </a:r>
            <a:r>
              <a:rPr lang="en-US" sz="2000" dirty="0"/>
              <a:t> Tech. 2011;21:211–217. </a:t>
            </a:r>
          </a:p>
        </p:txBody>
      </p:sp>
      <p:sp>
        <p:nvSpPr>
          <p:cNvPr id="7" name="Title 1">
            <a:extLst>
              <a:ext uri="{FF2B5EF4-FFF2-40B4-BE49-F238E27FC236}">
                <a16:creationId xmlns:a16="http://schemas.microsoft.com/office/drawing/2014/main" xmlns="" id="{CF91E6B0-AB27-5F42-814C-73E1388B6C0C}"/>
              </a:ext>
            </a:extLst>
          </p:cNvPr>
          <p:cNvSpPr txBox="1">
            <a:spLocks/>
          </p:cNvSpPr>
          <p:nvPr/>
        </p:nvSpPr>
        <p:spPr>
          <a:xfrm>
            <a:off x="207037" y="182563"/>
            <a:ext cx="11731924" cy="1155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Evidence: Acute Cholecystitis Increases Risk of BDI</a:t>
            </a:r>
            <a:endParaRPr lang="en-US" b="1" dirty="0"/>
          </a:p>
        </p:txBody>
      </p:sp>
    </p:spTree>
    <p:extLst>
      <p:ext uri="{BB962C8B-B14F-4D97-AF65-F5344CB8AC3E}">
        <p14:creationId xmlns:p14="http://schemas.microsoft.com/office/powerpoint/2010/main" xmlns="" val="2436395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707366" y="1334129"/>
            <a:ext cx="10714008" cy="5126633"/>
          </a:xfrm>
        </p:spPr>
        <p:txBody>
          <a:bodyPr>
            <a:normAutofit/>
          </a:bodyPr>
          <a:lstStyle/>
          <a:p>
            <a:pPr>
              <a:lnSpc>
                <a:spcPct val="100000"/>
              </a:lnSpc>
              <a:spcBef>
                <a:spcPts val="600"/>
              </a:spcBef>
              <a:spcAft>
                <a:spcPts val="1200"/>
              </a:spcAft>
            </a:pPr>
            <a:r>
              <a:rPr lang="en-US" dirty="0"/>
              <a:t>Included 91 articles</a:t>
            </a:r>
          </a:p>
          <a:p>
            <a:pPr lvl="1">
              <a:lnSpc>
                <a:spcPct val="100000"/>
              </a:lnSpc>
              <a:spcBef>
                <a:spcPts val="600"/>
              </a:spcBef>
              <a:spcAft>
                <a:spcPts val="1200"/>
              </a:spcAft>
            </a:pPr>
            <a:r>
              <a:rPr lang="en-US" dirty="0"/>
              <a:t>Three meta-analyses of randomized trials</a:t>
            </a:r>
          </a:p>
          <a:p>
            <a:pPr lvl="1">
              <a:lnSpc>
                <a:spcPct val="100000"/>
              </a:lnSpc>
              <a:spcBef>
                <a:spcPts val="600"/>
              </a:spcBef>
              <a:spcAft>
                <a:spcPts val="1200"/>
              </a:spcAft>
            </a:pPr>
            <a:r>
              <a:rPr lang="en-US" dirty="0"/>
              <a:t>5 controlled randomized trials, 8 well-designed controlled studies,</a:t>
            </a:r>
          </a:p>
          <a:p>
            <a:pPr lvl="1">
              <a:lnSpc>
                <a:spcPct val="100000"/>
              </a:lnSpc>
              <a:spcBef>
                <a:spcPts val="600"/>
              </a:spcBef>
              <a:spcAft>
                <a:spcPts val="1200"/>
              </a:spcAft>
            </a:pPr>
            <a:r>
              <a:rPr lang="en-US" dirty="0"/>
              <a:t>13 well-designed experimental studies</a:t>
            </a:r>
          </a:p>
          <a:p>
            <a:pPr lvl="1">
              <a:lnSpc>
                <a:spcPct val="100000"/>
              </a:lnSpc>
              <a:spcBef>
                <a:spcPts val="600"/>
              </a:spcBef>
              <a:spcAft>
                <a:spcPts val="1200"/>
              </a:spcAft>
            </a:pPr>
            <a:r>
              <a:rPr lang="en-US" dirty="0"/>
              <a:t>63 descriptive retrospective studies. </a:t>
            </a:r>
          </a:p>
          <a:p>
            <a:pPr>
              <a:lnSpc>
                <a:spcPct val="100000"/>
              </a:lnSpc>
              <a:spcBef>
                <a:spcPts val="600"/>
              </a:spcBef>
              <a:spcAft>
                <a:spcPts val="1200"/>
              </a:spcAft>
            </a:pPr>
            <a:r>
              <a:rPr lang="en-US" dirty="0"/>
              <a:t>324,553 patients</a:t>
            </a:r>
          </a:p>
        </p:txBody>
      </p:sp>
      <p:sp>
        <p:nvSpPr>
          <p:cNvPr id="7" name="Title 1">
            <a:extLst>
              <a:ext uri="{FF2B5EF4-FFF2-40B4-BE49-F238E27FC236}">
                <a16:creationId xmlns:a16="http://schemas.microsoft.com/office/drawing/2014/main" xmlns="" id="{CF91E6B0-AB27-5F42-814C-73E1388B6C0C}"/>
              </a:ext>
            </a:extLst>
          </p:cNvPr>
          <p:cNvSpPr>
            <a:spLocks noGrp="1"/>
          </p:cNvSpPr>
          <p:nvPr>
            <p:ph type="title"/>
          </p:nvPr>
        </p:nvSpPr>
        <p:spPr>
          <a:xfrm>
            <a:off x="207037" y="182563"/>
            <a:ext cx="11731924" cy="1155700"/>
          </a:xfrm>
        </p:spPr>
        <p:txBody>
          <a:bodyPr>
            <a:normAutofit/>
          </a:bodyPr>
          <a:lstStyle/>
          <a:p>
            <a:r>
              <a:rPr lang="en-US" b="1" dirty="0"/>
              <a:t>Evidence: Acute Cholecystitis Increases Risk of BDI</a:t>
            </a:r>
          </a:p>
        </p:txBody>
      </p:sp>
    </p:spTree>
    <p:extLst>
      <p:ext uri="{BB962C8B-B14F-4D97-AF65-F5344CB8AC3E}">
        <p14:creationId xmlns:p14="http://schemas.microsoft.com/office/powerpoint/2010/main" xmlns="" val="1710722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707365" y="1334128"/>
            <a:ext cx="11110823" cy="4290295"/>
          </a:xfrm>
        </p:spPr>
        <p:txBody>
          <a:bodyPr>
            <a:normAutofit/>
          </a:bodyPr>
          <a:lstStyle/>
          <a:p>
            <a:pPr>
              <a:lnSpc>
                <a:spcPct val="100000"/>
              </a:lnSpc>
              <a:spcBef>
                <a:spcPts val="600"/>
              </a:spcBef>
              <a:spcAft>
                <a:spcPts val="1200"/>
              </a:spcAft>
            </a:pPr>
            <a:r>
              <a:rPr lang="en-US" dirty="0"/>
              <a:t>Factors associated with difficult LC:</a:t>
            </a:r>
          </a:p>
          <a:p>
            <a:pPr lvl="1">
              <a:lnSpc>
                <a:spcPct val="100000"/>
              </a:lnSpc>
              <a:spcBef>
                <a:spcPts val="600"/>
              </a:spcBef>
              <a:spcAft>
                <a:spcPts val="1200"/>
              </a:spcAft>
            </a:pPr>
            <a:r>
              <a:rPr lang="en-US" dirty="0"/>
              <a:t>Male gender, age, acute cholecystitis, chronic cholecystitis, obesity, liver cirrhosis, adhesions from previous </a:t>
            </a:r>
            <a:r>
              <a:rPr lang="en-US" dirty="0" err="1"/>
              <a:t>abd</a:t>
            </a:r>
            <a:r>
              <a:rPr lang="en-US" dirty="0"/>
              <a:t> surgery, emergency cholecystectomy, cystic duct stone, large liver, big gallbladder, cancer of GB and/or biliary tract, anatomic variation, </a:t>
            </a:r>
            <a:r>
              <a:rPr lang="en-US" dirty="0" err="1"/>
              <a:t>biliodigestive</a:t>
            </a:r>
            <a:r>
              <a:rPr lang="en-US" dirty="0"/>
              <a:t> fistula, surgical experience</a:t>
            </a:r>
          </a:p>
          <a:p>
            <a:pPr>
              <a:lnSpc>
                <a:spcPct val="100000"/>
              </a:lnSpc>
              <a:spcBef>
                <a:spcPts val="600"/>
              </a:spcBef>
              <a:spcAft>
                <a:spcPts val="1200"/>
              </a:spcAft>
            </a:pPr>
            <a:r>
              <a:rPr lang="en-US" dirty="0"/>
              <a:t>For age, gender, chronic cholecystitis, cirrhosis, abdominal adhesions, obesity, cystic duct stones, large liver/GB, surgical experience, and emergency cholecystectomy there were </a:t>
            </a:r>
            <a:r>
              <a:rPr lang="en-US" b="1" dirty="0"/>
              <a:t>no included studies that directly showed an association with BDI</a:t>
            </a:r>
          </a:p>
        </p:txBody>
      </p:sp>
      <p:sp>
        <p:nvSpPr>
          <p:cNvPr id="7" name="Title 1">
            <a:extLst>
              <a:ext uri="{FF2B5EF4-FFF2-40B4-BE49-F238E27FC236}">
                <a16:creationId xmlns:a16="http://schemas.microsoft.com/office/drawing/2014/main" xmlns="" id="{CF91E6B0-AB27-5F42-814C-73E1388B6C0C}"/>
              </a:ext>
            </a:extLst>
          </p:cNvPr>
          <p:cNvSpPr>
            <a:spLocks noGrp="1"/>
          </p:cNvSpPr>
          <p:nvPr>
            <p:ph type="title"/>
          </p:nvPr>
        </p:nvSpPr>
        <p:spPr>
          <a:xfrm>
            <a:off x="207037" y="182563"/>
            <a:ext cx="11731924" cy="1155700"/>
          </a:xfrm>
        </p:spPr>
        <p:txBody>
          <a:bodyPr>
            <a:normAutofit/>
          </a:bodyPr>
          <a:lstStyle/>
          <a:p>
            <a:r>
              <a:rPr lang="en-US" b="1" dirty="0"/>
              <a:t>Evidence: Acute Cholecystitis Increases Risk of BDI</a:t>
            </a:r>
          </a:p>
        </p:txBody>
      </p:sp>
    </p:spTree>
    <p:extLst>
      <p:ext uri="{BB962C8B-B14F-4D97-AF65-F5344CB8AC3E}">
        <p14:creationId xmlns:p14="http://schemas.microsoft.com/office/powerpoint/2010/main" xmlns="" val="3324251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707365" y="1334128"/>
            <a:ext cx="11110823" cy="4290295"/>
          </a:xfrm>
        </p:spPr>
        <p:txBody>
          <a:bodyPr>
            <a:normAutofit/>
          </a:bodyPr>
          <a:lstStyle/>
          <a:p>
            <a:pPr>
              <a:lnSpc>
                <a:spcPct val="120000"/>
              </a:lnSpc>
              <a:spcBef>
                <a:spcPts val="600"/>
              </a:spcBef>
            </a:pPr>
            <a:r>
              <a:rPr lang="en-US" dirty="0"/>
              <a:t>Prospective Cohort Study (Switzerland) – included in systematic review</a:t>
            </a:r>
          </a:p>
          <a:p>
            <a:pPr lvl="1">
              <a:lnSpc>
                <a:spcPct val="120000"/>
              </a:lnSpc>
              <a:spcBef>
                <a:spcPts val="600"/>
              </a:spcBef>
            </a:pPr>
            <a:r>
              <a:rPr lang="en-US" dirty="0"/>
              <a:t>Evaluated 12,111 laparoscopic cholecystectomies</a:t>
            </a:r>
          </a:p>
          <a:p>
            <a:pPr>
              <a:lnSpc>
                <a:spcPct val="120000"/>
              </a:lnSpc>
              <a:spcBef>
                <a:spcPts val="600"/>
              </a:spcBef>
            </a:pPr>
            <a:r>
              <a:rPr lang="en-US" dirty="0"/>
              <a:t>BDI</a:t>
            </a:r>
          </a:p>
          <a:p>
            <a:pPr lvl="1">
              <a:lnSpc>
                <a:spcPct val="120000"/>
              </a:lnSpc>
              <a:spcBef>
                <a:spcPts val="600"/>
              </a:spcBef>
            </a:pPr>
            <a:r>
              <a:rPr lang="en-US" dirty="0"/>
              <a:t>Overall - 0.3%</a:t>
            </a:r>
          </a:p>
          <a:p>
            <a:pPr lvl="1">
              <a:lnSpc>
                <a:spcPct val="120000"/>
              </a:lnSpc>
              <a:spcBef>
                <a:spcPts val="600"/>
              </a:spcBef>
            </a:pPr>
            <a:r>
              <a:rPr lang="en-US" dirty="0"/>
              <a:t>0.18% for symptomatic gallstones</a:t>
            </a:r>
          </a:p>
          <a:p>
            <a:pPr lvl="1">
              <a:lnSpc>
                <a:spcPct val="120000"/>
              </a:lnSpc>
              <a:spcBef>
                <a:spcPts val="600"/>
              </a:spcBef>
            </a:pPr>
            <a:r>
              <a:rPr lang="en-US" dirty="0"/>
              <a:t>0.36% for </a:t>
            </a:r>
            <a:r>
              <a:rPr lang="en-US" b="1" i="1" dirty="0"/>
              <a:t>acute cholecystitis </a:t>
            </a:r>
            <a:r>
              <a:rPr lang="en-US" dirty="0"/>
              <a:t>(no p-value provided)</a:t>
            </a:r>
          </a:p>
          <a:p>
            <a:pPr lvl="1">
              <a:lnSpc>
                <a:spcPct val="120000"/>
              </a:lnSpc>
              <a:spcBef>
                <a:spcPts val="600"/>
              </a:spcBef>
            </a:pPr>
            <a:r>
              <a:rPr lang="en-US" dirty="0"/>
              <a:t>Severe chronic cholecystitis with shrunken gallbladder -  3%</a:t>
            </a:r>
          </a:p>
        </p:txBody>
      </p:sp>
      <p:sp>
        <p:nvSpPr>
          <p:cNvPr id="5" name="Title 1">
            <a:extLst>
              <a:ext uri="{FF2B5EF4-FFF2-40B4-BE49-F238E27FC236}">
                <a16:creationId xmlns:a16="http://schemas.microsoft.com/office/drawing/2014/main" xmlns="" id="{CF91E6B0-AB27-5F42-814C-73E1388B6C0C}"/>
              </a:ext>
            </a:extLst>
          </p:cNvPr>
          <p:cNvSpPr>
            <a:spLocks noGrp="1"/>
          </p:cNvSpPr>
          <p:nvPr>
            <p:ph type="title"/>
          </p:nvPr>
        </p:nvSpPr>
        <p:spPr>
          <a:xfrm>
            <a:off x="207037" y="182563"/>
            <a:ext cx="11731924" cy="1155700"/>
          </a:xfrm>
        </p:spPr>
        <p:txBody>
          <a:bodyPr>
            <a:normAutofit/>
          </a:bodyPr>
          <a:lstStyle/>
          <a:p>
            <a:r>
              <a:rPr lang="en-US" b="1" dirty="0"/>
              <a:t>Evidence: Acute Cholecystitis Increases Risk of BDI</a:t>
            </a:r>
          </a:p>
        </p:txBody>
      </p:sp>
    </p:spTree>
    <p:extLst>
      <p:ext uri="{BB962C8B-B14F-4D97-AF65-F5344CB8AC3E}">
        <p14:creationId xmlns:p14="http://schemas.microsoft.com/office/powerpoint/2010/main" xmlns="" val="4202202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1155700"/>
          </a:xfrm>
        </p:spPr>
        <p:txBody>
          <a:bodyPr/>
          <a:lstStyle/>
          <a:p>
            <a:r>
              <a:rPr lang="en-US" b="1" dirty="0"/>
              <a:t>Evidence: Risk Stratification Models</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338264"/>
            <a:ext cx="10515600" cy="4079126"/>
          </a:xfrm>
        </p:spPr>
        <p:txBody>
          <a:bodyPr>
            <a:normAutofit/>
          </a:bodyPr>
          <a:lstStyle/>
          <a:p>
            <a:pPr lvl="1">
              <a:lnSpc>
                <a:spcPct val="100000"/>
              </a:lnSpc>
              <a:spcAft>
                <a:spcPts val="1200"/>
              </a:spcAft>
            </a:pPr>
            <a:r>
              <a:rPr lang="en-US" sz="2800" dirty="0"/>
              <a:t>Identified two risk stratification systems that grade the severity of acute cholecystitis: </a:t>
            </a:r>
          </a:p>
          <a:p>
            <a:pPr lvl="2">
              <a:lnSpc>
                <a:spcPct val="100000"/>
              </a:lnSpc>
              <a:spcAft>
                <a:spcPts val="1200"/>
              </a:spcAft>
            </a:pPr>
            <a:r>
              <a:rPr lang="en-US" sz="2400" dirty="0"/>
              <a:t>Tokyo guidelines 2013/2018 (TG13/18) </a:t>
            </a:r>
          </a:p>
          <a:p>
            <a:pPr lvl="2">
              <a:lnSpc>
                <a:spcPct val="100000"/>
              </a:lnSpc>
              <a:spcAft>
                <a:spcPts val="1200"/>
              </a:spcAft>
            </a:pPr>
            <a:r>
              <a:rPr lang="en-US" sz="2400" dirty="0"/>
              <a:t>AAST Emergency General Surgery Grade for Acute Cholecystitis. </a:t>
            </a:r>
          </a:p>
          <a:p>
            <a:pPr lvl="1">
              <a:lnSpc>
                <a:spcPct val="100000"/>
              </a:lnSpc>
              <a:spcAft>
                <a:spcPts val="1200"/>
              </a:spcAft>
            </a:pPr>
            <a:r>
              <a:rPr lang="en-US" sz="2800" b="1" dirty="0"/>
              <a:t>TG are currently the only risk stratification model that risk stratified and guides management of patients with acute cholecystitis by grade (severity) of acute cholecystitis. </a:t>
            </a:r>
            <a:endParaRPr lang="en-US" sz="2800" dirty="0"/>
          </a:p>
        </p:txBody>
      </p:sp>
      <p:sp>
        <p:nvSpPr>
          <p:cNvPr id="3" name="TextBox 2"/>
          <p:cNvSpPr txBox="1"/>
          <p:nvPr/>
        </p:nvSpPr>
        <p:spPr>
          <a:xfrm>
            <a:off x="5561163" y="5232724"/>
            <a:ext cx="6397777" cy="400110"/>
          </a:xfrm>
          <a:prstGeom prst="rect">
            <a:avLst/>
          </a:prstGeom>
          <a:noFill/>
        </p:spPr>
        <p:txBody>
          <a:bodyPr wrap="none" rtlCol="0">
            <a:spAutoFit/>
          </a:bodyPr>
          <a:lstStyle/>
          <a:p>
            <a:r>
              <a:rPr lang="en-US" sz="2000" dirty="0"/>
              <a:t>Okamoto et al. J Hepatobiliary </a:t>
            </a:r>
            <a:r>
              <a:rPr lang="en-US" sz="2000" dirty="0" err="1"/>
              <a:t>Pancreat</a:t>
            </a:r>
            <a:r>
              <a:rPr lang="en-US" sz="2000" dirty="0"/>
              <a:t> Sci. 2018;25:55–72.</a:t>
            </a:r>
          </a:p>
        </p:txBody>
      </p:sp>
    </p:spTree>
    <p:extLst>
      <p:ext uri="{BB962C8B-B14F-4D97-AF65-F5344CB8AC3E}">
        <p14:creationId xmlns:p14="http://schemas.microsoft.com/office/powerpoint/2010/main" xmlns="" val="1289189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956688"/>
          </a:xfrm>
        </p:spPr>
        <p:txBody>
          <a:bodyPr/>
          <a:lstStyle/>
          <a:p>
            <a:r>
              <a:rPr lang="en-US" b="1"/>
              <a:t>TG18  Severity Grading</a:t>
            </a:r>
            <a:endParaRPr lang="en-US" b="1" dirty="0"/>
          </a:p>
        </p:txBody>
      </p:sp>
      <p:pic>
        <p:nvPicPr>
          <p:cNvPr id="8" name="Picture 7"/>
          <p:cNvPicPr/>
          <p:nvPr/>
        </p:nvPicPr>
        <p:blipFill rotWithShape="1">
          <a:blip r:embed="rId3" cstate="print">
            <a:extLst>
              <a:ext uri="{28A0092B-C50C-407E-A947-70E740481C1C}">
                <a14:useLocalDpi xmlns:a14="http://schemas.microsoft.com/office/drawing/2010/main" xmlns="" val="0"/>
              </a:ext>
            </a:extLst>
          </a:blip>
          <a:srcRect t="1965"/>
          <a:stretch/>
        </p:blipFill>
        <p:spPr>
          <a:xfrm>
            <a:off x="2643877" y="1001229"/>
            <a:ext cx="6965949" cy="4868058"/>
          </a:xfrm>
          <a:prstGeom prst="rect">
            <a:avLst/>
          </a:prstGeom>
        </p:spPr>
      </p:pic>
    </p:spTree>
    <p:extLst>
      <p:ext uri="{BB962C8B-B14F-4D97-AF65-F5344CB8AC3E}">
        <p14:creationId xmlns:p14="http://schemas.microsoft.com/office/powerpoint/2010/main" xmlns="" val="1314810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956688"/>
          </a:xfrm>
        </p:spPr>
        <p:txBody>
          <a:bodyPr/>
          <a:lstStyle/>
          <a:p>
            <a:r>
              <a:rPr lang="en-US" b="1" dirty="0"/>
              <a:t>AAST Severity Grading</a:t>
            </a:r>
          </a:p>
        </p:txBody>
      </p:sp>
      <p:pic>
        <p:nvPicPr>
          <p:cNvPr id="5" name="Picture 4"/>
          <p:cNvPicPr/>
          <p:nvPr/>
        </p:nvPicPr>
        <p:blipFill>
          <a:blip r:embed="rId3" cstate="print">
            <a:extLst>
              <a:ext uri="{28A0092B-C50C-407E-A947-70E740481C1C}">
                <a14:useLocalDpi xmlns:a14="http://schemas.microsoft.com/office/drawing/2010/main" xmlns="" val="0"/>
              </a:ext>
            </a:extLst>
          </a:blip>
          <a:stretch>
            <a:fillRect/>
          </a:stretch>
        </p:blipFill>
        <p:spPr>
          <a:xfrm>
            <a:off x="1789298" y="950101"/>
            <a:ext cx="8251849" cy="2530658"/>
          </a:xfrm>
          <a:prstGeom prst="rect">
            <a:avLst/>
          </a:prstGeom>
        </p:spPr>
      </p:pic>
      <p:pic>
        <p:nvPicPr>
          <p:cNvPr id="6" name="Picture 5"/>
          <p:cNvPicPr/>
          <p:nvPr/>
        </p:nvPicPr>
        <p:blipFill>
          <a:blip r:embed="rId4" cstate="print">
            <a:extLst>
              <a:ext uri="{28A0092B-C50C-407E-A947-70E740481C1C}">
                <a14:useLocalDpi xmlns:a14="http://schemas.microsoft.com/office/drawing/2010/main" xmlns="" val="0"/>
              </a:ext>
            </a:extLst>
          </a:blip>
          <a:stretch>
            <a:fillRect/>
          </a:stretch>
        </p:blipFill>
        <p:spPr>
          <a:xfrm>
            <a:off x="2814340" y="3515265"/>
            <a:ext cx="6563320" cy="2215594"/>
          </a:xfrm>
          <a:prstGeom prst="rect">
            <a:avLst/>
          </a:prstGeom>
        </p:spPr>
      </p:pic>
    </p:spTree>
    <p:extLst>
      <p:ext uri="{BB962C8B-B14F-4D97-AF65-F5344CB8AC3E}">
        <p14:creationId xmlns:p14="http://schemas.microsoft.com/office/powerpoint/2010/main" xmlns="" val="2137727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1155700"/>
          </a:xfrm>
        </p:spPr>
        <p:txBody>
          <a:bodyPr/>
          <a:lstStyle/>
          <a:p>
            <a:r>
              <a:rPr lang="en-US" b="1" dirty="0"/>
              <a:t>TG18 Management Based on Severity</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396815" y="1069675"/>
            <a:ext cx="11283351" cy="4347715"/>
          </a:xfrm>
        </p:spPr>
        <p:txBody>
          <a:bodyPr>
            <a:normAutofit fontScale="85000" lnSpcReduction="20000"/>
          </a:bodyPr>
          <a:lstStyle/>
          <a:p>
            <a:pPr>
              <a:lnSpc>
                <a:spcPct val="120000"/>
              </a:lnSpc>
              <a:spcBef>
                <a:spcPts val="600"/>
              </a:spcBef>
            </a:pPr>
            <a:r>
              <a:rPr lang="en-US" dirty="0"/>
              <a:t>Grade I (mild) AC: </a:t>
            </a:r>
          </a:p>
          <a:p>
            <a:pPr lvl="1">
              <a:lnSpc>
                <a:spcPct val="120000"/>
              </a:lnSpc>
              <a:spcBef>
                <a:spcPts val="600"/>
              </a:spcBef>
            </a:pPr>
            <a:r>
              <a:rPr lang="en-US" dirty="0"/>
              <a:t>LC should ideally be performed soon after onset if the </a:t>
            </a:r>
            <a:r>
              <a:rPr lang="en-US" dirty="0" err="1"/>
              <a:t>Charlson</a:t>
            </a:r>
            <a:r>
              <a:rPr lang="en-US" dirty="0"/>
              <a:t> and ASA-PS scores suggest the patient can withstand surgery. </a:t>
            </a:r>
          </a:p>
          <a:p>
            <a:pPr lvl="1">
              <a:lnSpc>
                <a:spcPct val="120000"/>
              </a:lnSpc>
              <a:spcBef>
                <a:spcPts val="600"/>
              </a:spcBef>
            </a:pPr>
            <a:r>
              <a:rPr lang="en-US" dirty="0"/>
              <a:t>If patient cannot tolerate surgery, conservative treatment should be performed at first and delayed surgery considered once treatment is seen to take effect</a:t>
            </a:r>
          </a:p>
          <a:p>
            <a:pPr>
              <a:lnSpc>
                <a:spcPct val="120000"/>
              </a:lnSpc>
              <a:spcBef>
                <a:spcPts val="600"/>
              </a:spcBef>
            </a:pPr>
            <a:r>
              <a:rPr lang="en-US" dirty="0"/>
              <a:t>Grade II (moderate) AC</a:t>
            </a:r>
          </a:p>
          <a:p>
            <a:pPr lvl="1">
              <a:lnSpc>
                <a:spcPct val="120000"/>
              </a:lnSpc>
              <a:spcBef>
                <a:spcPts val="600"/>
              </a:spcBef>
            </a:pPr>
            <a:r>
              <a:rPr lang="en-US" dirty="0"/>
              <a:t>LC should ideally be performed soon after onset if the CCI and ASA-PS scores suggest the patient can tolerate surgery and the patient is in an advanced surgical center</a:t>
            </a:r>
          </a:p>
          <a:p>
            <a:pPr lvl="1">
              <a:lnSpc>
                <a:spcPct val="120000"/>
              </a:lnSpc>
              <a:spcBef>
                <a:spcPts val="600"/>
              </a:spcBef>
            </a:pPr>
            <a:r>
              <a:rPr lang="en-US" dirty="0"/>
              <a:t>Particular care should be taken to avoid injury during surgery and a switch to open or subtotal cholecystectomy should be considered depending on the findings</a:t>
            </a:r>
          </a:p>
          <a:p>
            <a:pPr lvl="1">
              <a:lnSpc>
                <a:spcPct val="120000"/>
              </a:lnSpc>
              <a:spcBef>
                <a:spcPts val="600"/>
              </a:spcBef>
            </a:pPr>
            <a:r>
              <a:rPr lang="en-US" dirty="0"/>
              <a:t>If patient cannot withstand surgery, conservative treatment as above and biliary drainage should be considered</a:t>
            </a:r>
            <a:endParaRPr lang="en-US" sz="2800" dirty="0"/>
          </a:p>
        </p:txBody>
      </p:sp>
      <p:sp>
        <p:nvSpPr>
          <p:cNvPr id="3" name="TextBox 2"/>
          <p:cNvSpPr txBox="1"/>
          <p:nvPr/>
        </p:nvSpPr>
        <p:spPr>
          <a:xfrm>
            <a:off x="5561163" y="5232724"/>
            <a:ext cx="6397777" cy="400110"/>
          </a:xfrm>
          <a:prstGeom prst="rect">
            <a:avLst/>
          </a:prstGeom>
          <a:noFill/>
        </p:spPr>
        <p:txBody>
          <a:bodyPr wrap="none" rtlCol="0">
            <a:spAutoFit/>
          </a:bodyPr>
          <a:lstStyle/>
          <a:p>
            <a:r>
              <a:rPr lang="en-US" sz="2000" dirty="0"/>
              <a:t>Okamoto et al. J Hepatobiliary </a:t>
            </a:r>
            <a:r>
              <a:rPr lang="en-US" sz="2000" dirty="0" err="1"/>
              <a:t>Pancreat</a:t>
            </a:r>
            <a:r>
              <a:rPr lang="en-US" sz="2000" dirty="0"/>
              <a:t> Sci. 2018;25:55–72.</a:t>
            </a:r>
          </a:p>
        </p:txBody>
      </p:sp>
    </p:spTree>
    <p:extLst>
      <p:ext uri="{BB962C8B-B14F-4D97-AF65-F5344CB8AC3E}">
        <p14:creationId xmlns:p14="http://schemas.microsoft.com/office/powerpoint/2010/main" xmlns="" val="177636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182563"/>
            <a:ext cx="10515600" cy="1155700"/>
          </a:xfrm>
        </p:spPr>
        <p:txBody>
          <a:bodyPr/>
          <a:lstStyle/>
          <a:p>
            <a:r>
              <a:rPr lang="en-US" b="1" dirty="0"/>
              <a:t>TG18 Management Based on Severity</a:t>
            </a:r>
          </a:p>
        </p:txBody>
      </p:sp>
      <p:sp>
        <p:nvSpPr>
          <p:cNvPr id="5" name="Content Placeholder 4"/>
          <p:cNvSpPr>
            <a:spLocks noGrp="1"/>
          </p:cNvSpPr>
          <p:nvPr>
            <p:ph idx="1"/>
          </p:nvPr>
        </p:nvSpPr>
        <p:spPr>
          <a:xfrm>
            <a:off x="838200" y="1190445"/>
            <a:ext cx="10515600" cy="4986518"/>
          </a:xfrm>
        </p:spPr>
        <p:txBody>
          <a:bodyPr>
            <a:normAutofit/>
          </a:bodyPr>
          <a:lstStyle/>
          <a:p>
            <a:pPr>
              <a:lnSpc>
                <a:spcPct val="100000"/>
              </a:lnSpc>
            </a:pPr>
            <a:r>
              <a:rPr lang="en-US" dirty="0"/>
              <a:t>Grade III (severe) AC</a:t>
            </a:r>
          </a:p>
          <a:p>
            <a:pPr lvl="1">
              <a:lnSpc>
                <a:spcPct val="100000"/>
              </a:lnSpc>
            </a:pPr>
            <a:r>
              <a:rPr lang="en-US" dirty="0"/>
              <a:t>Degree of organ dysfunction should be determined</a:t>
            </a:r>
          </a:p>
          <a:p>
            <a:pPr lvl="1">
              <a:lnSpc>
                <a:spcPct val="100000"/>
              </a:lnSpc>
            </a:pPr>
            <a:r>
              <a:rPr lang="en-US" dirty="0"/>
              <a:t>Attempts to normalize function through organ support, alongside administration of antimicrobials</a:t>
            </a:r>
          </a:p>
          <a:p>
            <a:pPr lvl="1">
              <a:lnSpc>
                <a:spcPct val="100000"/>
              </a:lnSpc>
            </a:pPr>
            <a:r>
              <a:rPr lang="en-US" dirty="0"/>
              <a:t>If patient can withstand surgery, early Lap-C can be performed by a specialist surgeon with extensive experience in a setting that allows for intensive care management</a:t>
            </a:r>
          </a:p>
          <a:p>
            <a:pPr lvl="1">
              <a:lnSpc>
                <a:spcPct val="100000"/>
              </a:lnSpc>
            </a:pPr>
            <a:r>
              <a:rPr lang="en-US" dirty="0"/>
              <a:t>If patient cannot withstand surgery</a:t>
            </a:r>
          </a:p>
          <a:p>
            <a:pPr lvl="2">
              <a:lnSpc>
                <a:spcPct val="100000"/>
              </a:lnSpc>
            </a:pPr>
            <a:r>
              <a:rPr lang="en-US" dirty="0"/>
              <a:t>Conservative treatment </a:t>
            </a:r>
          </a:p>
          <a:p>
            <a:pPr lvl="2">
              <a:lnSpc>
                <a:spcPct val="100000"/>
              </a:lnSpc>
            </a:pPr>
            <a:r>
              <a:rPr lang="en-US" dirty="0"/>
              <a:t>Early biliary drainage should be considered if it is not possible to control the gallbladder inflammation</a:t>
            </a:r>
          </a:p>
        </p:txBody>
      </p:sp>
    </p:spTree>
    <p:extLst>
      <p:ext uri="{BB962C8B-B14F-4D97-AF65-F5344CB8AC3E}">
        <p14:creationId xmlns:p14="http://schemas.microsoft.com/office/powerpoint/2010/main" xmlns="" val="333624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342900" y="96044"/>
            <a:ext cx="10515600" cy="901700"/>
          </a:xfrm>
        </p:spPr>
        <p:txBody>
          <a:bodyPr>
            <a:normAutofit/>
          </a:bodyPr>
          <a:lstStyle/>
          <a:p>
            <a:r>
              <a:rPr lang="en-US" sz="3600" dirty="0"/>
              <a:t>PICO 4: Justification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466724" y="997745"/>
            <a:ext cx="11220451" cy="4669630"/>
          </a:xfrm>
          <a:solidFill>
            <a:schemeClr val="bg1"/>
          </a:solidFill>
        </p:spPr>
        <p:txBody>
          <a:bodyPr>
            <a:normAutofit fontScale="77500" lnSpcReduction="20000"/>
          </a:bodyPr>
          <a:lstStyle/>
          <a:p>
            <a:r>
              <a:rPr lang="en-US" sz="3100" dirty="0"/>
              <a:t>Randomized trials have been underpowered to answer the question</a:t>
            </a:r>
            <a:br>
              <a:rPr lang="en-US" sz="3100" dirty="0"/>
            </a:br>
            <a:endParaRPr lang="en-US" sz="3100" dirty="0"/>
          </a:p>
          <a:p>
            <a:r>
              <a:rPr lang="en-US" sz="3100" dirty="0"/>
              <a:t>Meta-analysis of large studies favors IOC over no IOC in most of adjusted studies</a:t>
            </a:r>
            <a:br>
              <a:rPr lang="en-US" sz="3100" dirty="0"/>
            </a:br>
            <a:endParaRPr lang="en-US" sz="3100" dirty="0"/>
          </a:p>
          <a:p>
            <a:r>
              <a:rPr lang="en-US" sz="3100" dirty="0"/>
              <a:t>Large prospective Swedish database study showed intent to use IOC was associated with lower rate of BDI in acute cholecystitis and history of acute cholecystitis only. Other studies have shown a higher rate of BDI in patients with acute cholecystitis.</a:t>
            </a:r>
            <a:br>
              <a:rPr lang="en-US" sz="3100" dirty="0"/>
            </a:br>
            <a:endParaRPr lang="en-US" sz="3100" dirty="0"/>
          </a:p>
          <a:p>
            <a:r>
              <a:rPr lang="en-US" sz="3100" dirty="0"/>
              <a:t>In multiple studies, IOC use is associated with increased rate of intraoperative recognition of BDI  when it occurs (quality of evidence low but is a consistent finding across multiple studies). The potential benefit is early recognition and avoidance of potentially increasing the severity of BDI. </a:t>
            </a:r>
            <a:br>
              <a:rPr lang="en-US" sz="3100" dirty="0"/>
            </a:br>
            <a:endParaRPr lang="en-US" sz="3100" dirty="0"/>
          </a:p>
          <a:p>
            <a:r>
              <a:rPr lang="en-US" sz="3100" dirty="0"/>
              <a:t>Laparoscopic ultrasound appears to show accurate anatomic identification but requires experience and expertise for appropriate use and interpretation of anatomy.</a:t>
            </a:r>
          </a:p>
          <a:p>
            <a:endParaRPr lang="en-US" dirty="0"/>
          </a:p>
        </p:txBody>
      </p:sp>
    </p:spTree>
    <p:extLst>
      <p:ext uri="{BB962C8B-B14F-4D97-AF65-F5344CB8AC3E}">
        <p14:creationId xmlns:p14="http://schemas.microsoft.com/office/powerpoint/2010/main" xmlns="" val="2579942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4" y="0"/>
            <a:ext cx="12192000" cy="6858000"/>
          </a:xfrm>
          <a:prstGeom prst="rect">
            <a:avLst/>
          </a:prstGeom>
        </p:spPr>
      </p:pic>
      <p:sp>
        <p:nvSpPr>
          <p:cNvPr id="2" name="Title 1"/>
          <p:cNvSpPr>
            <a:spLocks noGrp="1"/>
          </p:cNvSpPr>
          <p:nvPr>
            <p:ph type="title"/>
          </p:nvPr>
        </p:nvSpPr>
        <p:spPr>
          <a:xfrm>
            <a:off x="506084" y="0"/>
            <a:ext cx="9144000" cy="1274164"/>
          </a:xfrm>
        </p:spPr>
        <p:txBody>
          <a:bodyPr>
            <a:normAutofit/>
          </a:bodyPr>
          <a:lstStyle/>
          <a:p>
            <a:pPr algn="ctr"/>
            <a:r>
              <a:rPr lang="en-US" b="1" dirty="0"/>
              <a:t>Controversy Over TG Severity Grading</a:t>
            </a:r>
          </a:p>
        </p:txBody>
      </p:sp>
      <p:sp>
        <p:nvSpPr>
          <p:cNvPr id="3" name="Content Placeholder 2"/>
          <p:cNvSpPr>
            <a:spLocks noGrp="1"/>
          </p:cNvSpPr>
          <p:nvPr>
            <p:ph idx="1"/>
          </p:nvPr>
        </p:nvSpPr>
        <p:spPr>
          <a:xfrm>
            <a:off x="506084" y="1034322"/>
            <a:ext cx="10880784" cy="5681272"/>
          </a:xfrm>
        </p:spPr>
        <p:txBody>
          <a:bodyPr>
            <a:normAutofit/>
          </a:bodyPr>
          <a:lstStyle/>
          <a:p>
            <a:pPr>
              <a:lnSpc>
                <a:spcPct val="120000"/>
              </a:lnSpc>
              <a:spcBef>
                <a:spcPts val="600"/>
              </a:spcBef>
            </a:pPr>
            <a:r>
              <a:rPr lang="en-US" dirty="0"/>
              <a:t>Hernandez et al. 2018</a:t>
            </a:r>
          </a:p>
          <a:p>
            <a:pPr>
              <a:lnSpc>
                <a:spcPct val="120000"/>
              </a:lnSpc>
              <a:spcBef>
                <a:spcPts val="600"/>
              </a:spcBef>
            </a:pPr>
            <a:r>
              <a:rPr lang="en-US" dirty="0"/>
              <a:t>Compares the AAST vs. TG18 severity grading systems for predicting:</a:t>
            </a:r>
          </a:p>
          <a:p>
            <a:pPr lvl="1">
              <a:lnSpc>
                <a:spcPct val="120000"/>
              </a:lnSpc>
              <a:spcBef>
                <a:spcPts val="600"/>
              </a:spcBef>
            </a:pPr>
            <a:r>
              <a:rPr lang="en-US" dirty="0"/>
              <a:t>Mortality (AUC 0.86 vs. 0.73)</a:t>
            </a:r>
          </a:p>
          <a:p>
            <a:pPr lvl="1">
              <a:lnSpc>
                <a:spcPct val="120000"/>
              </a:lnSpc>
              <a:spcBef>
                <a:spcPts val="600"/>
              </a:spcBef>
            </a:pPr>
            <a:r>
              <a:rPr lang="en-US" dirty="0"/>
              <a:t>Complications (AUC 0.76 vs. 0.63)</a:t>
            </a:r>
          </a:p>
          <a:p>
            <a:pPr lvl="1">
              <a:lnSpc>
                <a:spcPct val="120000"/>
              </a:lnSpc>
              <a:spcBef>
                <a:spcPts val="600"/>
              </a:spcBef>
            </a:pPr>
            <a:r>
              <a:rPr lang="en-US" dirty="0"/>
              <a:t>Need for cholecystectomy tubes (AUC 0.80 vs. 0.68), all p&lt;0.05.</a:t>
            </a:r>
          </a:p>
          <a:p>
            <a:pPr>
              <a:lnSpc>
                <a:spcPct val="120000"/>
              </a:lnSpc>
              <a:spcBef>
                <a:spcPts val="600"/>
              </a:spcBef>
            </a:pPr>
            <a:r>
              <a:rPr lang="en-US" dirty="0"/>
              <a:t>Do not look specifically at BDI, nor do they propose a management algorithm based on the AAST grading or evaluate such a stratification system in reducing risk of complications or BDI</a:t>
            </a:r>
          </a:p>
          <a:p>
            <a:pPr>
              <a:lnSpc>
                <a:spcPct val="120000"/>
              </a:lnSpc>
              <a:spcBef>
                <a:spcPts val="600"/>
              </a:spcBef>
            </a:pPr>
            <a:endParaRPr lang="en-US" dirty="0"/>
          </a:p>
          <a:p>
            <a:pPr>
              <a:lnSpc>
                <a:spcPct val="120000"/>
              </a:lnSpc>
              <a:spcBef>
                <a:spcPts val="600"/>
              </a:spcBef>
            </a:pPr>
            <a:endParaRPr lang="en-US" dirty="0"/>
          </a:p>
        </p:txBody>
      </p:sp>
    </p:spTree>
    <p:extLst>
      <p:ext uri="{BB962C8B-B14F-4D97-AF65-F5344CB8AC3E}">
        <p14:creationId xmlns:p14="http://schemas.microsoft.com/office/powerpoint/2010/main" xmlns="" val="1062102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6854" y="0"/>
            <a:ext cx="9144000" cy="1274164"/>
          </a:xfrm>
        </p:spPr>
        <p:txBody>
          <a:bodyPr>
            <a:normAutofit/>
          </a:bodyPr>
          <a:lstStyle/>
          <a:p>
            <a:r>
              <a:rPr lang="en-US" b="1" dirty="0"/>
              <a:t>Controversy Over TG Severity Grading</a:t>
            </a:r>
          </a:p>
        </p:txBody>
      </p:sp>
      <p:sp>
        <p:nvSpPr>
          <p:cNvPr id="3" name="Content Placeholder 2"/>
          <p:cNvSpPr>
            <a:spLocks noGrp="1"/>
          </p:cNvSpPr>
          <p:nvPr>
            <p:ph idx="1"/>
          </p:nvPr>
        </p:nvSpPr>
        <p:spPr>
          <a:xfrm>
            <a:off x="626854" y="1274164"/>
            <a:ext cx="10489721" cy="3763662"/>
          </a:xfrm>
        </p:spPr>
        <p:txBody>
          <a:bodyPr>
            <a:normAutofit/>
          </a:bodyPr>
          <a:lstStyle/>
          <a:p>
            <a:pPr>
              <a:lnSpc>
                <a:spcPct val="120000"/>
              </a:lnSpc>
              <a:spcBef>
                <a:spcPts val="600"/>
              </a:spcBef>
            </a:pPr>
            <a:r>
              <a:rPr lang="en-US" dirty="0"/>
              <a:t>Joseph et al. 2018</a:t>
            </a:r>
          </a:p>
          <a:p>
            <a:pPr>
              <a:lnSpc>
                <a:spcPct val="120000"/>
              </a:lnSpc>
              <a:spcBef>
                <a:spcPts val="600"/>
              </a:spcBef>
            </a:pPr>
            <a:r>
              <a:rPr lang="en-US" dirty="0"/>
              <a:t>Retrospective cohort study</a:t>
            </a:r>
          </a:p>
          <a:p>
            <a:pPr>
              <a:lnSpc>
                <a:spcPct val="120000"/>
              </a:lnSpc>
              <a:spcBef>
                <a:spcPts val="600"/>
              </a:spcBef>
            </a:pPr>
            <a:r>
              <a:rPr lang="en-US" dirty="0"/>
              <a:t>1,982 patients undergoing urgent cholecystectomy</a:t>
            </a:r>
          </a:p>
          <a:p>
            <a:pPr lvl="1">
              <a:lnSpc>
                <a:spcPct val="120000"/>
              </a:lnSpc>
              <a:spcBef>
                <a:spcPts val="600"/>
              </a:spcBef>
            </a:pPr>
            <a:r>
              <a:rPr lang="en-US" dirty="0"/>
              <a:t>779 had an acute component on final pathology</a:t>
            </a:r>
          </a:p>
          <a:p>
            <a:pPr lvl="1">
              <a:lnSpc>
                <a:spcPct val="120000"/>
              </a:lnSpc>
              <a:spcBef>
                <a:spcPts val="600"/>
              </a:spcBef>
            </a:pPr>
            <a:r>
              <a:rPr lang="en-US" dirty="0"/>
              <a:t>TG13 missed 35% of gangrenous/acute cholecystitis</a:t>
            </a:r>
          </a:p>
          <a:p>
            <a:pPr lvl="1">
              <a:lnSpc>
                <a:spcPct val="120000"/>
              </a:lnSpc>
              <a:spcBef>
                <a:spcPts val="600"/>
              </a:spcBef>
            </a:pPr>
            <a:r>
              <a:rPr lang="en-US" dirty="0"/>
              <a:t>Only 39% of patients with an acute component were identified by TG13</a:t>
            </a:r>
          </a:p>
          <a:p>
            <a:pPr>
              <a:lnSpc>
                <a:spcPct val="120000"/>
              </a:lnSpc>
              <a:spcBef>
                <a:spcPts val="600"/>
              </a:spcBef>
            </a:pPr>
            <a:endParaRPr lang="en-US" dirty="0"/>
          </a:p>
        </p:txBody>
      </p:sp>
    </p:spTree>
    <p:extLst>
      <p:ext uri="{BB962C8B-B14F-4D97-AF65-F5344CB8AC3E}">
        <p14:creationId xmlns:p14="http://schemas.microsoft.com/office/powerpoint/2010/main" xmlns="" val="216057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93631" y="182564"/>
            <a:ext cx="7886700" cy="654205"/>
          </a:xfrm>
        </p:spPr>
        <p:txBody>
          <a:bodyPr>
            <a:noAutofit/>
          </a:bodyPr>
          <a:lstStyle/>
          <a:p>
            <a:r>
              <a:rPr lang="en-US" b="1" dirty="0"/>
              <a:t>PICO 6 - Limitations</a:t>
            </a:r>
            <a:endParaRPr lang="en-US" dirty="0"/>
          </a:p>
        </p:txBody>
      </p:sp>
      <p:sp>
        <p:nvSpPr>
          <p:cNvPr id="3" name="Content Placeholder 2"/>
          <p:cNvSpPr>
            <a:spLocks noGrp="1"/>
          </p:cNvSpPr>
          <p:nvPr>
            <p:ph idx="1"/>
          </p:nvPr>
        </p:nvSpPr>
        <p:spPr>
          <a:xfrm>
            <a:off x="552091" y="836769"/>
            <a:ext cx="11404119" cy="4856665"/>
          </a:xfrm>
        </p:spPr>
        <p:txBody>
          <a:bodyPr>
            <a:normAutofit/>
          </a:bodyPr>
          <a:lstStyle/>
          <a:p>
            <a:pPr>
              <a:lnSpc>
                <a:spcPct val="100000"/>
              </a:lnSpc>
              <a:spcAft>
                <a:spcPts val="600"/>
              </a:spcAft>
            </a:pPr>
            <a:r>
              <a:rPr lang="en-US" dirty="0"/>
              <a:t>The majority of studies demonstrating and increased </a:t>
            </a:r>
            <a:r>
              <a:rPr lang="en-US"/>
              <a:t>risk of BDI with AC do </a:t>
            </a:r>
            <a:r>
              <a:rPr lang="en-US" dirty="0"/>
              <a:t>not grade the severity of cholecystitis because clinical data are not available</a:t>
            </a:r>
          </a:p>
          <a:p>
            <a:pPr>
              <a:lnSpc>
                <a:spcPct val="100000"/>
              </a:lnSpc>
              <a:spcAft>
                <a:spcPts val="600"/>
              </a:spcAft>
            </a:pPr>
            <a:r>
              <a:rPr lang="en-US" dirty="0"/>
              <a:t>The TG13/18 are currently the only risk stratification model that guides management of patients with acute cholecystitis</a:t>
            </a:r>
          </a:p>
          <a:p>
            <a:pPr>
              <a:lnSpc>
                <a:spcPct val="100000"/>
              </a:lnSpc>
              <a:spcAft>
                <a:spcPts val="600"/>
              </a:spcAft>
            </a:pPr>
            <a:r>
              <a:rPr lang="en-US" dirty="0"/>
              <a:t>In one case-control study, the severity of AC was graded according to the TG13; the risk of injury increased with increasing severity. </a:t>
            </a:r>
          </a:p>
          <a:p>
            <a:pPr>
              <a:lnSpc>
                <a:spcPct val="100000"/>
              </a:lnSpc>
              <a:spcAft>
                <a:spcPts val="600"/>
              </a:spcAft>
            </a:pPr>
            <a:r>
              <a:rPr lang="en-US" dirty="0"/>
              <a:t>The validity of TG18 model in identifying AC is controversial </a:t>
            </a:r>
          </a:p>
          <a:p>
            <a:pPr>
              <a:lnSpc>
                <a:spcPct val="100000"/>
              </a:lnSpc>
              <a:spcAft>
                <a:spcPts val="600"/>
              </a:spcAft>
            </a:pPr>
            <a:r>
              <a:rPr lang="en-US" dirty="0"/>
              <a:t>No evidence that risk stratifying management based on TG18 would have reduced that risk or changed management</a:t>
            </a:r>
          </a:p>
          <a:p>
            <a:pPr>
              <a:lnSpc>
                <a:spcPct val="100000"/>
              </a:lnSpc>
              <a:spcAft>
                <a:spcPts val="600"/>
              </a:spcAft>
            </a:pPr>
            <a:endParaRPr lang="en-US" dirty="0"/>
          </a:p>
        </p:txBody>
      </p:sp>
    </p:spTree>
    <p:extLst>
      <p:ext uri="{BB962C8B-B14F-4D97-AF65-F5344CB8AC3E}">
        <p14:creationId xmlns:p14="http://schemas.microsoft.com/office/powerpoint/2010/main" xmlns="" val="2846352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93631" y="182564"/>
            <a:ext cx="7886700" cy="654205"/>
          </a:xfrm>
        </p:spPr>
        <p:txBody>
          <a:bodyPr>
            <a:noAutofit/>
          </a:bodyPr>
          <a:lstStyle/>
          <a:p>
            <a:r>
              <a:rPr lang="en-US" b="1" dirty="0"/>
              <a:t>PICO 6 – Summary of Judgments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12830" y="836769"/>
            <a:ext cx="7956670" cy="4788163"/>
          </a:xfrm>
          <a:prstGeom prst="rect">
            <a:avLst/>
          </a:prstGeom>
        </p:spPr>
      </p:pic>
    </p:spTree>
    <p:extLst>
      <p:ext uri="{BB962C8B-B14F-4D97-AF65-F5344CB8AC3E}">
        <p14:creationId xmlns:p14="http://schemas.microsoft.com/office/powerpoint/2010/main" xmlns="" val="66416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227101"/>
            <a:ext cx="10515600" cy="1084113"/>
          </a:xfrm>
        </p:spPr>
        <p:txBody>
          <a:bodyPr/>
          <a:lstStyle/>
          <a:p>
            <a:r>
              <a:rPr lang="en-US" b="1" dirty="0"/>
              <a:t>Recommendation 1</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p:txBody>
          <a:bodyPr>
            <a:normAutofit/>
          </a:bodyPr>
          <a:lstStyle/>
          <a:p>
            <a:pPr marL="0" indent="0">
              <a:lnSpc>
                <a:spcPct val="100000"/>
              </a:lnSpc>
              <a:buNone/>
            </a:pPr>
            <a:r>
              <a:rPr lang="en-US" sz="3200" dirty="0"/>
              <a:t>We suggest that surgeons use the Tokyo Guidelines 18 (TG18) for grading and management of patients with acute cholecystitis.</a:t>
            </a:r>
          </a:p>
          <a:p>
            <a:pPr marL="0" indent="0">
              <a:lnSpc>
                <a:spcPct val="100000"/>
              </a:lnSpc>
              <a:buNone/>
            </a:pPr>
            <a:r>
              <a:rPr lang="en-US" sz="3200" dirty="0"/>
              <a:t> </a:t>
            </a:r>
            <a:r>
              <a:rPr lang="en-US" sz="3200" i="1" dirty="0"/>
              <a:t>(conditional recommendation, low certainty of evidence)</a:t>
            </a:r>
          </a:p>
        </p:txBody>
      </p:sp>
    </p:spTree>
    <p:extLst>
      <p:ext uri="{BB962C8B-B14F-4D97-AF65-F5344CB8AC3E}">
        <p14:creationId xmlns:p14="http://schemas.microsoft.com/office/powerpoint/2010/main" xmlns="" val="2176943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236337"/>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Vote on PICO 6 A1.</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Recommendations</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331566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227101"/>
            <a:ext cx="10515600" cy="1084113"/>
          </a:xfrm>
        </p:spPr>
        <p:txBody>
          <a:bodyPr/>
          <a:lstStyle/>
          <a:p>
            <a:r>
              <a:rPr lang="en-US" b="1" dirty="0"/>
              <a:t>Recommendation 2</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173191"/>
            <a:ext cx="10515600" cy="4865749"/>
          </a:xfrm>
        </p:spPr>
        <p:txBody>
          <a:bodyPr>
            <a:normAutofit/>
          </a:bodyPr>
          <a:lstStyle/>
          <a:p>
            <a:pPr marL="0" indent="0">
              <a:buNone/>
            </a:pPr>
            <a:r>
              <a:rPr lang="en-US" sz="3200" dirty="0"/>
              <a:t>During operative planning of laparoscopic cholecystectomy and intraoperative decision-making, we suggest that surgeons consider factors that potentially increase the difficulty of laparoscopic cholecystectomy (such as male gender, increased age, chronic cholecystitis, obesity, liver cirrhosis, adhesions from previous abdominal surgery, emergency cholecystectomy, cystic duct stones, enlarged liver, cancer of gallbladder and/or biliary tract, anatomic variation, </a:t>
            </a:r>
            <a:r>
              <a:rPr lang="en-US" sz="3200" dirty="0" err="1"/>
              <a:t>biliodigestive</a:t>
            </a:r>
            <a:r>
              <a:rPr lang="en-US" sz="3200" dirty="0"/>
              <a:t> fistula, and limited surgical experience).</a:t>
            </a:r>
          </a:p>
          <a:p>
            <a:pPr marL="0" indent="0">
              <a:buNone/>
            </a:pPr>
            <a:r>
              <a:rPr lang="en-US" sz="3200" i="1" dirty="0"/>
              <a:t>(conditional recommendation, very low certainty of evidence)</a:t>
            </a:r>
          </a:p>
        </p:txBody>
      </p:sp>
    </p:spTree>
    <p:extLst>
      <p:ext uri="{BB962C8B-B14F-4D97-AF65-F5344CB8AC3E}">
        <p14:creationId xmlns:p14="http://schemas.microsoft.com/office/powerpoint/2010/main" xmlns="" val="2000148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xmlns="" id="{3884ACC2-D51A-4D70-B3E3-9FD1A4E7EB5B}"/>
              </a:ext>
            </a:extLst>
          </p:cNvPr>
          <p:cNvSpPr txBox="1">
            <a:spLocks/>
          </p:cNvSpPr>
          <p:nvPr/>
        </p:nvSpPr>
        <p:spPr>
          <a:xfrm>
            <a:off x="629174" y="236337"/>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Vote on PICO 6 A2</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Recommendations</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3806456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b="1" dirty="0"/>
              <a:t>PICO 7: Question</a:t>
            </a:r>
          </a:p>
        </p:txBody>
      </p:sp>
      <p:sp>
        <p:nvSpPr>
          <p:cNvPr id="5" name="Content Placeholder 2"/>
          <p:cNvSpPr>
            <a:spLocks noGrp="1"/>
          </p:cNvSpPr>
          <p:nvPr>
            <p:ph idx="1"/>
          </p:nvPr>
        </p:nvSpPr>
        <p:spPr/>
        <p:txBody>
          <a:bodyPr>
            <a:normAutofit/>
          </a:bodyPr>
          <a:lstStyle/>
          <a:p>
            <a:pPr marL="0" indent="0" algn="ctr">
              <a:buNone/>
            </a:pPr>
            <a:r>
              <a:rPr lang="en-US" sz="3600" dirty="0"/>
              <a:t>Should </a:t>
            </a:r>
            <a:r>
              <a:rPr lang="en-US" sz="3600" b="1" dirty="0"/>
              <a:t>risk stratification that accounts for </a:t>
            </a:r>
            <a:r>
              <a:rPr lang="en-US" sz="3600" b="1" dirty="0" err="1"/>
              <a:t>cholecystolithiasis</a:t>
            </a:r>
            <a:r>
              <a:rPr lang="en-US" sz="3600" b="1" dirty="0"/>
              <a:t> vs no/alternate risk stratification </a:t>
            </a:r>
            <a:r>
              <a:rPr lang="en-US" sz="3600" dirty="0"/>
              <a:t>be used for mitigating the risk of BDI associated with laparoscopic cholecystectomy?  </a:t>
            </a:r>
          </a:p>
          <a:p>
            <a:pPr marL="0" indent="0" algn="ctr">
              <a:buNone/>
            </a:pPr>
            <a:endParaRPr lang="en-US" sz="3200" dirty="0"/>
          </a:p>
          <a:p>
            <a:pPr marL="0" indent="0">
              <a:buNone/>
            </a:pPr>
            <a:r>
              <a:rPr lang="en-US" sz="3200" dirty="0"/>
              <a:t>Primary outcome: Bile duct injury</a:t>
            </a:r>
          </a:p>
        </p:txBody>
      </p:sp>
    </p:spTree>
    <p:extLst>
      <p:ext uri="{BB962C8B-B14F-4D97-AF65-F5344CB8AC3E}">
        <p14:creationId xmlns:p14="http://schemas.microsoft.com/office/powerpoint/2010/main" xmlns="" val="4294278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227101"/>
            <a:ext cx="10515600" cy="1084113"/>
          </a:xfrm>
        </p:spPr>
        <p:txBody>
          <a:bodyPr/>
          <a:lstStyle/>
          <a:p>
            <a:r>
              <a:rPr lang="en-US" b="1" dirty="0"/>
              <a:t>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p:txBody>
          <a:bodyPr>
            <a:normAutofit/>
          </a:bodyPr>
          <a:lstStyle/>
          <a:p>
            <a:pPr marL="0" indent="0">
              <a:lnSpc>
                <a:spcPct val="100000"/>
              </a:lnSpc>
              <a:buNone/>
            </a:pPr>
            <a:r>
              <a:rPr lang="en-US" sz="3200" dirty="0"/>
              <a:t>A specific recommendation cannot be provided as no risk prediction models exist that incorporate the presence or absence of gallstones as a factor that increases bile duct injury or difficulty of laparoscopic cholecystectomy.</a:t>
            </a:r>
          </a:p>
        </p:txBody>
      </p:sp>
    </p:spTree>
    <p:extLst>
      <p:ext uri="{BB962C8B-B14F-4D97-AF65-F5344CB8AC3E}">
        <p14:creationId xmlns:p14="http://schemas.microsoft.com/office/powerpoint/2010/main" xmlns="" val="2880483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69850"/>
            <a:ext cx="10515600" cy="987425"/>
          </a:xfrm>
        </p:spPr>
        <p:txBody>
          <a:bodyPr>
            <a:normAutofit/>
          </a:bodyPr>
          <a:lstStyle/>
          <a:p>
            <a:r>
              <a:rPr lang="en-US" sz="3200" dirty="0"/>
              <a:t>Randomized Trials of IOC vs No IOC:</a:t>
            </a:r>
            <a:r>
              <a:rPr lang="en-US" sz="3600" dirty="0"/>
              <a:t/>
            </a:r>
            <a:br>
              <a:rPr lang="en-US" sz="3600" dirty="0"/>
            </a:br>
            <a:r>
              <a:rPr lang="en-US" sz="2700" b="1" dirty="0"/>
              <a:t>Ford JA et al Br J </a:t>
            </a:r>
            <a:r>
              <a:rPr lang="en-US" sz="2700" b="1" dirty="0" err="1"/>
              <a:t>Surg</a:t>
            </a:r>
            <a:r>
              <a:rPr lang="en-US" sz="2700" b="1" dirty="0"/>
              <a:t> 2011</a:t>
            </a:r>
            <a:r>
              <a:rPr lang="en-US" sz="2700" dirty="0"/>
              <a:t>	</a:t>
            </a:r>
            <a:r>
              <a:rPr lang="en-US" sz="2700" b="1" dirty="0"/>
              <a:t>R-AMSTAR Score:  31.5</a:t>
            </a:r>
            <a:endParaRPr lang="en-US" sz="2700" dirty="0"/>
          </a:p>
        </p:txBody>
      </p:sp>
      <p:sp>
        <p:nvSpPr>
          <p:cNvPr id="3" name="Content Placeholder 2"/>
          <p:cNvSpPr>
            <a:spLocks noGrp="1"/>
          </p:cNvSpPr>
          <p:nvPr>
            <p:ph idx="1"/>
          </p:nvPr>
        </p:nvSpPr>
        <p:spPr>
          <a:xfrm>
            <a:off x="523875" y="1057275"/>
            <a:ext cx="10515600" cy="4351338"/>
          </a:xfrm>
        </p:spPr>
        <p:txBody>
          <a:bodyPr/>
          <a:lstStyle/>
          <a:p>
            <a:endParaRPr lang="en-US" sz="2000" dirty="0"/>
          </a:p>
          <a:p>
            <a:endParaRPr lang="en-US" dirty="0"/>
          </a:p>
        </p:txBody>
      </p:sp>
      <p:pic>
        <p:nvPicPr>
          <p:cNvPr id="4" name="Picture 3"/>
          <p:cNvPicPr/>
          <p:nvPr/>
        </p:nvPicPr>
        <p:blipFill>
          <a:blip r:embed="rId3" cstate="print"/>
          <a:stretch>
            <a:fillRect/>
          </a:stretch>
        </p:blipFill>
        <p:spPr>
          <a:xfrm>
            <a:off x="1429940" y="1083627"/>
            <a:ext cx="7815262" cy="2793048"/>
          </a:xfrm>
          <a:prstGeom prst="rect">
            <a:avLst/>
          </a:prstGeom>
        </p:spPr>
      </p:pic>
      <p:pic>
        <p:nvPicPr>
          <p:cNvPr id="5" name="Picture 4"/>
          <p:cNvPicPr/>
          <p:nvPr/>
        </p:nvPicPr>
        <p:blipFill>
          <a:blip r:embed="rId4" cstate="print">
            <a:extLst>
              <a:ext uri="{28A0092B-C50C-407E-A947-70E740481C1C}">
                <a14:useLocalDpi xmlns:a14="http://schemas.microsoft.com/office/drawing/2010/main" xmlns="" val="0"/>
              </a:ext>
            </a:extLst>
          </a:blip>
          <a:stretch>
            <a:fillRect/>
          </a:stretch>
        </p:blipFill>
        <p:spPr>
          <a:xfrm>
            <a:off x="1429940" y="3876675"/>
            <a:ext cx="7893843" cy="1978819"/>
          </a:xfrm>
          <a:prstGeom prst="rect">
            <a:avLst/>
          </a:prstGeom>
        </p:spPr>
      </p:pic>
      <p:sp>
        <p:nvSpPr>
          <p:cNvPr id="6" name="Rectangle 5"/>
          <p:cNvSpPr/>
          <p:nvPr/>
        </p:nvSpPr>
        <p:spPr>
          <a:xfrm>
            <a:off x="884634" y="5712097"/>
            <a:ext cx="10335816" cy="787652"/>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There were 2 major BDIs in 1715 patients.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Overall BDI rate was 0.2% and major BDI rate 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725203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38200" y="227101"/>
            <a:ext cx="10515600" cy="1084113"/>
          </a:xfrm>
        </p:spPr>
        <p:txBody>
          <a:bodyPr/>
          <a:lstStyle/>
          <a:p>
            <a:r>
              <a:rPr lang="en-US" b="1" dirty="0"/>
              <a:t>Future Studies Related to PICO 6 and PICO 7</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825625"/>
            <a:ext cx="10515600" cy="3591764"/>
          </a:xfrm>
        </p:spPr>
        <p:txBody>
          <a:bodyPr>
            <a:normAutofit/>
          </a:bodyPr>
          <a:lstStyle/>
          <a:p>
            <a:pPr marL="0" indent="0">
              <a:lnSpc>
                <a:spcPct val="100000"/>
              </a:lnSpc>
              <a:buNone/>
            </a:pPr>
            <a:r>
              <a:rPr lang="en-US" sz="3200" b="1"/>
              <a:t>To be discussed later:</a:t>
            </a:r>
          </a:p>
          <a:p>
            <a:pPr marL="0" indent="0">
              <a:lnSpc>
                <a:spcPct val="100000"/>
              </a:lnSpc>
              <a:buNone/>
            </a:pPr>
            <a:r>
              <a:rPr lang="en-US" sz="3200" b="1" dirty="0"/>
              <a:t>12.B.2</a:t>
            </a:r>
            <a:r>
              <a:rPr lang="en-US" sz="3200" dirty="0"/>
              <a:t> We suggest the development and establishment of valid evidence for a ‘procedure difficulty score’ for laparoscopic cholecystectomy. </a:t>
            </a:r>
          </a:p>
          <a:p>
            <a:pPr marL="0" indent="0">
              <a:lnSpc>
                <a:spcPct val="100000"/>
              </a:lnSpc>
              <a:buNone/>
            </a:pPr>
            <a:endParaRPr lang="en-US" sz="3200" dirty="0"/>
          </a:p>
        </p:txBody>
      </p:sp>
    </p:spTree>
    <p:extLst>
      <p:ext uri="{BB962C8B-B14F-4D97-AF65-F5344CB8AC3E}">
        <p14:creationId xmlns:p14="http://schemas.microsoft.com/office/powerpoint/2010/main" xmlns="" val="3161804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884ACC2-D51A-4D70-B3E3-9FD1A4E7EB5B}"/>
              </a:ext>
            </a:extLst>
          </p:cNvPr>
          <p:cNvSpPr>
            <a:spLocks noGrp="1"/>
          </p:cNvSpPr>
          <p:nvPr>
            <p:ph type="title"/>
          </p:nvPr>
        </p:nvSpPr>
        <p:spPr>
          <a:xfrm>
            <a:off x="629174" y="365125"/>
            <a:ext cx="7214532" cy="1325563"/>
          </a:xfrm>
        </p:spPr>
        <p:txBody>
          <a:bodyPr/>
          <a:lstStyle/>
          <a:p>
            <a:r>
              <a:rPr lang="en-US" dirty="0"/>
              <a:t>PICO 9</a:t>
            </a:r>
            <a:br>
              <a:rPr lang="en-US" dirty="0"/>
            </a:br>
            <a:endParaRPr lang="en-US" dirty="0"/>
          </a:p>
        </p:txBody>
      </p:sp>
      <p:sp>
        <p:nvSpPr>
          <p:cNvPr id="3" name="Subtitle 2">
            <a:extLst>
              <a:ext uri="{FF2B5EF4-FFF2-40B4-BE49-F238E27FC236}">
                <a16:creationId xmlns:a16="http://schemas.microsoft.com/office/drawing/2014/main" xmlns="" id="{4464431E-52BF-467F-897A-934E4C36105C}"/>
              </a:ext>
            </a:extLst>
          </p:cNvPr>
          <p:cNvSpPr>
            <a:spLocks noGrp="1"/>
          </p:cNvSpPr>
          <p:nvPr>
            <p:ph idx="1"/>
          </p:nvPr>
        </p:nvSpPr>
        <p:spPr>
          <a:xfrm>
            <a:off x="629174" y="1825625"/>
            <a:ext cx="7214532" cy="4351338"/>
          </a:xfrm>
        </p:spPr>
        <p:txBody>
          <a:bodyPr/>
          <a:lstStyle/>
          <a:p>
            <a:endParaRPr lang="en-US" dirty="0"/>
          </a:p>
          <a:p>
            <a:r>
              <a:rPr lang="en-US" dirty="0"/>
              <a:t>Taylor Riall and Dana Telem</a:t>
            </a:r>
          </a:p>
          <a:p>
            <a:r>
              <a:rPr lang="en-US" dirty="0"/>
              <a:t>Workgroup: Ryan Campagna, Dan Hashimoto, Chris Davis, Marie Crandall, Chantal den Bakker, Leonie van </a:t>
            </a:r>
            <a:r>
              <a:rPr lang="en-US" dirty="0" err="1"/>
              <a:t>Gastel</a:t>
            </a:r>
            <a:r>
              <a:rPr lang="en-US" dirty="0"/>
              <a:t>, Charles Lawrence</a:t>
            </a:r>
          </a:p>
        </p:txBody>
      </p:sp>
    </p:spTree>
    <p:extLst>
      <p:ext uri="{BB962C8B-B14F-4D97-AF65-F5344CB8AC3E}">
        <p14:creationId xmlns:p14="http://schemas.microsoft.com/office/powerpoint/2010/main" xmlns="" val="1967204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PICO 9: Question</a:t>
            </a:r>
          </a:p>
        </p:txBody>
      </p:sp>
      <p:sp>
        <p:nvSpPr>
          <p:cNvPr id="5" name="Content Placeholder 2"/>
          <p:cNvSpPr>
            <a:spLocks noGrp="1"/>
          </p:cNvSpPr>
          <p:nvPr>
            <p:ph idx="1"/>
          </p:nvPr>
        </p:nvSpPr>
        <p:spPr/>
        <p:txBody>
          <a:bodyPr/>
          <a:lstStyle/>
          <a:p>
            <a:pPr marL="0" indent="0" algn="ctr">
              <a:buNone/>
            </a:pPr>
            <a:endParaRPr lang="en-US" dirty="0"/>
          </a:p>
          <a:p>
            <a:pPr marL="0" indent="0" algn="ctr">
              <a:buNone/>
            </a:pPr>
            <a:r>
              <a:rPr lang="en-US" u="sng" dirty="0"/>
              <a:t>Subtotal cholecystectomy </a:t>
            </a:r>
            <a:r>
              <a:rPr lang="en-US" b="1" dirty="0"/>
              <a:t>compared to </a:t>
            </a:r>
            <a:r>
              <a:rPr lang="en-US" u="sng" dirty="0"/>
              <a:t>total laparoscopic or open cholecystectomy</a:t>
            </a:r>
            <a:r>
              <a:rPr lang="en-US" dirty="0"/>
              <a:t> for limiting the risk or severity of bile duct injury in patients who at the time of their operation have MARKED acute LOCAL INFLAMMATION or CHRONIC cholecystitis with biliary inflammatory fusion (BIF) of tissues and tissue contraction?</a:t>
            </a:r>
          </a:p>
          <a:p>
            <a:pPr marL="0" indent="0" algn="ctr">
              <a:buNone/>
            </a:pPr>
            <a:endParaRPr lang="en-US" dirty="0"/>
          </a:p>
          <a:p>
            <a:pPr marL="0" indent="0">
              <a:buNone/>
            </a:pPr>
            <a:r>
              <a:rPr lang="en-US" dirty="0"/>
              <a:t>Primary outcome: Bile duct injury</a:t>
            </a:r>
          </a:p>
        </p:txBody>
      </p:sp>
    </p:spTree>
    <p:extLst>
      <p:ext uri="{BB962C8B-B14F-4D97-AF65-F5344CB8AC3E}">
        <p14:creationId xmlns:p14="http://schemas.microsoft.com/office/powerpoint/2010/main" xmlns="" val="2548768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5577"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p:txBody>
          <a:bodyPr/>
          <a:lstStyle/>
          <a:p>
            <a:pPr marL="0" indent="0">
              <a:buNone/>
            </a:pPr>
            <a:r>
              <a:rPr lang="en-US" dirty="0" smtClean="0"/>
              <a:t>When marked acute local inflammation or chronic </a:t>
            </a:r>
            <a:r>
              <a:rPr lang="en-US" dirty="0" err="1" smtClean="0"/>
              <a:t>cholecystitis</a:t>
            </a:r>
            <a:r>
              <a:rPr lang="en-US" dirty="0" smtClean="0"/>
              <a:t> with </a:t>
            </a:r>
            <a:r>
              <a:rPr lang="en-US" dirty="0" err="1" smtClean="0"/>
              <a:t>biliary</a:t>
            </a:r>
            <a:r>
              <a:rPr lang="en-US" dirty="0" smtClean="0"/>
              <a:t> inflammatory fusion (BIF) of tissues/tissue contraction is encountered during laparoscopic </a:t>
            </a:r>
            <a:r>
              <a:rPr lang="en-US" dirty="0" err="1" smtClean="0"/>
              <a:t>cholecystectomy</a:t>
            </a:r>
            <a:r>
              <a:rPr lang="en-US" dirty="0" smtClean="0"/>
              <a:t> that prevent the safe identification of the cystic duct and artery, </a:t>
            </a:r>
            <a:r>
              <a:rPr lang="en-US" b="1" dirty="0" smtClean="0"/>
              <a:t>we suggest that surgeons consider subtotal </a:t>
            </a:r>
            <a:r>
              <a:rPr lang="en-US" b="1" dirty="0" err="1" smtClean="0"/>
              <a:t>cholecystectomy</a:t>
            </a:r>
            <a:r>
              <a:rPr lang="en-US" b="1" dirty="0" smtClean="0"/>
              <a:t> either </a:t>
            </a:r>
            <a:r>
              <a:rPr lang="en-US" b="1" dirty="0" err="1" smtClean="0"/>
              <a:t>laparoscopically</a:t>
            </a:r>
            <a:r>
              <a:rPr lang="en-US" b="1" dirty="0" smtClean="0"/>
              <a:t> or open depending on their skill set and comfort with the procedure </a:t>
            </a:r>
            <a:r>
              <a:rPr lang="en-US" dirty="0" smtClean="0"/>
              <a:t>(Conditional recommendation, very low level of evidence)</a:t>
            </a:r>
            <a:endParaRPr lang="en-US" dirty="0"/>
          </a:p>
        </p:txBody>
      </p:sp>
    </p:spTree>
    <p:extLst>
      <p:ext uri="{BB962C8B-B14F-4D97-AF65-F5344CB8AC3E}">
        <p14:creationId xmlns:p14="http://schemas.microsoft.com/office/powerpoint/2010/main" xmlns="" val="1297130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Data: Group Comparison &amp; Primary Outcome</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520825"/>
            <a:ext cx="10515600" cy="4351338"/>
          </a:xfrm>
        </p:spPr>
        <p:txBody>
          <a:bodyPr/>
          <a:lstStyle/>
          <a:p>
            <a:r>
              <a:rPr lang="en-US" dirty="0"/>
              <a:t>Only 1 article directly compared subgroups (STC vs. LC) with BDI as an outcome metric and </a:t>
            </a:r>
            <a:r>
              <a:rPr lang="en-US" b="1" dirty="0"/>
              <a:t>directly addressed question 9</a:t>
            </a:r>
          </a:p>
          <a:p>
            <a:r>
              <a:rPr lang="en-US" dirty="0"/>
              <a:t>University HealthSystem Consortium database, 2009-2013</a:t>
            </a:r>
          </a:p>
          <a:p>
            <a:r>
              <a:rPr lang="en-US" dirty="0"/>
              <a:t>1:1 propensity score match was used to compare procedural outcomes accounting for clinical and demographic factors</a:t>
            </a:r>
          </a:p>
          <a:p>
            <a:r>
              <a:rPr lang="en-US" dirty="0"/>
              <a:t>STC (n=487), LC (n=131,082)</a:t>
            </a:r>
          </a:p>
          <a:p>
            <a:r>
              <a:rPr lang="en-US" dirty="0"/>
              <a:t>Initial analysis STC: longer LOS, higher readmission, higher mortality</a:t>
            </a:r>
          </a:p>
          <a:p>
            <a:r>
              <a:rPr lang="en-US" dirty="0"/>
              <a:t>After PS matching, NO difference was demonstrated between LC and STC (except cost which was higher for STC)</a:t>
            </a:r>
          </a:p>
          <a:p>
            <a:endParaRPr lang="en-US" dirty="0"/>
          </a:p>
        </p:txBody>
      </p:sp>
      <p:sp>
        <p:nvSpPr>
          <p:cNvPr id="5" name="Rectangle 4"/>
          <p:cNvSpPr/>
          <p:nvPr/>
        </p:nvSpPr>
        <p:spPr>
          <a:xfrm>
            <a:off x="7614337" y="5410498"/>
            <a:ext cx="4577663" cy="461665"/>
          </a:xfrm>
          <a:prstGeom prst="rect">
            <a:avLst/>
          </a:prstGeom>
        </p:spPr>
        <p:txBody>
          <a:bodyPr wrap="none">
            <a:spAutoFit/>
          </a:bodyPr>
          <a:lstStyle/>
          <a:p>
            <a:r>
              <a:rPr lang="pt-BR" sz="2400" b="1" i="1" dirty="0">
                <a:latin typeface="PTSans-Regular" charset="-52"/>
              </a:rPr>
              <a:t>J Surg Res. 2017 Oct;218:316-321</a:t>
            </a:r>
            <a:endParaRPr lang="en-US" sz="2400" b="1" i="1" dirty="0"/>
          </a:p>
        </p:txBody>
      </p:sp>
    </p:spTree>
    <p:extLst>
      <p:ext uri="{BB962C8B-B14F-4D97-AF65-F5344CB8AC3E}">
        <p14:creationId xmlns:p14="http://schemas.microsoft.com/office/powerpoint/2010/main" xmlns="" val="27962991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Data: Group Comparison &amp; Primary Outcome</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578883"/>
            <a:ext cx="10515600" cy="4351338"/>
          </a:xfrm>
        </p:spPr>
        <p:txBody>
          <a:bodyPr/>
          <a:lstStyle/>
          <a:p>
            <a:r>
              <a:rPr lang="en-US" dirty="0"/>
              <a:t>Concluded: STC Safe and feasible and can be used as an alternative to total LC in select patients. </a:t>
            </a:r>
          </a:p>
          <a:p>
            <a:pPr marL="0" indent="0">
              <a:buNone/>
            </a:pPr>
            <a:endParaRPr lang="en-US" sz="1500" dirty="0"/>
          </a:p>
          <a:p>
            <a:r>
              <a:rPr lang="en-US" sz="3200" dirty="0"/>
              <a:t>Limitations:</a:t>
            </a:r>
          </a:p>
          <a:p>
            <a:pPr lvl="1"/>
            <a:r>
              <a:rPr lang="en-US" sz="2800" dirty="0"/>
              <a:t>Confounding variables not accounted for in PS that cannot be derived from administrative database</a:t>
            </a:r>
          </a:p>
          <a:p>
            <a:pPr lvl="2"/>
            <a:r>
              <a:rPr lang="en-US" sz="2800" dirty="0"/>
              <a:t>Clinical heterogeneity (intraoperative details)</a:t>
            </a:r>
          </a:p>
          <a:p>
            <a:pPr lvl="2"/>
            <a:r>
              <a:rPr lang="en-US" sz="2800" dirty="0"/>
              <a:t>Surgeon factors (decision making, skill set, training)</a:t>
            </a:r>
          </a:p>
          <a:p>
            <a:pPr lvl="2"/>
            <a:r>
              <a:rPr lang="en-US" sz="2800" dirty="0"/>
              <a:t>Patient factors (e.g., duration of symptoms, previous attacks)</a:t>
            </a:r>
          </a:p>
          <a:p>
            <a:endParaRPr lang="en-US" dirty="0"/>
          </a:p>
        </p:txBody>
      </p:sp>
    </p:spTree>
    <p:extLst>
      <p:ext uri="{BB962C8B-B14F-4D97-AF65-F5344CB8AC3E}">
        <p14:creationId xmlns:p14="http://schemas.microsoft.com/office/powerpoint/2010/main" xmlns="" val="3794640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Data: Addressing STC</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446063"/>
            <a:ext cx="10515600" cy="4351338"/>
          </a:xfrm>
        </p:spPr>
        <p:txBody>
          <a:bodyPr>
            <a:normAutofit fontScale="92500" lnSpcReduction="10000"/>
          </a:bodyPr>
          <a:lstStyle/>
          <a:p>
            <a:r>
              <a:rPr lang="en-US" sz="3200" dirty="0"/>
              <a:t>The remaining articles: </a:t>
            </a:r>
          </a:p>
          <a:p>
            <a:pPr lvl="1"/>
            <a:r>
              <a:rPr lang="en-US" dirty="0"/>
              <a:t>One article reflected the Tokyo guidelines </a:t>
            </a:r>
          </a:p>
          <a:p>
            <a:pPr lvl="1"/>
            <a:r>
              <a:rPr lang="en-US" dirty="0"/>
              <a:t>11 single group case series (excluded)</a:t>
            </a:r>
          </a:p>
          <a:p>
            <a:pPr lvl="1"/>
            <a:r>
              <a:rPr lang="en-US" dirty="0"/>
              <a:t>2 retrospective comparative cohort studies</a:t>
            </a:r>
          </a:p>
          <a:p>
            <a:pPr lvl="1"/>
            <a:r>
              <a:rPr lang="en-US" dirty="0"/>
              <a:t>1 prospective comparative cohort study</a:t>
            </a:r>
          </a:p>
          <a:p>
            <a:pPr lvl="1"/>
            <a:r>
              <a:rPr lang="en-US" dirty="0"/>
              <a:t>2 systematic reviews. </a:t>
            </a:r>
          </a:p>
          <a:p>
            <a:pPr lvl="1"/>
            <a:endParaRPr lang="en-US" dirty="0"/>
          </a:p>
          <a:p>
            <a:r>
              <a:rPr lang="en-US" sz="3500" dirty="0"/>
              <a:t>No cohesive end points are identified for aggregation and comparison. </a:t>
            </a:r>
          </a:p>
          <a:p>
            <a:pPr marL="0" indent="0">
              <a:buNone/>
            </a:pPr>
            <a:endParaRPr lang="en-US" dirty="0"/>
          </a:p>
          <a:p>
            <a:r>
              <a:rPr lang="en-US" sz="3000" b="1" dirty="0"/>
              <a:t>Groups were not compared.</a:t>
            </a:r>
            <a:endParaRPr lang="en-US" sz="3000" dirty="0"/>
          </a:p>
          <a:p>
            <a:endParaRPr lang="en-US" dirty="0"/>
          </a:p>
        </p:txBody>
      </p:sp>
    </p:spTree>
    <p:extLst>
      <p:ext uri="{BB962C8B-B14F-4D97-AF65-F5344CB8AC3E}">
        <p14:creationId xmlns:p14="http://schemas.microsoft.com/office/powerpoint/2010/main" xmlns="" val="2805880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Retrospective Cohort Study (n=2)</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690688"/>
            <a:ext cx="10515600" cy="4351338"/>
          </a:xfrm>
        </p:spPr>
        <p:txBody>
          <a:bodyPr/>
          <a:lstStyle/>
          <a:p>
            <a:r>
              <a:rPr lang="en-US" dirty="0"/>
              <a:t>Both single center studies (n=48 and n=3,485) conducted in the Asia Pacific in patients undergoing subtotal cholecystectomy (any approach). </a:t>
            </a:r>
          </a:p>
          <a:p>
            <a:pPr marL="0" indent="0">
              <a:buNone/>
            </a:pPr>
            <a:endParaRPr lang="en-US" sz="2000" dirty="0"/>
          </a:p>
          <a:p>
            <a:r>
              <a:rPr lang="en-US" dirty="0"/>
              <a:t>Study 1 was an as-treated and study 2 on an intent to treat basis. </a:t>
            </a:r>
          </a:p>
          <a:p>
            <a:pPr marL="0" indent="0">
              <a:buNone/>
            </a:pPr>
            <a:endParaRPr lang="en-US" sz="2000" dirty="0"/>
          </a:p>
          <a:p>
            <a:r>
              <a:rPr lang="en-US" dirty="0"/>
              <a:t>End points not comparable, populations not similar and comparison not made.   The single case series had no real comparisons and did not merit inclusion. </a:t>
            </a:r>
          </a:p>
          <a:p>
            <a:endParaRPr lang="en-US" dirty="0"/>
          </a:p>
        </p:txBody>
      </p:sp>
    </p:spTree>
    <p:extLst>
      <p:ext uri="{BB962C8B-B14F-4D97-AF65-F5344CB8AC3E}">
        <p14:creationId xmlns:p14="http://schemas.microsoft.com/office/powerpoint/2010/main" xmlns="" val="1495824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Prospective comparative cohort study</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p:txBody>
          <a:bodyPr/>
          <a:lstStyle/>
          <a:p>
            <a:r>
              <a:rPr lang="en-US" sz="3200" dirty="0"/>
              <a:t>Prospective comparative cohort study, n=125, </a:t>
            </a:r>
          </a:p>
          <a:p>
            <a:endParaRPr lang="en-US" sz="3200" dirty="0"/>
          </a:p>
          <a:p>
            <a:r>
              <a:rPr lang="en-US" sz="3200" dirty="0"/>
              <a:t>Compared traditional LC to retroinfundibular approach</a:t>
            </a:r>
          </a:p>
          <a:p>
            <a:endParaRPr lang="en-US" sz="3200" dirty="0"/>
          </a:p>
          <a:p>
            <a:r>
              <a:rPr lang="en-US" sz="3200" dirty="0"/>
              <a:t> Thus the main outcome measure was not compared and groups of interest not compared. </a:t>
            </a:r>
          </a:p>
          <a:p>
            <a:endParaRPr lang="en-US" dirty="0"/>
          </a:p>
        </p:txBody>
      </p:sp>
    </p:spTree>
    <p:extLst>
      <p:ext uri="{BB962C8B-B14F-4D97-AF65-F5344CB8AC3E}">
        <p14:creationId xmlns:p14="http://schemas.microsoft.com/office/powerpoint/2010/main" xmlns="" val="6334325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Systematic reviews (n=2)</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532327"/>
            <a:ext cx="10515600" cy="4351338"/>
          </a:xfrm>
        </p:spPr>
        <p:txBody>
          <a:bodyPr>
            <a:normAutofit lnSpcReduction="10000"/>
          </a:bodyPr>
          <a:lstStyle/>
          <a:p>
            <a:r>
              <a:rPr lang="en-US" dirty="0"/>
              <a:t>The first article classified as a systematic review, 91 studies including 324,556 patients were selected for review. </a:t>
            </a:r>
          </a:p>
          <a:p>
            <a:pPr marL="0" indent="0">
              <a:buNone/>
            </a:pPr>
            <a:endParaRPr lang="en-US" sz="1100" dirty="0"/>
          </a:p>
          <a:p>
            <a:r>
              <a:rPr lang="en-US" dirty="0"/>
              <a:t>Reviewed 12 studies (n=822) patients for lap subtotal cholecystectomy. </a:t>
            </a:r>
          </a:p>
          <a:p>
            <a:pPr marL="0" indent="0">
              <a:buNone/>
            </a:pPr>
            <a:endParaRPr lang="en-US" sz="1050" dirty="0"/>
          </a:p>
          <a:p>
            <a:r>
              <a:rPr lang="en-US" dirty="0"/>
              <a:t>Conversion rate of 0.05%, and concluded with Level 2 evidence that it can be performed safely.</a:t>
            </a:r>
          </a:p>
          <a:p>
            <a:endParaRPr lang="en-US" sz="1100" dirty="0"/>
          </a:p>
          <a:p>
            <a:r>
              <a:rPr lang="en-US" dirty="0"/>
              <a:t>No data on cumulative BDI injury. Did not compare treatment therapies, only commented on variable options. No management consensus determined. </a:t>
            </a:r>
          </a:p>
          <a:p>
            <a:endParaRPr lang="en-US" dirty="0"/>
          </a:p>
        </p:txBody>
      </p:sp>
    </p:spTree>
    <p:extLst>
      <p:ext uri="{BB962C8B-B14F-4D97-AF65-F5344CB8AC3E}">
        <p14:creationId xmlns:p14="http://schemas.microsoft.com/office/powerpoint/2010/main" xmlns="" val="128900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74" y="-80812"/>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809624" y="42034"/>
            <a:ext cx="10429875" cy="843791"/>
          </a:xfrm>
          <a:solidFill>
            <a:schemeClr val="bg1"/>
          </a:solidFill>
        </p:spPr>
        <p:txBody>
          <a:bodyPr>
            <a:normAutofit/>
          </a:bodyPr>
          <a:lstStyle/>
          <a:p>
            <a:r>
              <a:rPr lang="en-US" sz="4000" dirty="0"/>
              <a:t>Randomized Trials of IOC vs No IOC in Lap </a:t>
            </a:r>
            <a:r>
              <a:rPr lang="en-US" sz="4000" dirty="0" err="1"/>
              <a:t>Chole</a:t>
            </a:r>
            <a:endParaRPr lang="en-US" sz="4000" dirty="0"/>
          </a:p>
        </p:txBody>
      </p:sp>
      <p:graphicFrame>
        <p:nvGraphicFramePr>
          <p:cNvPr id="3" name="Content Placeholder 2"/>
          <p:cNvGraphicFramePr>
            <a:graphicFrameLocks noGrp="1"/>
          </p:cNvGraphicFramePr>
          <p:nvPr>
            <p:ph idx="1"/>
            <p:extLst/>
          </p:nvPr>
        </p:nvGraphicFramePr>
        <p:xfrm>
          <a:off x="917575" y="1085849"/>
          <a:ext cx="10163176" cy="4023360"/>
        </p:xfrm>
        <a:graphic>
          <a:graphicData uri="http://schemas.openxmlformats.org/drawingml/2006/table">
            <a:tbl>
              <a:tblPr firstRow="1" bandRow="1">
                <a:tableStyleId>{5C22544A-7EE6-4342-B048-85BDC9FD1C3A}</a:tableStyleId>
              </a:tblPr>
              <a:tblGrid>
                <a:gridCol w="2878739">
                  <a:extLst>
                    <a:ext uri="{9D8B030D-6E8A-4147-A177-3AD203B41FA5}">
                      <a16:colId xmlns:a16="http://schemas.microsoft.com/office/drawing/2014/main" xmlns="" val="2459646014"/>
                    </a:ext>
                  </a:extLst>
                </a:gridCol>
                <a:gridCol w="1844357">
                  <a:extLst>
                    <a:ext uri="{9D8B030D-6E8A-4147-A177-3AD203B41FA5}">
                      <a16:colId xmlns:a16="http://schemas.microsoft.com/office/drawing/2014/main" xmlns="" val="3806850150"/>
                    </a:ext>
                  </a:extLst>
                </a:gridCol>
                <a:gridCol w="2899286">
                  <a:extLst>
                    <a:ext uri="{9D8B030D-6E8A-4147-A177-3AD203B41FA5}">
                      <a16:colId xmlns:a16="http://schemas.microsoft.com/office/drawing/2014/main" xmlns="" val="957848715"/>
                    </a:ext>
                  </a:extLst>
                </a:gridCol>
                <a:gridCol w="2540794">
                  <a:extLst>
                    <a:ext uri="{9D8B030D-6E8A-4147-A177-3AD203B41FA5}">
                      <a16:colId xmlns:a16="http://schemas.microsoft.com/office/drawing/2014/main" xmlns="" val="3282289943"/>
                    </a:ext>
                  </a:extLst>
                </a:gridCol>
              </a:tblGrid>
              <a:tr h="358628">
                <a:tc>
                  <a:txBody>
                    <a:bodyPr/>
                    <a:lstStyle/>
                    <a:p>
                      <a:r>
                        <a:rPr lang="en-US" dirty="0"/>
                        <a:t>Study</a:t>
                      </a:r>
                    </a:p>
                  </a:txBody>
                  <a:tcPr/>
                </a:tc>
                <a:tc>
                  <a:txBody>
                    <a:bodyPr/>
                    <a:lstStyle/>
                    <a:p>
                      <a:r>
                        <a:rPr lang="en-US" dirty="0"/>
                        <a:t>N</a:t>
                      </a:r>
                    </a:p>
                  </a:txBody>
                  <a:tcPr/>
                </a:tc>
                <a:tc>
                  <a:txBody>
                    <a:bodyPr/>
                    <a:lstStyle/>
                    <a:p>
                      <a:r>
                        <a:rPr lang="en-US" dirty="0"/>
                        <a:t>BDI IOC</a:t>
                      </a:r>
                    </a:p>
                  </a:txBody>
                  <a:tcPr/>
                </a:tc>
                <a:tc>
                  <a:txBody>
                    <a:bodyPr/>
                    <a:lstStyle/>
                    <a:p>
                      <a:r>
                        <a:rPr lang="en-US" dirty="0"/>
                        <a:t>BDI No IOC</a:t>
                      </a:r>
                    </a:p>
                  </a:txBody>
                  <a:tcPr/>
                </a:tc>
                <a:extLst>
                  <a:ext uri="{0D108BD9-81ED-4DB2-BD59-A6C34878D82A}">
                    <a16:rowId xmlns:a16="http://schemas.microsoft.com/office/drawing/2014/main" xmlns="" val="3907980610"/>
                  </a:ext>
                </a:extLst>
              </a:tr>
              <a:tr h="358628">
                <a:tc>
                  <a:txBody>
                    <a:bodyPr/>
                    <a:lstStyle/>
                    <a:p>
                      <a:r>
                        <a:rPr lang="en-US" dirty="0"/>
                        <a:t>Khan et</a:t>
                      </a:r>
                      <a:r>
                        <a:rPr lang="en-US" baseline="0" dirty="0"/>
                        <a:t> al</a:t>
                      </a:r>
                      <a:endParaRPr lang="en-US" dirty="0"/>
                    </a:p>
                  </a:txBody>
                  <a:tcPr/>
                </a:tc>
                <a:tc>
                  <a:txBody>
                    <a:bodyPr/>
                    <a:lstStyle/>
                    <a:p>
                      <a:r>
                        <a:rPr lang="en-US" dirty="0"/>
                        <a:t>190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xmlns="" val="2138562387"/>
                  </a:ext>
                </a:extLst>
              </a:tr>
              <a:tr h="358628">
                <a:tc>
                  <a:txBody>
                    <a:bodyPr/>
                    <a:lstStyle/>
                    <a:p>
                      <a:r>
                        <a:rPr lang="en-US" dirty="0" err="1"/>
                        <a:t>Nies</a:t>
                      </a:r>
                      <a:r>
                        <a:rPr lang="en-US" dirty="0"/>
                        <a:t> et al</a:t>
                      </a:r>
                    </a:p>
                  </a:txBody>
                  <a:tcPr/>
                </a:tc>
                <a:tc>
                  <a:txBody>
                    <a:bodyPr/>
                    <a:lstStyle/>
                    <a:p>
                      <a:r>
                        <a:rPr lang="en-US" dirty="0"/>
                        <a:t>275</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xmlns="" val="346730870"/>
                  </a:ext>
                </a:extLst>
              </a:tr>
              <a:tr h="358628">
                <a:tc>
                  <a:txBody>
                    <a:bodyPr/>
                    <a:lstStyle/>
                    <a:p>
                      <a:r>
                        <a:rPr lang="en-US" dirty="0" err="1"/>
                        <a:t>Tusek</a:t>
                      </a:r>
                      <a:r>
                        <a:rPr lang="en-US" dirty="0"/>
                        <a:t> et al</a:t>
                      </a:r>
                    </a:p>
                  </a:txBody>
                  <a:tcPr/>
                </a:tc>
                <a:tc>
                  <a:txBody>
                    <a:bodyPr/>
                    <a:lstStyle/>
                    <a:p>
                      <a:r>
                        <a:rPr lang="en-US" dirty="0"/>
                        <a:t>100</a:t>
                      </a:r>
                    </a:p>
                  </a:txBody>
                  <a:tcPr/>
                </a:tc>
                <a:tc>
                  <a:txBody>
                    <a:bodyPr/>
                    <a:lstStyle/>
                    <a:p>
                      <a:r>
                        <a:rPr lang="en-US" dirty="0"/>
                        <a:t>NR</a:t>
                      </a:r>
                    </a:p>
                  </a:txBody>
                  <a:tcPr/>
                </a:tc>
                <a:tc>
                  <a:txBody>
                    <a:bodyPr/>
                    <a:lstStyle/>
                    <a:p>
                      <a:r>
                        <a:rPr lang="en-US" dirty="0"/>
                        <a:t>NR</a:t>
                      </a:r>
                    </a:p>
                  </a:txBody>
                  <a:tcPr/>
                </a:tc>
                <a:extLst>
                  <a:ext uri="{0D108BD9-81ED-4DB2-BD59-A6C34878D82A}">
                    <a16:rowId xmlns:a16="http://schemas.microsoft.com/office/drawing/2014/main" xmlns="" val="1801502315"/>
                  </a:ext>
                </a:extLst>
              </a:tr>
              <a:tr h="358628">
                <a:tc>
                  <a:txBody>
                    <a:bodyPr/>
                    <a:lstStyle/>
                    <a:p>
                      <a:r>
                        <a:rPr lang="en-US" dirty="0" err="1"/>
                        <a:t>Hauer</a:t>
                      </a:r>
                      <a:r>
                        <a:rPr lang="en-US" dirty="0"/>
                        <a:t>-Jenson et al</a:t>
                      </a:r>
                    </a:p>
                  </a:txBody>
                  <a:tcPr/>
                </a:tc>
                <a:tc>
                  <a:txBody>
                    <a:bodyPr/>
                    <a:lstStyle/>
                    <a:p>
                      <a:r>
                        <a:rPr lang="en-US" dirty="0"/>
                        <a:t>280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xmlns="" val="2380916433"/>
                  </a:ext>
                </a:extLst>
              </a:tr>
              <a:tr h="358628">
                <a:tc>
                  <a:txBody>
                    <a:bodyPr/>
                    <a:lstStyle/>
                    <a:p>
                      <a:r>
                        <a:rPr lang="en-US" dirty="0" err="1"/>
                        <a:t>Murison</a:t>
                      </a:r>
                      <a:r>
                        <a:rPr lang="en-US" dirty="0"/>
                        <a:t> et al</a:t>
                      </a:r>
                    </a:p>
                  </a:txBody>
                  <a:tcPr/>
                </a:tc>
                <a:tc>
                  <a:txBody>
                    <a:bodyPr/>
                    <a:lstStyle/>
                    <a:p>
                      <a:r>
                        <a:rPr lang="en-US" dirty="0"/>
                        <a:t>285</a:t>
                      </a:r>
                    </a:p>
                  </a:txBody>
                  <a:tcPr/>
                </a:tc>
                <a:tc>
                  <a:txBody>
                    <a:bodyPr/>
                    <a:lstStyle/>
                    <a:p>
                      <a:r>
                        <a:rPr lang="en-US" dirty="0"/>
                        <a:t>NR</a:t>
                      </a:r>
                    </a:p>
                  </a:txBody>
                  <a:tcPr/>
                </a:tc>
                <a:tc>
                  <a:txBody>
                    <a:bodyPr/>
                    <a:lstStyle/>
                    <a:p>
                      <a:r>
                        <a:rPr lang="en-US" dirty="0"/>
                        <a:t>NR</a:t>
                      </a:r>
                    </a:p>
                  </a:txBody>
                  <a:tcPr/>
                </a:tc>
                <a:extLst>
                  <a:ext uri="{0D108BD9-81ED-4DB2-BD59-A6C34878D82A}">
                    <a16:rowId xmlns:a16="http://schemas.microsoft.com/office/drawing/2014/main" xmlns="" val="3227019501"/>
                  </a:ext>
                </a:extLst>
              </a:tr>
              <a:tr h="358628">
                <a:tc>
                  <a:txBody>
                    <a:bodyPr/>
                    <a:lstStyle/>
                    <a:p>
                      <a:r>
                        <a:rPr lang="en-US" dirty="0"/>
                        <a:t>Soper et al</a:t>
                      </a:r>
                    </a:p>
                  </a:txBody>
                  <a:tcPr/>
                </a:tc>
                <a:tc>
                  <a:txBody>
                    <a:bodyPr/>
                    <a:lstStyle/>
                    <a:p>
                      <a:r>
                        <a:rPr lang="en-US" dirty="0"/>
                        <a:t>115</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xmlns="" val="2967365361"/>
                  </a:ext>
                </a:extLst>
              </a:tr>
              <a:tr h="358628">
                <a:tc>
                  <a:txBody>
                    <a:bodyPr/>
                    <a:lstStyle/>
                    <a:p>
                      <a:r>
                        <a:rPr lang="en-US" dirty="0"/>
                        <a:t>Arnott et al</a:t>
                      </a:r>
                    </a:p>
                  </a:txBody>
                  <a:tcPr/>
                </a:tc>
                <a:tc>
                  <a:txBody>
                    <a:bodyPr/>
                    <a:lstStyle/>
                    <a:p>
                      <a:r>
                        <a:rPr lang="en-US" dirty="0"/>
                        <a:t>303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498500274"/>
                  </a:ext>
                </a:extLst>
              </a:tr>
              <a:tr h="358628">
                <a:tc>
                  <a:txBody>
                    <a:bodyPr/>
                    <a:lstStyle/>
                    <a:p>
                      <a:r>
                        <a:rPr lang="en-US" dirty="0"/>
                        <a:t>Sharma et al</a:t>
                      </a:r>
                    </a:p>
                  </a:txBody>
                  <a:tcPr/>
                </a:tc>
                <a:tc>
                  <a:txBody>
                    <a:bodyPr/>
                    <a:lstStyle/>
                    <a:p>
                      <a:r>
                        <a:rPr lang="en-US" dirty="0"/>
                        <a:t>167</a:t>
                      </a:r>
                    </a:p>
                  </a:txBody>
                  <a:tcPr/>
                </a:tc>
                <a:tc>
                  <a:txBody>
                    <a:bodyPr/>
                    <a:lstStyle/>
                    <a:p>
                      <a:r>
                        <a:rPr lang="en-US" dirty="0"/>
                        <a:t>NR</a:t>
                      </a:r>
                    </a:p>
                  </a:txBody>
                  <a:tcPr/>
                </a:tc>
                <a:tc>
                  <a:txBody>
                    <a:bodyPr/>
                    <a:lstStyle/>
                    <a:p>
                      <a:r>
                        <a:rPr lang="en-US" dirty="0"/>
                        <a:t>NR</a:t>
                      </a:r>
                    </a:p>
                  </a:txBody>
                  <a:tcPr/>
                </a:tc>
                <a:extLst>
                  <a:ext uri="{0D108BD9-81ED-4DB2-BD59-A6C34878D82A}">
                    <a16:rowId xmlns:a16="http://schemas.microsoft.com/office/drawing/2014/main" xmlns="" val="2820862263"/>
                  </a:ext>
                </a:extLst>
              </a:tr>
              <a:tr h="358628">
                <a:tc>
                  <a:txBody>
                    <a:bodyPr/>
                    <a:lstStyle/>
                    <a:p>
                      <a:r>
                        <a:rPr lang="en-US" dirty="0"/>
                        <a:t>Ding et al**</a:t>
                      </a:r>
                    </a:p>
                  </a:txBody>
                  <a:tcPr/>
                </a:tc>
                <a:tc>
                  <a:txBody>
                    <a:bodyPr/>
                    <a:lstStyle/>
                    <a:p>
                      <a:r>
                        <a:rPr lang="en-US" dirty="0"/>
                        <a:t>371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xmlns="" val="3022474963"/>
                  </a:ext>
                </a:extLst>
              </a:tr>
              <a:tr h="358628">
                <a:tc>
                  <a:txBody>
                    <a:bodyPr/>
                    <a:lstStyle/>
                    <a:p>
                      <a:r>
                        <a:rPr lang="en-US" dirty="0"/>
                        <a:t>Total</a:t>
                      </a:r>
                    </a:p>
                  </a:txBody>
                  <a:tcPr/>
                </a:tc>
                <a:tc>
                  <a:txBody>
                    <a:bodyPr/>
                    <a:lstStyle/>
                    <a:p>
                      <a:r>
                        <a:rPr lang="en-US" dirty="0"/>
                        <a:t>2086</a:t>
                      </a:r>
                    </a:p>
                  </a:txBody>
                  <a:tcPr/>
                </a:tc>
                <a:tc>
                  <a:txBody>
                    <a:bodyPr/>
                    <a:lstStyle/>
                    <a:p>
                      <a:r>
                        <a:rPr lang="en-US" dirty="0"/>
                        <a:t>2 </a:t>
                      </a:r>
                    </a:p>
                  </a:txBody>
                  <a:tcPr/>
                </a:tc>
                <a:tc>
                  <a:txBody>
                    <a:bodyPr/>
                    <a:lstStyle/>
                    <a:p>
                      <a:r>
                        <a:rPr lang="en-US" dirty="0"/>
                        <a:t>4</a:t>
                      </a:r>
                    </a:p>
                  </a:txBody>
                  <a:tcPr/>
                </a:tc>
                <a:extLst>
                  <a:ext uri="{0D108BD9-81ED-4DB2-BD59-A6C34878D82A}">
                    <a16:rowId xmlns:a16="http://schemas.microsoft.com/office/drawing/2014/main" xmlns="" val="1837240142"/>
                  </a:ext>
                </a:extLst>
              </a:tr>
            </a:tbl>
          </a:graphicData>
        </a:graphic>
      </p:graphicFrame>
      <p:sp>
        <p:nvSpPr>
          <p:cNvPr id="5" name="Rectangle 4"/>
          <p:cNvSpPr/>
          <p:nvPr/>
        </p:nvSpPr>
        <p:spPr>
          <a:xfrm>
            <a:off x="917575" y="5234405"/>
            <a:ext cx="3118585" cy="356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reviewed in Ford et al</a:t>
            </a:r>
          </a:p>
        </p:txBody>
      </p:sp>
    </p:spTree>
    <p:extLst>
      <p:ext uri="{BB962C8B-B14F-4D97-AF65-F5344CB8AC3E}">
        <p14:creationId xmlns:p14="http://schemas.microsoft.com/office/powerpoint/2010/main" xmlns="" val="1479640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Systematic Reviews:  (JAMA Surgery, 2015)</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532327"/>
            <a:ext cx="10515600" cy="4351338"/>
          </a:xfrm>
        </p:spPr>
        <p:txBody>
          <a:bodyPr>
            <a:normAutofit lnSpcReduction="10000"/>
          </a:bodyPr>
          <a:lstStyle/>
          <a:p>
            <a:r>
              <a:rPr lang="en-US" altLang="en-US" dirty="0"/>
              <a:t>Systematic review:  30 studies, 1,231 patients, 72.9% lap</a:t>
            </a:r>
          </a:p>
          <a:p>
            <a:r>
              <a:rPr lang="en-US" altLang="en-US" dirty="0"/>
              <a:t>Follow-up data not reported</a:t>
            </a:r>
          </a:p>
          <a:p>
            <a:r>
              <a:rPr lang="en-US" altLang="en-US" dirty="0"/>
              <a:t>Due to AC 72%, cirrhosis 18%, gangrene/perf 6%, Mirizzi 3%</a:t>
            </a:r>
          </a:p>
          <a:p>
            <a:r>
              <a:rPr lang="en-US" altLang="en-US" dirty="0"/>
              <a:t>Stump closure:  clips, sutures, endoloop, linear stapler</a:t>
            </a:r>
          </a:p>
          <a:p>
            <a:r>
              <a:rPr lang="en-US" altLang="en-US" dirty="0"/>
              <a:t>Outcomes for subtotal cholecystectomy</a:t>
            </a:r>
          </a:p>
          <a:p>
            <a:pPr lvl="1"/>
            <a:r>
              <a:rPr lang="en-US" altLang="en-US" dirty="0"/>
              <a:t>Bile leak 18% (42% fenestrating vs. 16.5% reconstituting)</a:t>
            </a:r>
          </a:p>
          <a:p>
            <a:pPr lvl="1"/>
            <a:r>
              <a:rPr lang="en-US" altLang="en-US" dirty="0"/>
              <a:t>BDI 0.08%</a:t>
            </a:r>
          </a:p>
          <a:p>
            <a:pPr lvl="1"/>
            <a:r>
              <a:rPr lang="en-US" altLang="en-US" dirty="0"/>
              <a:t>Retained stones 3.1% (12.0% fenestrating vs. 2.4% reconstituting)</a:t>
            </a:r>
          </a:p>
          <a:p>
            <a:pPr lvl="1"/>
            <a:r>
              <a:rPr lang="en-US" altLang="en-US" dirty="0"/>
              <a:t>ERCP 4.1%</a:t>
            </a:r>
          </a:p>
          <a:p>
            <a:pPr lvl="1"/>
            <a:r>
              <a:rPr lang="en-US" altLang="en-US" dirty="0"/>
              <a:t>Reop 1.8%</a:t>
            </a:r>
          </a:p>
          <a:p>
            <a:endParaRPr lang="en-US" dirty="0"/>
          </a:p>
        </p:txBody>
      </p:sp>
      <p:sp>
        <p:nvSpPr>
          <p:cNvPr id="5" name="TextBox 4"/>
          <p:cNvSpPr txBox="1"/>
          <p:nvPr/>
        </p:nvSpPr>
        <p:spPr>
          <a:xfrm>
            <a:off x="7546535" y="5332174"/>
            <a:ext cx="4887913" cy="369887"/>
          </a:xfrm>
          <a:prstGeom prst="rect">
            <a:avLst/>
          </a:prstGeom>
          <a:noFill/>
        </p:spPr>
        <p:txBody>
          <a:bodyPr>
            <a:spAutoFit/>
          </a:bodyPr>
          <a:lstStyle/>
          <a:p>
            <a:pPr>
              <a:defRPr/>
            </a:pPr>
            <a:r>
              <a:rPr lang="en-US" b="1" i="1" dirty="0"/>
              <a:t>Elshaer M et al. JAMA Surg 2015;150:159-168.</a:t>
            </a:r>
          </a:p>
        </p:txBody>
      </p:sp>
    </p:spTree>
    <p:extLst>
      <p:ext uri="{BB962C8B-B14F-4D97-AF65-F5344CB8AC3E}">
        <p14:creationId xmlns:p14="http://schemas.microsoft.com/office/powerpoint/2010/main" xmlns="" val="2837383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endParaRPr lang="en-US" dirty="0"/>
          </a:p>
        </p:txBody>
      </p:sp>
      <p:pic>
        <p:nvPicPr>
          <p:cNvPr id="11" name="Picture 3" descr="Cover"/>
          <p:cNvPicPr>
            <a:picLocks noChangeAspect="1" noChangeArrowheads="1"/>
          </p:cNvPicPr>
          <p:nvPr/>
        </p:nvPicPr>
        <p:blipFill>
          <a:blip r:embed="rId3" cstate="print">
            <a:extLst>
              <a:ext uri="{28A0092B-C50C-407E-A947-70E740481C1C}">
                <a14:useLocalDpi xmlns:a14="http://schemas.microsoft.com/office/drawing/2010/main" xmlns="" val="0"/>
              </a:ext>
            </a:extLst>
          </a:blip>
          <a:srcRect b="39999"/>
          <a:stretch>
            <a:fillRect/>
          </a:stretch>
        </p:blipFill>
        <p:spPr bwMode="auto">
          <a:xfrm>
            <a:off x="0" y="0"/>
            <a:ext cx="12222827" cy="550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a:off x="3914775" y="2416747"/>
            <a:ext cx="5638800" cy="768350"/>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4400" b="1" dirty="0">
                <a:solidFill>
                  <a:srgbClr val="FF0000"/>
                </a:solidFill>
              </a:rPr>
              <a:t>No Difference</a:t>
            </a:r>
          </a:p>
        </p:txBody>
      </p:sp>
      <p:sp>
        <p:nvSpPr>
          <p:cNvPr id="10" name="TextBox 9"/>
          <p:cNvSpPr txBox="1">
            <a:spLocks noChangeArrowheads="1"/>
          </p:cNvSpPr>
          <p:nvPr/>
        </p:nvSpPr>
        <p:spPr bwMode="auto">
          <a:xfrm>
            <a:off x="3914775" y="4184650"/>
            <a:ext cx="5638800" cy="769938"/>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4400" b="1" dirty="0">
                <a:solidFill>
                  <a:srgbClr val="FF0000"/>
                </a:solidFill>
              </a:rPr>
              <a:t>No Difference</a:t>
            </a:r>
          </a:p>
        </p:txBody>
      </p:sp>
      <p:sp>
        <p:nvSpPr>
          <p:cNvPr id="12" name="TextBox 11"/>
          <p:cNvSpPr txBox="1"/>
          <p:nvPr/>
        </p:nvSpPr>
        <p:spPr>
          <a:xfrm>
            <a:off x="7572556" y="5445218"/>
            <a:ext cx="4887913" cy="369887"/>
          </a:xfrm>
          <a:prstGeom prst="rect">
            <a:avLst/>
          </a:prstGeom>
          <a:noFill/>
        </p:spPr>
        <p:txBody>
          <a:bodyPr>
            <a:spAutoFit/>
          </a:bodyPr>
          <a:lstStyle/>
          <a:p>
            <a:pPr>
              <a:defRPr/>
            </a:pPr>
            <a:r>
              <a:rPr lang="en-US" b="1" i="1" dirty="0"/>
              <a:t>Elshaer M et al. JAMA Surg 2015;150:159-168.</a:t>
            </a:r>
          </a:p>
        </p:txBody>
      </p:sp>
    </p:spTree>
    <p:extLst>
      <p:ext uri="{BB962C8B-B14F-4D97-AF65-F5344CB8AC3E}">
        <p14:creationId xmlns:p14="http://schemas.microsoft.com/office/powerpoint/2010/main" xmlns="" val="17624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Meta-analysis continued</a:t>
            </a:r>
          </a:p>
        </p:txBody>
      </p:sp>
      <p:sp>
        <p:nvSpPr>
          <p:cNvPr id="5" name="Content Placeholder 2"/>
          <p:cNvSpPr>
            <a:spLocks noGrp="1"/>
          </p:cNvSpPr>
          <p:nvPr>
            <p:ph idx="1"/>
          </p:nvPr>
        </p:nvSpPr>
        <p:spPr>
          <a:xfrm>
            <a:off x="838200" y="1531938"/>
            <a:ext cx="10515600" cy="4351337"/>
          </a:xfrm>
        </p:spPr>
        <p:txBody>
          <a:bodyPr>
            <a:normAutofit lnSpcReduction="10000"/>
          </a:bodyPr>
          <a:lstStyle/>
          <a:p>
            <a:r>
              <a:rPr lang="en-US" altLang="en-US" dirty="0"/>
              <a:t>Only comparison was laparoscopic versus open </a:t>
            </a:r>
          </a:p>
          <a:p>
            <a:r>
              <a:rPr lang="en-US" dirty="0"/>
              <a:t>Laparoscopic approach (vs open) produced less risk of:</a:t>
            </a:r>
          </a:p>
          <a:p>
            <a:pPr lvl="1"/>
            <a:r>
              <a:rPr lang="en-US" sz="2800" dirty="0"/>
              <a:t>Subhepatic collection (odds ratio [OR], 0.4; 95% CI, 0.2-0.9)</a:t>
            </a:r>
          </a:p>
          <a:p>
            <a:pPr lvl="1"/>
            <a:r>
              <a:rPr lang="en-US" sz="2800" dirty="0"/>
              <a:t>Retained stones (OR, 0.5; 95% CI, 0.3-0.9)</a:t>
            </a:r>
          </a:p>
          <a:p>
            <a:pPr lvl="1"/>
            <a:r>
              <a:rPr lang="en-US" sz="2800" dirty="0"/>
              <a:t>Wound infection (OR, 0.07; 95% CI, 0.04-0.2)</a:t>
            </a:r>
          </a:p>
          <a:p>
            <a:pPr lvl="1"/>
            <a:r>
              <a:rPr lang="en-US" sz="2800" dirty="0"/>
              <a:t>Reoperation (OR, 0.5; 95% CI, 0.3-0.9)</a:t>
            </a:r>
          </a:p>
          <a:p>
            <a:pPr lvl="1"/>
            <a:r>
              <a:rPr lang="en-US" sz="2800" dirty="0"/>
              <a:t>Mortality (OR, 0.2; 95% CI, 0.05-0.9) </a:t>
            </a:r>
          </a:p>
          <a:p>
            <a:pPr lvl="1"/>
            <a:endParaRPr lang="en-US" dirty="0"/>
          </a:p>
          <a:p>
            <a:r>
              <a:rPr lang="en-US" dirty="0"/>
              <a:t>Lap (vs. open) was associated with increased risk of bile leaks (OR, 5.3; 95% CI, 3.9-7.2)</a:t>
            </a:r>
          </a:p>
        </p:txBody>
      </p:sp>
      <p:sp>
        <p:nvSpPr>
          <p:cNvPr id="6" name="TextBox 5"/>
          <p:cNvSpPr txBox="1"/>
          <p:nvPr/>
        </p:nvSpPr>
        <p:spPr>
          <a:xfrm>
            <a:off x="7580132" y="5366679"/>
            <a:ext cx="4887913" cy="369887"/>
          </a:xfrm>
          <a:prstGeom prst="rect">
            <a:avLst/>
          </a:prstGeom>
          <a:noFill/>
        </p:spPr>
        <p:txBody>
          <a:bodyPr>
            <a:spAutoFit/>
          </a:bodyPr>
          <a:lstStyle/>
          <a:p>
            <a:pPr>
              <a:defRPr/>
            </a:pPr>
            <a:r>
              <a:rPr lang="en-US" b="1" i="1" dirty="0"/>
              <a:t>Elshaer M et al. JAMA Surg 2015;150:159-168.</a:t>
            </a:r>
          </a:p>
        </p:txBody>
      </p:sp>
    </p:spTree>
    <p:extLst>
      <p:ext uri="{BB962C8B-B14F-4D97-AF65-F5344CB8AC3E}">
        <p14:creationId xmlns:p14="http://schemas.microsoft.com/office/powerpoint/2010/main" xmlns="" val="3597620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Limitations Driving 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532327"/>
            <a:ext cx="10515600" cy="4351338"/>
          </a:xfrm>
        </p:spPr>
        <p:txBody>
          <a:bodyPr>
            <a:normAutofit/>
          </a:bodyPr>
          <a:lstStyle/>
          <a:p>
            <a:r>
              <a:rPr lang="en-US" sz="3200" dirty="0"/>
              <a:t>Lack of comparative effectiveness research</a:t>
            </a:r>
          </a:p>
          <a:p>
            <a:pPr marL="0" indent="0">
              <a:buNone/>
            </a:pPr>
            <a:endParaRPr lang="en-US" sz="2000" dirty="0"/>
          </a:p>
          <a:p>
            <a:r>
              <a:rPr lang="en-US" sz="3200" dirty="0"/>
              <a:t>Heterogeneity precluding comparison in current studies</a:t>
            </a:r>
          </a:p>
          <a:p>
            <a:pPr lvl="1"/>
            <a:r>
              <a:rPr lang="en-US" dirty="0"/>
              <a:t>Patient factors (e.g., clinical presentation, relevant history)</a:t>
            </a:r>
          </a:p>
          <a:p>
            <a:pPr lvl="1"/>
            <a:r>
              <a:rPr lang="en-US" dirty="0"/>
              <a:t>Clinical factors (e.g. intraoperative findings, preoperative workup)</a:t>
            </a:r>
          </a:p>
          <a:p>
            <a:pPr lvl="1"/>
            <a:r>
              <a:rPr lang="en-US" dirty="0"/>
              <a:t>Surgeon factors (e.g., training, skill set, judgement)</a:t>
            </a:r>
          </a:p>
          <a:p>
            <a:pPr lvl="1"/>
            <a:r>
              <a:rPr lang="en-US" dirty="0"/>
              <a:t>Technical factors (e.g., how STC performed, defined)</a:t>
            </a:r>
          </a:p>
          <a:p>
            <a:pPr marL="457200" lvl="1" indent="0">
              <a:buNone/>
            </a:pPr>
            <a:endParaRPr lang="en-US" sz="2000" dirty="0"/>
          </a:p>
          <a:p>
            <a:r>
              <a:rPr lang="en-US" sz="3200" dirty="0"/>
              <a:t>Low incidence of BDI </a:t>
            </a:r>
          </a:p>
        </p:txBody>
      </p:sp>
    </p:spTree>
    <p:extLst>
      <p:ext uri="{BB962C8B-B14F-4D97-AF65-F5344CB8AC3E}">
        <p14:creationId xmlns:p14="http://schemas.microsoft.com/office/powerpoint/2010/main" xmlns="" val="1863488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Future Directions</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532327"/>
            <a:ext cx="10515600" cy="4351338"/>
          </a:xfrm>
        </p:spPr>
        <p:txBody>
          <a:bodyPr>
            <a:normAutofit/>
          </a:bodyPr>
          <a:lstStyle/>
          <a:p>
            <a:r>
              <a:rPr lang="en-US" sz="3200" dirty="0"/>
              <a:t>Comparative effectiveness research to ascertain/specify when and in whom STC is appropriate as compared to open or lap total cholecystectomy</a:t>
            </a:r>
            <a:endParaRPr lang="en-US" dirty="0"/>
          </a:p>
          <a:p>
            <a:pPr marL="0" indent="0">
              <a:buNone/>
            </a:pPr>
            <a:endParaRPr lang="en-US" dirty="0"/>
          </a:p>
          <a:p>
            <a:r>
              <a:rPr lang="en-US" sz="3200" dirty="0"/>
              <a:t>Education of surgeons in technique to ensure proper performance. </a:t>
            </a:r>
          </a:p>
          <a:p>
            <a:endParaRPr lang="en-US" dirty="0"/>
          </a:p>
        </p:txBody>
      </p:sp>
    </p:spTree>
    <p:extLst>
      <p:ext uri="{BB962C8B-B14F-4D97-AF65-F5344CB8AC3E}">
        <p14:creationId xmlns:p14="http://schemas.microsoft.com/office/powerpoint/2010/main" xmlns="" val="2332475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p:txBody>
          <a:bodyPr/>
          <a:lstStyle/>
          <a:p>
            <a:r>
              <a:rPr lang="en-US" dirty="0"/>
              <a:t>Recommendation</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p:txBody>
          <a:bodyPr/>
          <a:lstStyle/>
          <a:p>
            <a:pPr marL="0" indent="0">
              <a:buNone/>
            </a:pPr>
            <a:r>
              <a:rPr lang="en-US" dirty="0" smtClean="0"/>
              <a:t>When marked acute local inflammation or chronic </a:t>
            </a:r>
            <a:r>
              <a:rPr lang="en-US" dirty="0" err="1" smtClean="0"/>
              <a:t>cholecystitis</a:t>
            </a:r>
            <a:r>
              <a:rPr lang="en-US" dirty="0" smtClean="0"/>
              <a:t> with </a:t>
            </a:r>
            <a:r>
              <a:rPr lang="en-US" dirty="0" err="1" smtClean="0"/>
              <a:t>biliary</a:t>
            </a:r>
            <a:r>
              <a:rPr lang="en-US" dirty="0" smtClean="0"/>
              <a:t> inflammatory fusion (BIF) of tissues/tissue contraction is encountered during laparoscopic </a:t>
            </a:r>
            <a:r>
              <a:rPr lang="en-US" dirty="0" err="1" smtClean="0"/>
              <a:t>cholecystectomy</a:t>
            </a:r>
            <a:r>
              <a:rPr lang="en-US" dirty="0" smtClean="0"/>
              <a:t> that prevent the safe identification of the cystic duct and artery, </a:t>
            </a:r>
            <a:r>
              <a:rPr lang="en-US" b="1" dirty="0" smtClean="0"/>
              <a:t>we suggest that surgeons consider subtotal </a:t>
            </a:r>
            <a:r>
              <a:rPr lang="en-US" b="1" dirty="0" err="1" smtClean="0"/>
              <a:t>cholecystectomy</a:t>
            </a:r>
            <a:r>
              <a:rPr lang="en-US" b="1" dirty="0" smtClean="0"/>
              <a:t> either </a:t>
            </a:r>
            <a:r>
              <a:rPr lang="en-US" b="1" dirty="0" err="1" smtClean="0"/>
              <a:t>laparoscopically</a:t>
            </a:r>
            <a:r>
              <a:rPr lang="en-US" b="1" dirty="0" smtClean="0"/>
              <a:t> or open depending on their skill set and comfort with the procedure </a:t>
            </a:r>
            <a:r>
              <a:rPr lang="en-US" dirty="0" smtClean="0"/>
              <a:t>(Conditional recommendation, very low level of evidence)</a:t>
            </a:r>
            <a:endParaRPr lang="en-US" dirty="0"/>
          </a:p>
        </p:txBody>
      </p:sp>
    </p:spTree>
    <p:extLst>
      <p:ext uri="{BB962C8B-B14F-4D97-AF65-F5344CB8AC3E}">
        <p14:creationId xmlns:p14="http://schemas.microsoft.com/office/powerpoint/2010/main" xmlns="" val="2486513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xmlns="" id="{A0D191FA-336C-B249-B29D-ED7A96933D3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3884ACC2-D51A-4D70-B3E3-9FD1A4E7EB5B}"/>
              </a:ext>
            </a:extLst>
          </p:cNvPr>
          <p:cNvSpPr txBox="1">
            <a:spLocks/>
          </p:cNvSpPr>
          <p:nvPr/>
        </p:nvSpPr>
        <p:spPr>
          <a:xfrm>
            <a:off x="629174" y="24921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9 Recommendation</a:t>
            </a:r>
          </a:p>
        </p:txBody>
      </p:sp>
      <p:pic>
        <p:nvPicPr>
          <p:cNvPr id="8"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xmlns="" val="420030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F91E6B0-AB27-5F42-814C-73E1388B6C0C}"/>
              </a:ext>
            </a:extLst>
          </p:cNvPr>
          <p:cNvSpPr>
            <a:spLocks noGrp="1"/>
          </p:cNvSpPr>
          <p:nvPr>
            <p:ph type="title"/>
          </p:nvPr>
        </p:nvSpPr>
        <p:spPr>
          <a:xfrm>
            <a:off x="247650" y="11116"/>
            <a:ext cx="10515600" cy="1325563"/>
          </a:xfrm>
        </p:spPr>
        <p:txBody>
          <a:bodyPr>
            <a:normAutofit fontScale="90000"/>
          </a:bodyPr>
          <a:lstStyle/>
          <a:p>
            <a:r>
              <a:rPr lang="en-US" sz="3600" dirty="0"/>
              <a:t>Systematic Review of Randomized Trials of IOC vs No IOC:</a:t>
            </a:r>
            <a:br>
              <a:rPr lang="en-US" sz="3600" dirty="0"/>
            </a:br>
            <a:r>
              <a:rPr lang="en-US" sz="3600" dirty="0"/>
              <a:t>Ford et al Br J </a:t>
            </a:r>
            <a:r>
              <a:rPr lang="en-US" sz="3600" dirty="0" err="1"/>
              <a:t>Surg</a:t>
            </a:r>
            <a:r>
              <a:rPr lang="en-US" sz="3600" dirty="0"/>
              <a:t> 2011	R-AMSTAR Score:  31.5</a:t>
            </a:r>
          </a:p>
        </p:txBody>
      </p:sp>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838200" y="1347795"/>
            <a:ext cx="10515600" cy="4211635"/>
          </a:xfrm>
          <a:solidFill>
            <a:schemeClr val="bg1"/>
          </a:solidFill>
        </p:spPr>
        <p:txBody>
          <a:bodyPr>
            <a:normAutofit/>
          </a:bodyPr>
          <a:lstStyle/>
          <a:p>
            <a:r>
              <a:rPr lang="en-US" sz="2200" dirty="0"/>
              <a:t>Mortality:   N=4 trials.  </a:t>
            </a:r>
          </a:p>
          <a:p>
            <a:pPr lvl="1"/>
            <a:r>
              <a:rPr lang="en-US" sz="1800" dirty="0"/>
              <a:t>5 deaths in the IOC group and 3 in the non-IOC group</a:t>
            </a:r>
          </a:p>
          <a:p>
            <a:pPr lvl="1"/>
            <a:r>
              <a:rPr lang="en-US" sz="1800" dirty="0"/>
              <a:t>None of the deaths were directly attributable to surgery</a:t>
            </a:r>
          </a:p>
          <a:p>
            <a:r>
              <a:rPr lang="en-US" sz="2200" dirty="0"/>
              <a:t>Morbidity: N=5 trials</a:t>
            </a:r>
          </a:p>
          <a:p>
            <a:pPr lvl="1"/>
            <a:r>
              <a:rPr lang="en-US" sz="1800" dirty="0"/>
              <a:t>One of open cholecystectomy showed higher morbidity rate in the IOC group (14.8% versus 5.8%) – </a:t>
            </a:r>
            <a:r>
              <a:rPr lang="en-US" sz="1800" dirty="0" err="1"/>
              <a:t>Hauer</a:t>
            </a:r>
            <a:r>
              <a:rPr lang="en-US" sz="1800" dirty="0"/>
              <a:t>-Jensen.  </a:t>
            </a:r>
          </a:p>
          <a:p>
            <a:pPr lvl="1"/>
            <a:r>
              <a:rPr lang="en-US" sz="1800" dirty="0"/>
              <a:t>Another study showed a slightly higher rate of wound sepsis in the IOC group (7.6% versus 5.2% - </a:t>
            </a:r>
            <a:r>
              <a:rPr lang="en-US" sz="1800" dirty="0" err="1"/>
              <a:t>Murison</a:t>
            </a:r>
            <a:r>
              <a:rPr lang="en-US" sz="1800" dirty="0"/>
              <a:t> 1993.</a:t>
            </a:r>
          </a:p>
          <a:p>
            <a:r>
              <a:rPr lang="en-US" sz="2200" dirty="0"/>
              <a:t>Summary:</a:t>
            </a:r>
          </a:p>
          <a:p>
            <a:pPr lvl="1"/>
            <a:r>
              <a:rPr lang="en-US" sz="1800" dirty="0"/>
              <a:t> Level 1 evidence for IOC was of poor or moderate quality</a:t>
            </a:r>
          </a:p>
          <a:p>
            <a:pPr lvl="1"/>
            <a:r>
              <a:rPr lang="en-US" sz="1800" dirty="0"/>
              <a:t> No robust evidence to support or abandon the use of IOC to prevent retained CBD stones or bile duct injury.  </a:t>
            </a:r>
          </a:p>
          <a:p>
            <a:pPr lvl="1"/>
            <a:r>
              <a:rPr lang="en-US" sz="1800" dirty="0"/>
              <a:t>They also concluded that further small trials were </a:t>
            </a:r>
            <a:r>
              <a:rPr lang="en-US" sz="1800" b="1" dirty="0"/>
              <a:t>not</a:t>
            </a:r>
            <a:r>
              <a:rPr lang="en-US" sz="1800" dirty="0"/>
              <a:t> recommended.</a:t>
            </a:r>
          </a:p>
          <a:p>
            <a:endParaRPr lang="en-US" dirty="0"/>
          </a:p>
        </p:txBody>
      </p:sp>
    </p:spTree>
    <p:extLst>
      <p:ext uri="{BB962C8B-B14F-4D97-AF65-F5344CB8AC3E}">
        <p14:creationId xmlns:p14="http://schemas.microsoft.com/office/powerpoint/2010/main" xmlns="" val="96551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66F6435-709E-49B0-9E44-A72E4584A86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0975" y="0"/>
            <a:ext cx="12192000" cy="6858000"/>
          </a:xfrm>
          <a:prstGeom prst="rect">
            <a:avLst/>
          </a:prstGeom>
        </p:spPr>
      </p:pic>
      <p:sp>
        <p:nvSpPr>
          <p:cNvPr id="7" name="Content Placeholder 6">
            <a:extLst>
              <a:ext uri="{FF2B5EF4-FFF2-40B4-BE49-F238E27FC236}">
                <a16:creationId xmlns:a16="http://schemas.microsoft.com/office/drawing/2014/main" xmlns="" id="{0233AEEB-DD99-4C35-B2C6-952E9715B19E}"/>
              </a:ext>
            </a:extLst>
          </p:cNvPr>
          <p:cNvSpPr>
            <a:spLocks noGrp="1"/>
          </p:cNvSpPr>
          <p:nvPr>
            <p:ph idx="1"/>
          </p:nvPr>
        </p:nvSpPr>
        <p:spPr>
          <a:xfrm>
            <a:off x="114300" y="1581944"/>
            <a:ext cx="5800725" cy="4351338"/>
          </a:xfrm>
        </p:spPr>
        <p:txBody>
          <a:bodyPr>
            <a:normAutofit fontScale="92500" lnSpcReduction="10000"/>
          </a:bodyPr>
          <a:lstStyle/>
          <a:p>
            <a:r>
              <a:rPr lang="en-US" sz="2400" dirty="0"/>
              <a:t>Systematic review of articles that looked at bile duct visualization techniques for the prevention of BDI during lap </a:t>
            </a:r>
            <a:r>
              <a:rPr lang="en-US" sz="2400" dirty="0" err="1"/>
              <a:t>chole</a:t>
            </a:r>
            <a:endParaRPr lang="en-US" sz="2400" dirty="0"/>
          </a:p>
          <a:p>
            <a:r>
              <a:rPr lang="en-US" sz="2400" dirty="0"/>
              <a:t>Population based studies &gt; 10,000 pts; most from 1990’s</a:t>
            </a:r>
          </a:p>
          <a:p>
            <a:r>
              <a:rPr lang="en-US" sz="2400" dirty="0"/>
              <a:t>Studies prone to bias and confounders as they relied heavily on administrative data or very heterogeneous groups.  </a:t>
            </a:r>
          </a:p>
          <a:p>
            <a:r>
              <a:rPr lang="en-US" sz="2400" dirty="0"/>
              <a:t>In some cases, IOC could have been performed only because a BDI was suspected or observed.   As result, the number of BDIs that were identified when IOC was used could have been higher than the true incidence.</a:t>
            </a:r>
          </a:p>
          <a:p>
            <a:endParaRPr lang="en-US" dirty="0"/>
          </a:p>
        </p:txBody>
      </p:sp>
      <p:sp>
        <p:nvSpPr>
          <p:cNvPr id="5" name="Title 1"/>
          <p:cNvSpPr>
            <a:spLocks noGrp="1"/>
          </p:cNvSpPr>
          <p:nvPr>
            <p:ph type="title"/>
          </p:nvPr>
        </p:nvSpPr>
        <p:spPr>
          <a:xfrm>
            <a:off x="180975" y="161529"/>
            <a:ext cx="10515600" cy="1325563"/>
          </a:xfrm>
        </p:spPr>
        <p:txBody>
          <a:bodyPr>
            <a:normAutofit/>
          </a:bodyPr>
          <a:lstStyle/>
          <a:p>
            <a:r>
              <a:rPr lang="en-US" sz="3100" dirty="0"/>
              <a:t>Systematic Reviews:</a:t>
            </a:r>
            <a:br>
              <a:rPr lang="en-US" sz="3100" dirty="0"/>
            </a:br>
            <a:r>
              <a:rPr lang="en-US" sz="2700" dirty="0" err="1"/>
              <a:t>Buddingh</a:t>
            </a:r>
            <a:r>
              <a:rPr lang="en-US" sz="2700" dirty="0"/>
              <a:t> KT et al </a:t>
            </a:r>
            <a:r>
              <a:rPr lang="en-US" sz="2700" dirty="0" err="1"/>
              <a:t>Surg</a:t>
            </a:r>
            <a:r>
              <a:rPr lang="en-US" sz="2700" dirty="0"/>
              <a:t> </a:t>
            </a:r>
            <a:r>
              <a:rPr lang="en-US" sz="2700" dirty="0" err="1"/>
              <a:t>Endosc</a:t>
            </a:r>
            <a:r>
              <a:rPr lang="en-US" sz="2700" dirty="0"/>
              <a:t> 2011; 25: 2449-2461.</a:t>
            </a:r>
            <a:br>
              <a:rPr lang="en-US" sz="2700" dirty="0"/>
            </a:br>
            <a:r>
              <a:rPr lang="en-US" sz="2700" dirty="0"/>
              <a:t>R-AMSTAR Score:  24</a:t>
            </a:r>
            <a:endParaRPr lang="en-US" dirty="0"/>
          </a:p>
        </p:txBody>
      </p:sp>
      <p:pic>
        <p:nvPicPr>
          <p:cNvPr id="6" name="Picture 5"/>
          <p:cNvPicPr/>
          <p:nvPr/>
        </p:nvPicPr>
        <p:blipFill rotWithShape="1">
          <a:blip r:embed="rId3" cstate="print">
            <a:extLst>
              <a:ext uri="{28A0092B-C50C-407E-A947-70E740481C1C}">
                <a14:useLocalDpi xmlns:a14="http://schemas.microsoft.com/office/drawing/2010/main" xmlns="" val="0"/>
              </a:ext>
            </a:extLst>
          </a:blip>
          <a:srcRect b="21355"/>
          <a:stretch/>
        </p:blipFill>
        <p:spPr>
          <a:xfrm>
            <a:off x="6581775" y="1210469"/>
            <a:ext cx="4886325" cy="3540354"/>
          </a:xfrm>
          <a:prstGeom prst="rect">
            <a:avLst/>
          </a:prstGeom>
        </p:spPr>
      </p:pic>
      <p:sp>
        <p:nvSpPr>
          <p:cNvPr id="8" name="Rectangle 7"/>
          <p:cNvSpPr/>
          <p:nvPr/>
        </p:nvSpPr>
        <p:spPr>
          <a:xfrm>
            <a:off x="7296150" y="5015437"/>
            <a:ext cx="3638550" cy="480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Forest Plot of Protective Effect of IOC</a:t>
            </a:r>
          </a:p>
        </p:txBody>
      </p:sp>
    </p:spTree>
    <p:extLst>
      <p:ext uri="{BB962C8B-B14F-4D97-AF65-F5344CB8AC3E}">
        <p14:creationId xmlns:p14="http://schemas.microsoft.com/office/powerpoint/2010/main" xmlns="" val="3016004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468</TotalTime>
  <Words>4170</Words>
  <Application>Microsoft Office PowerPoint</Application>
  <PresentationFormat>Custom</PresentationFormat>
  <Paragraphs>469</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Multi-society State-of-the-Art Consensus Conference on Prevention of Bile Duct Injury During Cholecystectomy</vt:lpstr>
      <vt:lpstr>PICO 4: Should intraoperative biliary imaging (e.g. intraoperative cholangiography, ultrasound) versus no intraoperative biliary imaging be used for limiting the risk or severity of bile duct injury during laparoscopic cholecystectomy? </vt:lpstr>
      <vt:lpstr>PICO 4</vt:lpstr>
      <vt:lpstr>PICO 4: Recommendation</vt:lpstr>
      <vt:lpstr>PICO 4: Justification</vt:lpstr>
      <vt:lpstr>Randomized Trials of IOC vs No IOC: Ford JA et al Br J Surg 2011 R-AMSTAR Score:  31.5</vt:lpstr>
      <vt:lpstr>Randomized Trials of IOC vs No IOC in Lap Chole</vt:lpstr>
      <vt:lpstr>Systematic Review of Randomized Trials of IOC vs No IOC: Ford et al Br J Surg 2011 R-AMSTAR Score:  31.5</vt:lpstr>
      <vt:lpstr>Systematic Reviews: Buddingh KT et al Surg Endosc 2011; 25: 2449-2461. R-AMSTAR Score:  24</vt:lpstr>
      <vt:lpstr>PICO 4: Meta-analysis IOC vs No IOC and BDI </vt:lpstr>
      <vt:lpstr>Slide 11</vt:lpstr>
      <vt:lpstr>Meta-analysis of IOC vs No IOC and Diagnosis of BDI Intraoperatively</vt:lpstr>
      <vt:lpstr>Laparoscopic Ultrasound Studies Systematic Review:  Buddingh KT et al Surg Endosc 2011; 25: 2449-2461. R-AMSTAR Score:  24</vt:lpstr>
      <vt:lpstr>PICO 4 Summary of Judgments</vt:lpstr>
      <vt:lpstr>PICO 4: Recommendation</vt:lpstr>
      <vt:lpstr>Slide 16</vt:lpstr>
      <vt:lpstr>PICO 5</vt:lpstr>
      <vt:lpstr>PICO 5: Recommendations:</vt:lpstr>
      <vt:lpstr>PICO 5: Type B Recommendation:</vt:lpstr>
      <vt:lpstr>PICO 5: Justification:</vt:lpstr>
      <vt:lpstr>PICO 5: Overview</vt:lpstr>
      <vt:lpstr>Systematic Review 1: Vlek SR et al Surg Endosc  2016:  R-AMSTAR-29</vt:lpstr>
      <vt:lpstr>Systematic Review 1: Vlek SR et al Surg Endosc  2016:     GRADE Summary of Evidence</vt:lpstr>
      <vt:lpstr>Systematic Review 2: Pesce A et al World J Gastroenterol  2015:  R-AMSTAR-27</vt:lpstr>
      <vt:lpstr>WG2 PICO 5 Meta-analysis:  Near-infrared cholangiography vs IOC</vt:lpstr>
      <vt:lpstr>WG2 PICO 5 Meta-analysis:  Near-infrared cholangiography vs White Light</vt:lpstr>
      <vt:lpstr>Multicenter Randomized Trial (NCT02702843)</vt:lpstr>
      <vt:lpstr>PICO 5:  Summary of Judgments</vt:lpstr>
      <vt:lpstr>PICO 5: Recommendations:</vt:lpstr>
      <vt:lpstr>PICO 5: Type B Recommendation:</vt:lpstr>
      <vt:lpstr>Slide 31</vt:lpstr>
      <vt:lpstr>PICO 6 and 7</vt:lpstr>
      <vt:lpstr>PICO 6: Question</vt:lpstr>
      <vt:lpstr>Recommendation 1</vt:lpstr>
      <vt:lpstr>Recommendation 2</vt:lpstr>
      <vt:lpstr>Study Review</vt:lpstr>
      <vt:lpstr>Study Review</vt:lpstr>
      <vt:lpstr>Evidence: Acute Cholecystitis Increases Risk of BDI</vt:lpstr>
      <vt:lpstr>Evidence: Acute Cholecystitis Increases Risk of BDI</vt:lpstr>
      <vt:lpstr>Evidence: Acute Cholecystitis Increases Risk of BDI</vt:lpstr>
      <vt:lpstr>Slide 41</vt:lpstr>
      <vt:lpstr>Evidence: Acute Cholecystitis Increases Risk of BDI</vt:lpstr>
      <vt:lpstr>Evidence: Acute Cholecystitis Increases Risk of BDI</vt:lpstr>
      <vt:lpstr>Evidence: Acute Cholecystitis Increases Risk of BDI</vt:lpstr>
      <vt:lpstr>Evidence: Risk Stratification Models</vt:lpstr>
      <vt:lpstr>TG18  Severity Grading</vt:lpstr>
      <vt:lpstr>AAST Severity Grading</vt:lpstr>
      <vt:lpstr>TG18 Management Based on Severity</vt:lpstr>
      <vt:lpstr>TG18 Management Based on Severity</vt:lpstr>
      <vt:lpstr>Controversy Over TG Severity Grading</vt:lpstr>
      <vt:lpstr>Controversy Over TG Severity Grading</vt:lpstr>
      <vt:lpstr>PICO 6 - Limitations</vt:lpstr>
      <vt:lpstr>PICO 6 – Summary of Judgments</vt:lpstr>
      <vt:lpstr>Recommendation 1</vt:lpstr>
      <vt:lpstr>Slide 55</vt:lpstr>
      <vt:lpstr>Recommendation 2</vt:lpstr>
      <vt:lpstr>Slide 57</vt:lpstr>
      <vt:lpstr>PICO 7: Question</vt:lpstr>
      <vt:lpstr>Recommendation</vt:lpstr>
      <vt:lpstr>Future Studies Related to PICO 6 and PICO 7</vt:lpstr>
      <vt:lpstr>PICO 9 </vt:lpstr>
      <vt:lpstr>PICO 9: Question</vt:lpstr>
      <vt:lpstr>Recommendation</vt:lpstr>
      <vt:lpstr>Data: Group Comparison &amp; Primary Outcome</vt:lpstr>
      <vt:lpstr>Data: Group Comparison &amp; Primary Outcome</vt:lpstr>
      <vt:lpstr>Data: Addressing STC</vt:lpstr>
      <vt:lpstr>Retrospective Cohort Study (n=2)</vt:lpstr>
      <vt:lpstr>Prospective comparative cohort study</vt:lpstr>
      <vt:lpstr>Systematic reviews (n=2)</vt:lpstr>
      <vt:lpstr>Systematic Reviews:  (JAMA Surgery, 2015)</vt:lpstr>
      <vt:lpstr>Slide 71</vt:lpstr>
      <vt:lpstr>Meta-analysis continued</vt:lpstr>
      <vt:lpstr>Limitations Driving Recommendation</vt:lpstr>
      <vt:lpstr>Future Directions</vt:lpstr>
      <vt:lpstr>Recommendation</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Jacoby</dc:creator>
  <cp:lastModifiedBy>Brenda</cp:lastModifiedBy>
  <cp:revision>82</cp:revision>
  <dcterms:created xsi:type="dcterms:W3CDTF">2018-09-06T17:25:08Z</dcterms:created>
  <dcterms:modified xsi:type="dcterms:W3CDTF">2019-02-19T23:48:35Z</dcterms:modified>
</cp:coreProperties>
</file>