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0" r:id="rId3"/>
    <p:sldId id="259" r:id="rId4"/>
    <p:sldId id="258" r:id="rId5"/>
    <p:sldId id="264" r:id="rId6"/>
    <p:sldId id="265" r:id="rId7"/>
    <p:sldId id="271" r:id="rId8"/>
    <p:sldId id="260" r:id="rId9"/>
    <p:sldId id="262" r:id="rId10"/>
    <p:sldId id="266" r:id="rId11"/>
    <p:sldId id="272" r:id="rId12"/>
    <p:sldId id="261" r:id="rId13"/>
    <p:sldId id="263" r:id="rId14"/>
    <p:sldId id="267" r:id="rId15"/>
    <p:sldId id="269" r:id="rId16"/>
    <p:sldId id="268" r:id="rId17"/>
    <p:sldId id="273" r:id="rId18"/>
    <p:sldId id="270" r:id="rId19"/>
    <p:sldId id="274" r:id="rId20"/>
    <p:sldId id="310" r:id="rId21"/>
    <p:sldId id="31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27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216" autoAdjust="0"/>
    <p:restoredTop sz="94660"/>
  </p:normalViewPr>
  <p:slideViewPr>
    <p:cSldViewPr snapToGrid="0">
      <p:cViewPr varScale="1">
        <p:scale>
          <a:sx n="76" d="100"/>
          <a:sy n="76" d="100"/>
        </p:scale>
        <p:origin x="216" y="68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55CDA-1E64-4DFB-9339-285352CD5AE3}" type="datetimeFigureOut">
              <a:rPr lang="en-US" smtClean="0"/>
              <a:pPr/>
              <a:t>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72E73-6C13-47E4-99C3-3E5804F49F0A}" type="slidenum">
              <a:rPr lang="en-US" smtClean="0"/>
              <a:pPr/>
              <a:t>‹#›</a:t>
            </a:fld>
            <a:endParaRPr lang="en-US"/>
          </a:p>
        </p:txBody>
      </p:sp>
    </p:spTree>
    <p:extLst>
      <p:ext uri="{BB962C8B-B14F-4D97-AF65-F5344CB8AC3E}">
        <p14:creationId xmlns:p14="http://schemas.microsoft.com/office/powerpoint/2010/main" val="82838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3C75-42A5-46BF-8187-8CEDD0DF73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92D9DE-90A2-4DD1-AF53-6A569E97D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D59A01-3D2B-4E5A-A0A4-EC7DD81A1FDA}"/>
              </a:ext>
            </a:extLst>
          </p:cNvPr>
          <p:cNvSpPr>
            <a:spLocks noGrp="1"/>
          </p:cNvSpPr>
          <p:nvPr>
            <p:ph type="dt" sz="half" idx="10"/>
          </p:nvPr>
        </p:nvSpPr>
        <p:spPr/>
        <p:txBody>
          <a:bodyPr/>
          <a:lstStyle/>
          <a:p>
            <a:fld id="{C7DF3507-1773-4F77-BED6-E18467F11F8D}" type="datetimeFigureOut">
              <a:rPr lang="en-US" smtClean="0"/>
              <a:pPr/>
              <a:t>10/20/18</a:t>
            </a:fld>
            <a:endParaRPr lang="en-US"/>
          </a:p>
        </p:txBody>
      </p:sp>
      <p:sp>
        <p:nvSpPr>
          <p:cNvPr id="5" name="Footer Placeholder 4">
            <a:extLst>
              <a:ext uri="{FF2B5EF4-FFF2-40B4-BE49-F238E27FC236}">
                <a16:creationId xmlns:a16="http://schemas.microsoft.com/office/drawing/2014/main" id="{2D7F1EBE-E2A0-4028-BDC3-C25D282F0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306D69-1C34-4920-B982-1D13F5188888}"/>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val="161022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8E26-9693-4197-A9CB-85755C9D98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2E6284-3E54-4784-B48B-2B65A682A4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81EA8-842E-460E-B253-5CD22D42EFBD}"/>
              </a:ext>
            </a:extLst>
          </p:cNvPr>
          <p:cNvSpPr>
            <a:spLocks noGrp="1"/>
          </p:cNvSpPr>
          <p:nvPr>
            <p:ph type="dt" sz="half" idx="10"/>
          </p:nvPr>
        </p:nvSpPr>
        <p:spPr/>
        <p:txBody>
          <a:bodyPr/>
          <a:lstStyle/>
          <a:p>
            <a:fld id="{C7DF3507-1773-4F77-BED6-E18467F11F8D}" type="datetimeFigureOut">
              <a:rPr lang="en-US" smtClean="0"/>
              <a:pPr/>
              <a:t>10/20/18</a:t>
            </a:fld>
            <a:endParaRPr lang="en-US"/>
          </a:p>
        </p:txBody>
      </p:sp>
      <p:sp>
        <p:nvSpPr>
          <p:cNvPr id="5" name="Footer Placeholder 4">
            <a:extLst>
              <a:ext uri="{FF2B5EF4-FFF2-40B4-BE49-F238E27FC236}">
                <a16:creationId xmlns:a16="http://schemas.microsoft.com/office/drawing/2014/main" id="{A64E458D-50EB-4752-932A-F19115679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6C680-CED8-4FCE-B343-39DE7386433C}"/>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val="237367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0AA5E3-78A3-46C1-ABE9-0F546A092E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265E3E-C2E4-4195-91C3-7990455EE1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3EEF7-33E9-4810-AA10-3F7AADC244C4}"/>
              </a:ext>
            </a:extLst>
          </p:cNvPr>
          <p:cNvSpPr>
            <a:spLocks noGrp="1"/>
          </p:cNvSpPr>
          <p:nvPr>
            <p:ph type="dt" sz="half" idx="10"/>
          </p:nvPr>
        </p:nvSpPr>
        <p:spPr/>
        <p:txBody>
          <a:bodyPr/>
          <a:lstStyle/>
          <a:p>
            <a:fld id="{C7DF3507-1773-4F77-BED6-E18467F11F8D}" type="datetimeFigureOut">
              <a:rPr lang="en-US" smtClean="0"/>
              <a:pPr/>
              <a:t>10/20/18</a:t>
            </a:fld>
            <a:endParaRPr lang="en-US"/>
          </a:p>
        </p:txBody>
      </p:sp>
      <p:sp>
        <p:nvSpPr>
          <p:cNvPr id="5" name="Footer Placeholder 4">
            <a:extLst>
              <a:ext uri="{FF2B5EF4-FFF2-40B4-BE49-F238E27FC236}">
                <a16:creationId xmlns:a16="http://schemas.microsoft.com/office/drawing/2014/main" id="{5055661D-2DCD-4634-9800-7DADCC41B8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0149E-70D4-4A5A-9511-66866CEC7A91}"/>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val="70109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894F-9E08-45F0-95C1-B21E6AF6B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75E89C-83C3-41CC-B379-1B3ECB78E1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74ED6-227B-4E10-B8AB-332BE151EEB8}"/>
              </a:ext>
            </a:extLst>
          </p:cNvPr>
          <p:cNvSpPr>
            <a:spLocks noGrp="1"/>
          </p:cNvSpPr>
          <p:nvPr>
            <p:ph type="dt" sz="half" idx="10"/>
          </p:nvPr>
        </p:nvSpPr>
        <p:spPr/>
        <p:txBody>
          <a:bodyPr/>
          <a:lstStyle/>
          <a:p>
            <a:fld id="{C7DF3507-1773-4F77-BED6-E18467F11F8D}" type="datetimeFigureOut">
              <a:rPr lang="en-US" smtClean="0"/>
              <a:pPr/>
              <a:t>10/20/18</a:t>
            </a:fld>
            <a:endParaRPr lang="en-US"/>
          </a:p>
        </p:txBody>
      </p:sp>
      <p:sp>
        <p:nvSpPr>
          <p:cNvPr id="5" name="Footer Placeholder 4">
            <a:extLst>
              <a:ext uri="{FF2B5EF4-FFF2-40B4-BE49-F238E27FC236}">
                <a16:creationId xmlns:a16="http://schemas.microsoft.com/office/drawing/2014/main" id="{2A85D929-42EA-44EA-A1AA-8A772A819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AD69F-F52A-4F4F-ABF1-25D0EDAE12CF}"/>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val="220199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2AA6-FF45-40FF-93E6-D3DD0247F7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142E08-88BF-4554-8BA0-CF7DC78EE3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3CCB60-B842-4435-AD12-96FB3A746F76}"/>
              </a:ext>
            </a:extLst>
          </p:cNvPr>
          <p:cNvSpPr>
            <a:spLocks noGrp="1"/>
          </p:cNvSpPr>
          <p:nvPr>
            <p:ph type="dt" sz="half" idx="10"/>
          </p:nvPr>
        </p:nvSpPr>
        <p:spPr/>
        <p:txBody>
          <a:bodyPr/>
          <a:lstStyle/>
          <a:p>
            <a:fld id="{C7DF3507-1773-4F77-BED6-E18467F11F8D}" type="datetimeFigureOut">
              <a:rPr lang="en-US" smtClean="0"/>
              <a:pPr/>
              <a:t>10/20/18</a:t>
            </a:fld>
            <a:endParaRPr lang="en-US"/>
          </a:p>
        </p:txBody>
      </p:sp>
      <p:sp>
        <p:nvSpPr>
          <p:cNvPr id="5" name="Footer Placeholder 4">
            <a:extLst>
              <a:ext uri="{FF2B5EF4-FFF2-40B4-BE49-F238E27FC236}">
                <a16:creationId xmlns:a16="http://schemas.microsoft.com/office/drawing/2014/main" id="{77646680-208A-481E-8E05-4085C7408F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72C034-FA84-430C-A52B-2C8C87BAB7B6}"/>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val="312519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73CB6-ED1E-4286-A67C-61150708A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EA3573-0098-463D-B068-FD28D8BE967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D47741-F241-4427-A941-DED539BCF9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C7681C-DE91-4789-B6BC-AE46AE6CEB86}"/>
              </a:ext>
            </a:extLst>
          </p:cNvPr>
          <p:cNvSpPr>
            <a:spLocks noGrp="1"/>
          </p:cNvSpPr>
          <p:nvPr>
            <p:ph type="dt" sz="half" idx="10"/>
          </p:nvPr>
        </p:nvSpPr>
        <p:spPr/>
        <p:txBody>
          <a:bodyPr/>
          <a:lstStyle/>
          <a:p>
            <a:fld id="{C7DF3507-1773-4F77-BED6-E18467F11F8D}" type="datetimeFigureOut">
              <a:rPr lang="en-US" smtClean="0"/>
              <a:pPr/>
              <a:t>10/20/18</a:t>
            </a:fld>
            <a:endParaRPr lang="en-US"/>
          </a:p>
        </p:txBody>
      </p:sp>
      <p:sp>
        <p:nvSpPr>
          <p:cNvPr id="6" name="Footer Placeholder 5">
            <a:extLst>
              <a:ext uri="{FF2B5EF4-FFF2-40B4-BE49-F238E27FC236}">
                <a16:creationId xmlns:a16="http://schemas.microsoft.com/office/drawing/2014/main" id="{86502CE9-21C0-4377-99B2-3119C778F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06CF65-B951-4E35-9801-639E4D81C89D}"/>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val="2868386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B5DF5-1174-4C02-AAD4-73BB18EDC0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F1BDA7-C42E-46C3-B1F5-5F5E5D95A7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791A02-ED41-4B5D-B961-FED8B5D4C00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D0478F-E0E5-47E8-B0EC-02B6F2F1DD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491AC63-4836-4D59-8856-77B807FF379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0916E2-0A2C-436B-BD75-0FF271E99D7A}"/>
              </a:ext>
            </a:extLst>
          </p:cNvPr>
          <p:cNvSpPr>
            <a:spLocks noGrp="1"/>
          </p:cNvSpPr>
          <p:nvPr>
            <p:ph type="dt" sz="half" idx="10"/>
          </p:nvPr>
        </p:nvSpPr>
        <p:spPr/>
        <p:txBody>
          <a:bodyPr/>
          <a:lstStyle/>
          <a:p>
            <a:fld id="{C7DF3507-1773-4F77-BED6-E18467F11F8D}" type="datetimeFigureOut">
              <a:rPr lang="en-US" smtClean="0"/>
              <a:pPr/>
              <a:t>10/20/18</a:t>
            </a:fld>
            <a:endParaRPr lang="en-US"/>
          </a:p>
        </p:txBody>
      </p:sp>
      <p:sp>
        <p:nvSpPr>
          <p:cNvPr id="8" name="Footer Placeholder 7">
            <a:extLst>
              <a:ext uri="{FF2B5EF4-FFF2-40B4-BE49-F238E27FC236}">
                <a16:creationId xmlns:a16="http://schemas.microsoft.com/office/drawing/2014/main" id="{52B6CA50-26AC-4B82-8D10-27EE2A4B02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CEFFF4-8AEC-4C0E-9533-C6C7B74622CA}"/>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val="101788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1FC6-F309-4221-83BF-D35151DCA9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C6DD25-DA3D-451A-9E77-36DB77522731}"/>
              </a:ext>
            </a:extLst>
          </p:cNvPr>
          <p:cNvSpPr>
            <a:spLocks noGrp="1"/>
          </p:cNvSpPr>
          <p:nvPr>
            <p:ph type="dt" sz="half" idx="10"/>
          </p:nvPr>
        </p:nvSpPr>
        <p:spPr/>
        <p:txBody>
          <a:bodyPr/>
          <a:lstStyle/>
          <a:p>
            <a:fld id="{C7DF3507-1773-4F77-BED6-E18467F11F8D}" type="datetimeFigureOut">
              <a:rPr lang="en-US" smtClean="0"/>
              <a:pPr/>
              <a:t>10/20/18</a:t>
            </a:fld>
            <a:endParaRPr lang="en-US"/>
          </a:p>
        </p:txBody>
      </p:sp>
      <p:sp>
        <p:nvSpPr>
          <p:cNvPr id="4" name="Footer Placeholder 3">
            <a:extLst>
              <a:ext uri="{FF2B5EF4-FFF2-40B4-BE49-F238E27FC236}">
                <a16:creationId xmlns:a16="http://schemas.microsoft.com/office/drawing/2014/main" id="{1DDE6030-3977-4A50-B791-E8C961BA95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2DC87C-2954-47A6-A439-A1B81A52E139}"/>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val="268704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1D435-D98A-4EF9-BD74-55A8B8EAA831}"/>
              </a:ext>
            </a:extLst>
          </p:cNvPr>
          <p:cNvSpPr>
            <a:spLocks noGrp="1"/>
          </p:cNvSpPr>
          <p:nvPr>
            <p:ph type="dt" sz="half" idx="10"/>
          </p:nvPr>
        </p:nvSpPr>
        <p:spPr/>
        <p:txBody>
          <a:bodyPr/>
          <a:lstStyle/>
          <a:p>
            <a:fld id="{C7DF3507-1773-4F77-BED6-E18467F11F8D}" type="datetimeFigureOut">
              <a:rPr lang="en-US" smtClean="0"/>
              <a:pPr/>
              <a:t>10/20/18</a:t>
            </a:fld>
            <a:endParaRPr lang="en-US"/>
          </a:p>
        </p:txBody>
      </p:sp>
      <p:sp>
        <p:nvSpPr>
          <p:cNvPr id="3" name="Footer Placeholder 2">
            <a:extLst>
              <a:ext uri="{FF2B5EF4-FFF2-40B4-BE49-F238E27FC236}">
                <a16:creationId xmlns:a16="http://schemas.microsoft.com/office/drawing/2014/main" id="{3CB74EDD-72D7-4455-B748-EB71233D42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D21AF3-929A-40A5-8D2D-39A06BB9D9BA}"/>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val="288014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BAAD7-C093-44C7-B991-ADCF46D9B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E30B0F-C981-42DA-BCA7-A24E6B59C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41F736-6F08-4B00-8DE7-39E119A06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9546A0-1BFD-4401-8D3B-400164A19131}"/>
              </a:ext>
            </a:extLst>
          </p:cNvPr>
          <p:cNvSpPr>
            <a:spLocks noGrp="1"/>
          </p:cNvSpPr>
          <p:nvPr>
            <p:ph type="dt" sz="half" idx="10"/>
          </p:nvPr>
        </p:nvSpPr>
        <p:spPr/>
        <p:txBody>
          <a:bodyPr/>
          <a:lstStyle/>
          <a:p>
            <a:fld id="{C7DF3507-1773-4F77-BED6-E18467F11F8D}" type="datetimeFigureOut">
              <a:rPr lang="en-US" smtClean="0"/>
              <a:pPr/>
              <a:t>10/20/18</a:t>
            </a:fld>
            <a:endParaRPr lang="en-US"/>
          </a:p>
        </p:txBody>
      </p:sp>
      <p:sp>
        <p:nvSpPr>
          <p:cNvPr id="6" name="Footer Placeholder 5">
            <a:extLst>
              <a:ext uri="{FF2B5EF4-FFF2-40B4-BE49-F238E27FC236}">
                <a16:creationId xmlns:a16="http://schemas.microsoft.com/office/drawing/2014/main" id="{76D803CE-588B-4306-9355-689C426D9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4A78D3-778C-4543-B9E3-F89C002B80B6}"/>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val="392638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7E8D8-A240-4661-8A85-1CBFC41B42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18D902-44B0-4F84-AE2B-574830A51C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BE5EBE-9E08-4750-A1A6-945F27012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DEB457-C522-4870-A9AE-592B56C4D12E}"/>
              </a:ext>
            </a:extLst>
          </p:cNvPr>
          <p:cNvSpPr>
            <a:spLocks noGrp="1"/>
          </p:cNvSpPr>
          <p:nvPr>
            <p:ph type="dt" sz="half" idx="10"/>
          </p:nvPr>
        </p:nvSpPr>
        <p:spPr/>
        <p:txBody>
          <a:bodyPr/>
          <a:lstStyle/>
          <a:p>
            <a:fld id="{C7DF3507-1773-4F77-BED6-E18467F11F8D}" type="datetimeFigureOut">
              <a:rPr lang="en-US" smtClean="0"/>
              <a:pPr/>
              <a:t>10/20/18</a:t>
            </a:fld>
            <a:endParaRPr lang="en-US"/>
          </a:p>
        </p:txBody>
      </p:sp>
      <p:sp>
        <p:nvSpPr>
          <p:cNvPr id="6" name="Footer Placeholder 5">
            <a:extLst>
              <a:ext uri="{FF2B5EF4-FFF2-40B4-BE49-F238E27FC236}">
                <a16:creationId xmlns:a16="http://schemas.microsoft.com/office/drawing/2014/main" id="{8CEB3C77-8D25-4D15-A06F-904041EA9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AEAFD-A834-42EF-A613-F9FBDD2EBE3E}"/>
              </a:ext>
            </a:extLst>
          </p:cNvPr>
          <p:cNvSpPr>
            <a:spLocks noGrp="1"/>
          </p:cNvSpPr>
          <p:nvPr>
            <p:ph type="sldNum" sz="quarter" idx="12"/>
          </p:nvPr>
        </p:nvSpPr>
        <p:spPr/>
        <p:txBody>
          <a:bodyPr/>
          <a:lstStyle/>
          <a:p>
            <a:fld id="{999E6C06-48E2-43A3-A33F-C204BE8DEC7C}" type="slidenum">
              <a:rPr lang="en-US" smtClean="0"/>
              <a:pPr/>
              <a:t>‹#›</a:t>
            </a:fld>
            <a:endParaRPr lang="en-US"/>
          </a:p>
        </p:txBody>
      </p:sp>
    </p:spTree>
    <p:extLst>
      <p:ext uri="{BB962C8B-B14F-4D97-AF65-F5344CB8AC3E}">
        <p14:creationId xmlns:p14="http://schemas.microsoft.com/office/powerpoint/2010/main" val="275801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33E3B-3266-41FE-B3AB-7E99D2B463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52855C-ACA7-422A-AF0E-40284CFF6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27D5F-BBEA-4E0E-9074-4E7BA5E4D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F3507-1773-4F77-BED6-E18467F11F8D}" type="datetimeFigureOut">
              <a:rPr lang="en-US" smtClean="0"/>
              <a:pPr/>
              <a:t>10/20/18</a:t>
            </a:fld>
            <a:endParaRPr lang="en-US"/>
          </a:p>
        </p:txBody>
      </p:sp>
      <p:sp>
        <p:nvSpPr>
          <p:cNvPr id="5" name="Footer Placeholder 4">
            <a:extLst>
              <a:ext uri="{FF2B5EF4-FFF2-40B4-BE49-F238E27FC236}">
                <a16:creationId xmlns:a16="http://schemas.microsoft.com/office/drawing/2014/main" id="{C46674A4-D02C-495A-9D85-8A41C096C2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D52199-2306-49C0-8397-7BF69DDDC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E6C06-48E2-43A3-A33F-C204BE8DEC7C}" type="slidenum">
              <a:rPr lang="en-US" smtClean="0"/>
              <a:pPr/>
              <a:t>‹#›</a:t>
            </a:fld>
            <a:endParaRPr lang="en-US"/>
          </a:p>
        </p:txBody>
      </p:sp>
    </p:spTree>
    <p:extLst>
      <p:ext uri="{BB962C8B-B14F-4D97-AF65-F5344CB8AC3E}">
        <p14:creationId xmlns:p14="http://schemas.microsoft.com/office/powerpoint/2010/main" val="1045720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D191FA-336C-B249-B29D-ED7A96933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84ACC2-D51A-4D70-B3E3-9FD1A4E7EB5B}"/>
              </a:ext>
            </a:extLst>
          </p:cNvPr>
          <p:cNvSpPr>
            <a:spLocks noGrp="1"/>
          </p:cNvSpPr>
          <p:nvPr>
            <p:ph type="title"/>
          </p:nvPr>
        </p:nvSpPr>
        <p:spPr>
          <a:xfrm>
            <a:off x="381524" y="250031"/>
            <a:ext cx="7867126" cy="1325563"/>
          </a:xfrm>
        </p:spPr>
        <p:txBody>
          <a:bodyPr>
            <a:noAutofit/>
          </a:bodyPr>
          <a:lstStyle/>
          <a:p>
            <a:r>
              <a:rPr lang="en-US" sz="3200" dirty="0"/>
              <a:t>Multi-society State-of-the-Art Consensus Conference on Prevention of Bile Duct Injury During Cholecystectomy</a:t>
            </a:r>
          </a:p>
        </p:txBody>
      </p:sp>
      <p:pic>
        <p:nvPicPr>
          <p:cNvPr id="6" name="Picture 1"/>
          <p:cNvPicPr>
            <a:picLocks noGrp="1" noChangeAspect="1"/>
          </p:cNvPicPr>
          <p:nvPr>
            <p:ph idx="1"/>
          </p:nvPr>
        </p:nvPicPr>
        <p:blipFill>
          <a:blip r:embed="rId3" cstate="print">
            <a:extLst>
              <a:ext uri="{28A0092B-C50C-407E-A947-70E740481C1C}">
                <a14:useLocalDpi xmlns:a14="http://schemas.microsoft.com/office/drawing/2010/main" val="0"/>
              </a:ext>
            </a:extLst>
          </a:blip>
          <a:srcRect l="26666" t="26259" r="36667" b="26260"/>
          <a:stretch>
            <a:fillRect/>
          </a:stretch>
        </p:blipFill>
        <p:spPr bwMode="auto">
          <a:xfrm>
            <a:off x="514612" y="2535094"/>
            <a:ext cx="3486150" cy="300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id="{0233AEEB-DD99-4C35-B2C6-952E9715B19E}"/>
              </a:ext>
            </a:extLst>
          </p:cNvPr>
          <p:cNvSpPr txBox="1">
            <a:spLocks/>
          </p:cNvSpPr>
          <p:nvPr/>
        </p:nvSpPr>
        <p:spPr>
          <a:xfrm>
            <a:off x="4515374" y="2535094"/>
            <a:ext cx="3733276" cy="3516289"/>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Sponsored by:</a:t>
            </a:r>
          </a:p>
          <a:p>
            <a:pPr marL="0" indent="0">
              <a:buNone/>
            </a:pPr>
            <a:r>
              <a:rPr lang="en-US" dirty="0"/>
              <a:t>SAGES</a:t>
            </a:r>
          </a:p>
          <a:p>
            <a:pPr marL="0" indent="0">
              <a:buNone/>
            </a:pPr>
            <a:r>
              <a:rPr lang="en-US" dirty="0"/>
              <a:t>AHPBA</a:t>
            </a:r>
          </a:p>
          <a:p>
            <a:pPr marL="0" indent="0">
              <a:buNone/>
            </a:pPr>
            <a:r>
              <a:rPr lang="en-US" dirty="0"/>
              <a:t>IHPBA</a:t>
            </a:r>
          </a:p>
          <a:p>
            <a:pPr marL="0" indent="0">
              <a:buNone/>
            </a:pPr>
            <a:r>
              <a:rPr lang="en-US" dirty="0"/>
              <a:t>SSAT</a:t>
            </a:r>
          </a:p>
          <a:p>
            <a:pPr marL="0" indent="0">
              <a:buNone/>
            </a:pPr>
            <a:r>
              <a:rPr lang="en-US" dirty="0"/>
              <a:t>EAES</a:t>
            </a:r>
          </a:p>
        </p:txBody>
      </p:sp>
    </p:spTree>
    <p:extLst>
      <p:ext uri="{BB962C8B-B14F-4D97-AF65-F5344CB8AC3E}">
        <p14:creationId xmlns:p14="http://schemas.microsoft.com/office/powerpoint/2010/main" val="496673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F6435-709E-49B0-9E44-A72E4584A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91E6B0-AB27-5F42-814C-73E1388B6C0C}"/>
              </a:ext>
            </a:extLst>
          </p:cNvPr>
          <p:cNvSpPr>
            <a:spLocks noGrp="1"/>
          </p:cNvSpPr>
          <p:nvPr>
            <p:ph type="title"/>
          </p:nvPr>
        </p:nvSpPr>
        <p:spPr/>
        <p:txBody>
          <a:bodyPr/>
          <a:lstStyle/>
          <a:p>
            <a:r>
              <a:rPr lang="en-US" dirty="0"/>
              <a:t>PICO #16 </a:t>
            </a:r>
          </a:p>
        </p:txBody>
      </p:sp>
      <p:sp>
        <p:nvSpPr>
          <p:cNvPr id="7" name="Content Placeholder 6">
            <a:extLst>
              <a:ext uri="{FF2B5EF4-FFF2-40B4-BE49-F238E27FC236}">
                <a16:creationId xmlns:a16="http://schemas.microsoft.com/office/drawing/2014/main" id="{0233AEEB-DD99-4C35-B2C6-952E9715B19E}"/>
              </a:ext>
            </a:extLst>
          </p:cNvPr>
          <p:cNvSpPr>
            <a:spLocks noGrp="1"/>
          </p:cNvSpPr>
          <p:nvPr>
            <p:ph idx="1"/>
          </p:nvPr>
        </p:nvSpPr>
        <p:spPr/>
        <p:txBody>
          <a:bodyPr>
            <a:normAutofit/>
          </a:bodyPr>
          <a:lstStyle/>
          <a:p>
            <a:r>
              <a:rPr lang="en-US" i="1" dirty="0"/>
              <a:t>Current evidence is insufficient to determine the benefit of simulation vs video-based vs alternative surgeon training modalities on limiting/avoiding bile duct injury.</a:t>
            </a:r>
          </a:p>
          <a:p>
            <a:endParaRPr lang="en-US" dirty="0"/>
          </a:p>
          <a:p>
            <a:r>
              <a:rPr lang="en-US" dirty="0"/>
              <a:t>Recommendations for future study/ type B:</a:t>
            </a:r>
          </a:p>
          <a:p>
            <a:pPr lvl="1"/>
            <a:r>
              <a:rPr lang="en-US" dirty="0"/>
              <a:t>We suggest the conduct of prospective large-scale multi-center studies to determine the role of simulation vs video-based vs alternative surgeon training modalities on limiting/avoiding bile duct injury.</a:t>
            </a:r>
          </a:p>
        </p:txBody>
      </p:sp>
    </p:spTree>
    <p:extLst>
      <p:ext uri="{BB962C8B-B14F-4D97-AF65-F5344CB8AC3E}">
        <p14:creationId xmlns:p14="http://schemas.microsoft.com/office/powerpoint/2010/main" val="388528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0D191FA-336C-B249-B29D-ED7A96933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3884ACC2-D51A-4D70-B3E3-9FD1A4E7EB5B}"/>
              </a:ext>
            </a:extLst>
          </p:cNvPr>
          <p:cNvSpPr txBox="1">
            <a:spLocks/>
          </p:cNvSpPr>
          <p:nvPr/>
        </p:nvSpPr>
        <p:spPr>
          <a:xfrm>
            <a:off x="629174" y="295853"/>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PICO 16B Recommendation</a:t>
            </a:r>
          </a:p>
        </p:txBody>
      </p:sp>
      <p:pic>
        <p:nvPicPr>
          <p:cNvPr id="5"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val="359204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D191FA-336C-B249-B29D-ED7A96933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84ACC2-D51A-4D70-B3E3-9FD1A4E7EB5B}"/>
              </a:ext>
            </a:extLst>
          </p:cNvPr>
          <p:cNvSpPr>
            <a:spLocks noGrp="1"/>
          </p:cNvSpPr>
          <p:nvPr>
            <p:ph type="title"/>
          </p:nvPr>
        </p:nvSpPr>
        <p:spPr>
          <a:xfrm>
            <a:off x="629174" y="365125"/>
            <a:ext cx="7214532" cy="1325563"/>
          </a:xfrm>
        </p:spPr>
        <p:txBody>
          <a:bodyPr/>
          <a:lstStyle/>
          <a:p>
            <a:r>
              <a:rPr lang="en-US" b="1" dirty="0"/>
              <a:t>PICO #17</a:t>
            </a:r>
          </a:p>
        </p:txBody>
      </p:sp>
      <p:sp>
        <p:nvSpPr>
          <p:cNvPr id="3" name="Subtitle 2">
            <a:extLst>
              <a:ext uri="{FF2B5EF4-FFF2-40B4-BE49-F238E27FC236}">
                <a16:creationId xmlns:a16="http://schemas.microsoft.com/office/drawing/2014/main" id="{4464431E-52BF-467F-897A-934E4C36105C}"/>
              </a:ext>
            </a:extLst>
          </p:cNvPr>
          <p:cNvSpPr>
            <a:spLocks noGrp="1"/>
          </p:cNvSpPr>
          <p:nvPr>
            <p:ph idx="1"/>
          </p:nvPr>
        </p:nvSpPr>
        <p:spPr>
          <a:xfrm>
            <a:off x="629174" y="1825625"/>
            <a:ext cx="7214532" cy="4351338"/>
          </a:xfrm>
        </p:spPr>
        <p:txBody>
          <a:bodyPr>
            <a:normAutofit/>
          </a:bodyPr>
          <a:lstStyle/>
          <a:p>
            <a:r>
              <a:rPr lang="en-US" b="1" dirty="0"/>
              <a:t>PICO 17: Should more vs less surgeon experience be used for mitigating the risk of BDI associated with laparoscopic cholecystectomy?</a:t>
            </a:r>
            <a:r>
              <a:rPr lang="en-US" dirty="0"/>
              <a:t> </a:t>
            </a:r>
          </a:p>
          <a:p>
            <a:endParaRPr lang="en-US" dirty="0"/>
          </a:p>
          <a:p>
            <a:r>
              <a:rPr lang="en-US" dirty="0"/>
              <a:t>Primary Outcome – BDI</a:t>
            </a:r>
          </a:p>
          <a:p>
            <a:r>
              <a:rPr lang="en-US" dirty="0"/>
              <a:t>Secondary Outcomes – Mortality, Morbidity, Conversion</a:t>
            </a:r>
          </a:p>
          <a:p>
            <a:endParaRPr lang="en-US" dirty="0"/>
          </a:p>
        </p:txBody>
      </p:sp>
    </p:spTree>
    <p:extLst>
      <p:ext uri="{BB962C8B-B14F-4D97-AF65-F5344CB8AC3E}">
        <p14:creationId xmlns:p14="http://schemas.microsoft.com/office/powerpoint/2010/main" val="412384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F6435-709E-49B0-9E44-A72E4584A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91E6B0-AB27-5F42-814C-73E1388B6C0C}"/>
              </a:ext>
            </a:extLst>
          </p:cNvPr>
          <p:cNvSpPr>
            <a:spLocks noGrp="1"/>
          </p:cNvSpPr>
          <p:nvPr>
            <p:ph type="title"/>
          </p:nvPr>
        </p:nvSpPr>
        <p:spPr/>
        <p:txBody>
          <a:bodyPr/>
          <a:lstStyle/>
          <a:p>
            <a:r>
              <a:rPr lang="en-US" dirty="0"/>
              <a:t>PICO #17 </a:t>
            </a:r>
          </a:p>
        </p:txBody>
      </p:sp>
      <p:sp>
        <p:nvSpPr>
          <p:cNvPr id="7" name="Content Placeholder 6">
            <a:extLst>
              <a:ext uri="{FF2B5EF4-FFF2-40B4-BE49-F238E27FC236}">
                <a16:creationId xmlns:a16="http://schemas.microsoft.com/office/drawing/2014/main" id="{0233AEEB-DD99-4C35-B2C6-952E9715B19E}"/>
              </a:ext>
            </a:extLst>
          </p:cNvPr>
          <p:cNvSpPr>
            <a:spLocks noGrp="1"/>
          </p:cNvSpPr>
          <p:nvPr>
            <p:ph idx="1"/>
          </p:nvPr>
        </p:nvSpPr>
        <p:spPr/>
        <p:txBody>
          <a:bodyPr/>
          <a:lstStyle/>
          <a:p>
            <a:endParaRPr lang="en-US" dirty="0"/>
          </a:p>
        </p:txBody>
      </p:sp>
      <p:pic>
        <p:nvPicPr>
          <p:cNvPr id="3" name="Picture 2"/>
          <p:cNvPicPr>
            <a:picLocks noChangeAspect="1"/>
          </p:cNvPicPr>
          <p:nvPr/>
        </p:nvPicPr>
        <p:blipFill>
          <a:blip r:embed="rId3"/>
          <a:stretch>
            <a:fillRect/>
          </a:stretch>
        </p:blipFill>
        <p:spPr>
          <a:xfrm>
            <a:off x="2238433" y="2975538"/>
            <a:ext cx="7715134" cy="2051512"/>
          </a:xfrm>
          <a:prstGeom prst="rect">
            <a:avLst/>
          </a:prstGeom>
        </p:spPr>
      </p:pic>
    </p:spTree>
    <p:extLst>
      <p:ext uri="{BB962C8B-B14F-4D97-AF65-F5344CB8AC3E}">
        <p14:creationId xmlns:p14="http://schemas.microsoft.com/office/powerpoint/2010/main" val="3633035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F6435-709E-49B0-9E44-A72E4584A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91E6B0-AB27-5F42-814C-73E1388B6C0C}"/>
              </a:ext>
            </a:extLst>
          </p:cNvPr>
          <p:cNvSpPr>
            <a:spLocks noGrp="1"/>
          </p:cNvSpPr>
          <p:nvPr>
            <p:ph type="title"/>
          </p:nvPr>
        </p:nvSpPr>
        <p:spPr/>
        <p:txBody>
          <a:bodyPr/>
          <a:lstStyle/>
          <a:p>
            <a:r>
              <a:rPr lang="en-US" dirty="0"/>
              <a:t>PICO #17 </a:t>
            </a:r>
          </a:p>
        </p:txBody>
      </p:sp>
      <p:sp>
        <p:nvSpPr>
          <p:cNvPr id="7" name="Content Placeholder 6">
            <a:extLst>
              <a:ext uri="{FF2B5EF4-FFF2-40B4-BE49-F238E27FC236}">
                <a16:creationId xmlns:a16="http://schemas.microsoft.com/office/drawing/2014/main" id="{0233AEEB-DD99-4C35-B2C6-952E9715B19E}"/>
              </a:ext>
            </a:extLst>
          </p:cNvPr>
          <p:cNvSpPr>
            <a:spLocks noGrp="1"/>
          </p:cNvSpPr>
          <p:nvPr>
            <p:ph idx="1"/>
          </p:nvPr>
        </p:nvSpPr>
        <p:spPr/>
        <p:txBody>
          <a:bodyPr/>
          <a:lstStyle/>
          <a:p>
            <a:endParaRPr lang="en-US" dirty="0"/>
          </a:p>
        </p:txBody>
      </p:sp>
      <p:pic>
        <p:nvPicPr>
          <p:cNvPr id="3" name="Picture 2"/>
          <p:cNvPicPr>
            <a:picLocks noChangeAspect="1"/>
          </p:cNvPicPr>
          <p:nvPr/>
        </p:nvPicPr>
        <p:blipFill>
          <a:blip r:embed="rId3"/>
          <a:stretch>
            <a:fillRect/>
          </a:stretch>
        </p:blipFill>
        <p:spPr>
          <a:xfrm>
            <a:off x="2145386" y="1825625"/>
            <a:ext cx="7901227" cy="3772898"/>
          </a:xfrm>
          <a:prstGeom prst="rect">
            <a:avLst/>
          </a:prstGeom>
        </p:spPr>
      </p:pic>
    </p:spTree>
    <p:extLst>
      <p:ext uri="{BB962C8B-B14F-4D97-AF65-F5344CB8AC3E}">
        <p14:creationId xmlns:p14="http://schemas.microsoft.com/office/powerpoint/2010/main" val="729228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F6435-709E-49B0-9E44-A72E4584A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91E6B0-AB27-5F42-814C-73E1388B6C0C}"/>
              </a:ext>
            </a:extLst>
          </p:cNvPr>
          <p:cNvSpPr>
            <a:spLocks noGrp="1"/>
          </p:cNvSpPr>
          <p:nvPr>
            <p:ph type="title"/>
          </p:nvPr>
        </p:nvSpPr>
        <p:spPr/>
        <p:txBody>
          <a:bodyPr/>
          <a:lstStyle/>
          <a:p>
            <a:r>
              <a:rPr lang="en-US" dirty="0"/>
              <a:t>PICO #17 </a:t>
            </a:r>
          </a:p>
        </p:txBody>
      </p:sp>
      <p:sp>
        <p:nvSpPr>
          <p:cNvPr id="7" name="Content Placeholder 6">
            <a:extLst>
              <a:ext uri="{FF2B5EF4-FFF2-40B4-BE49-F238E27FC236}">
                <a16:creationId xmlns:a16="http://schemas.microsoft.com/office/drawing/2014/main" id="{0233AEEB-DD99-4C35-B2C6-952E9715B19E}"/>
              </a:ext>
            </a:extLst>
          </p:cNvPr>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2147431" y="1690688"/>
            <a:ext cx="7897137" cy="3779143"/>
          </a:xfrm>
          <a:prstGeom prst="rect">
            <a:avLst/>
          </a:prstGeom>
        </p:spPr>
      </p:pic>
    </p:spTree>
    <p:extLst>
      <p:ext uri="{BB962C8B-B14F-4D97-AF65-F5344CB8AC3E}">
        <p14:creationId xmlns:p14="http://schemas.microsoft.com/office/powerpoint/2010/main" val="199623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F6435-709E-49B0-9E44-A72E4584A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91E6B0-AB27-5F42-814C-73E1388B6C0C}"/>
              </a:ext>
            </a:extLst>
          </p:cNvPr>
          <p:cNvSpPr>
            <a:spLocks noGrp="1"/>
          </p:cNvSpPr>
          <p:nvPr>
            <p:ph type="title"/>
          </p:nvPr>
        </p:nvSpPr>
        <p:spPr/>
        <p:txBody>
          <a:bodyPr/>
          <a:lstStyle/>
          <a:p>
            <a:r>
              <a:rPr lang="en-US" dirty="0"/>
              <a:t>PICO #17 </a:t>
            </a:r>
          </a:p>
        </p:txBody>
      </p:sp>
      <p:sp>
        <p:nvSpPr>
          <p:cNvPr id="7" name="Content Placeholder 6">
            <a:extLst>
              <a:ext uri="{FF2B5EF4-FFF2-40B4-BE49-F238E27FC236}">
                <a16:creationId xmlns:a16="http://schemas.microsoft.com/office/drawing/2014/main" id="{0233AEEB-DD99-4C35-B2C6-952E9715B19E}"/>
              </a:ext>
            </a:extLst>
          </p:cNvPr>
          <p:cNvSpPr>
            <a:spLocks noGrp="1"/>
          </p:cNvSpPr>
          <p:nvPr>
            <p:ph idx="1"/>
          </p:nvPr>
        </p:nvSpPr>
        <p:spPr/>
        <p:txBody>
          <a:bodyPr>
            <a:normAutofit/>
          </a:bodyPr>
          <a:lstStyle/>
          <a:p>
            <a:r>
              <a:rPr lang="en-US" dirty="0"/>
              <a:t>Recommendation A: </a:t>
            </a:r>
          </a:p>
          <a:p>
            <a:pPr lvl="1"/>
            <a:r>
              <a:rPr lang="en-US" dirty="0"/>
              <a:t>We suggest that surgeons have a low threshold for calling for help from another surgeon when practical in difficult cases or when there is uncertain of anatomy (conditional recommendation, low certainty of evidence).</a:t>
            </a:r>
          </a:p>
          <a:p>
            <a:endParaRPr lang="en-GB" b="1" dirty="0"/>
          </a:p>
          <a:p>
            <a:r>
              <a:rPr lang="en-GB" sz="1400" b="1" dirty="0"/>
              <a:t>References</a:t>
            </a:r>
            <a:endParaRPr lang="en-US" sz="1400" dirty="0"/>
          </a:p>
          <a:p>
            <a:pPr lvl="1"/>
            <a:r>
              <a:rPr lang="en-GB" sz="1400" dirty="0" err="1"/>
              <a:t>Flum</a:t>
            </a:r>
            <a:r>
              <a:rPr lang="en-GB" sz="1400" dirty="0"/>
              <a:t> DR, </a:t>
            </a:r>
            <a:r>
              <a:rPr lang="en-GB" sz="1400" dirty="0" err="1"/>
              <a:t>Koepsell</a:t>
            </a:r>
            <a:r>
              <a:rPr lang="en-GB" sz="1400" dirty="0"/>
              <a:t> T, </a:t>
            </a:r>
            <a:r>
              <a:rPr lang="en-GB" sz="1400" dirty="0" err="1"/>
              <a:t>Heagerty</a:t>
            </a:r>
            <a:r>
              <a:rPr lang="en-GB" sz="1400" dirty="0"/>
              <a:t> P, et al. Common bile duct injury during laparoscopic cholecystectomy and the use of intraoperative cholangiography: adverse outcome or preventable error? Arch Surg. 2001 Nov;136(11):1287-92.</a:t>
            </a:r>
            <a:endParaRPr lang="en-US" sz="1400" dirty="0"/>
          </a:p>
          <a:p>
            <a:pPr lvl="1"/>
            <a:r>
              <a:rPr lang="en-GB" sz="1400" dirty="0" err="1"/>
              <a:t>Schwaitzberg</a:t>
            </a:r>
            <a:r>
              <a:rPr lang="en-GB" sz="1400" dirty="0"/>
              <a:t> SD, Scott DJ, Jones DB, McKinley SK, </a:t>
            </a:r>
            <a:r>
              <a:rPr lang="en-GB" sz="1400" dirty="0" err="1"/>
              <a:t>Castrillion</a:t>
            </a:r>
            <a:r>
              <a:rPr lang="en-GB" sz="1400" dirty="0"/>
              <a:t> J, Hunter TD, Brunt LM. Threefold increased bile duct injury rate is associated with less experience in an insurance claims database. </a:t>
            </a:r>
            <a:r>
              <a:rPr lang="en-GB" sz="1400" dirty="0" err="1"/>
              <a:t>Surg</a:t>
            </a:r>
            <a:r>
              <a:rPr lang="en-GB" sz="1400" dirty="0"/>
              <a:t> </a:t>
            </a:r>
            <a:r>
              <a:rPr lang="en-GB" sz="1400" dirty="0" err="1"/>
              <a:t>Endosc</a:t>
            </a:r>
            <a:r>
              <a:rPr lang="en-GB" sz="1400" dirty="0"/>
              <a:t>. 2014. 28:3068-3073.</a:t>
            </a:r>
            <a:endParaRPr lang="en-US" sz="1400" dirty="0"/>
          </a:p>
          <a:p>
            <a:pPr lvl="1"/>
            <a:r>
              <a:rPr lang="en-GB" sz="1400" dirty="0" err="1"/>
              <a:t>Koulas</a:t>
            </a:r>
            <a:r>
              <a:rPr lang="en-GB" sz="1400" dirty="0"/>
              <a:t> SG. </a:t>
            </a:r>
            <a:r>
              <a:rPr lang="en-GB" sz="1400" dirty="0" err="1"/>
              <a:t>Tsimoyiannis</a:t>
            </a:r>
            <a:r>
              <a:rPr lang="en-GB" sz="1400" dirty="0"/>
              <a:t> J, </a:t>
            </a:r>
            <a:r>
              <a:rPr lang="en-GB" sz="1400" dirty="0" err="1"/>
              <a:t>Koutsourelakis</a:t>
            </a:r>
            <a:r>
              <a:rPr lang="en-GB" sz="1400" dirty="0"/>
              <a:t> I, et al. Laparoscopic cholecystectomy performed by surgical trainees. JSLS. 2006 Oct-Dec;10(4):484-7.</a:t>
            </a:r>
            <a:endParaRPr lang="en-US" sz="1400" dirty="0"/>
          </a:p>
          <a:p>
            <a:pPr lvl="1"/>
            <a:endParaRPr lang="en-US" sz="1400" dirty="0"/>
          </a:p>
        </p:txBody>
      </p:sp>
    </p:spTree>
    <p:extLst>
      <p:ext uri="{BB962C8B-B14F-4D97-AF65-F5344CB8AC3E}">
        <p14:creationId xmlns:p14="http://schemas.microsoft.com/office/powerpoint/2010/main" val="2539026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0D191FA-336C-B249-B29D-ED7A96933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3884ACC2-D51A-4D70-B3E3-9FD1A4E7EB5B}"/>
              </a:ext>
            </a:extLst>
          </p:cNvPr>
          <p:cNvSpPr txBox="1">
            <a:spLocks/>
          </p:cNvSpPr>
          <p:nvPr/>
        </p:nvSpPr>
        <p:spPr>
          <a:xfrm>
            <a:off x="629174" y="295853"/>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PICO 17A Recommendation</a:t>
            </a:r>
          </a:p>
        </p:txBody>
      </p:sp>
      <p:pic>
        <p:nvPicPr>
          <p:cNvPr id="5"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val="803706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F6435-709E-49B0-9E44-A72E4584A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91E6B0-AB27-5F42-814C-73E1388B6C0C}"/>
              </a:ext>
            </a:extLst>
          </p:cNvPr>
          <p:cNvSpPr>
            <a:spLocks noGrp="1"/>
          </p:cNvSpPr>
          <p:nvPr>
            <p:ph type="title"/>
          </p:nvPr>
        </p:nvSpPr>
        <p:spPr/>
        <p:txBody>
          <a:bodyPr/>
          <a:lstStyle/>
          <a:p>
            <a:r>
              <a:rPr lang="en-US" dirty="0"/>
              <a:t>PICO #17 </a:t>
            </a:r>
          </a:p>
        </p:txBody>
      </p:sp>
      <p:sp>
        <p:nvSpPr>
          <p:cNvPr id="7" name="Content Placeholder 6">
            <a:extLst>
              <a:ext uri="{FF2B5EF4-FFF2-40B4-BE49-F238E27FC236}">
                <a16:creationId xmlns:a16="http://schemas.microsoft.com/office/drawing/2014/main" id="{0233AEEB-DD99-4C35-B2C6-952E9715B19E}"/>
              </a:ext>
            </a:extLst>
          </p:cNvPr>
          <p:cNvSpPr>
            <a:spLocks noGrp="1"/>
          </p:cNvSpPr>
          <p:nvPr>
            <p:ph idx="1"/>
          </p:nvPr>
        </p:nvSpPr>
        <p:spPr/>
        <p:txBody>
          <a:bodyPr>
            <a:normAutofit/>
          </a:bodyPr>
          <a:lstStyle/>
          <a:p>
            <a:r>
              <a:rPr lang="en-US" dirty="0"/>
              <a:t>Recommendation for future studies/Type B Recommendation:  </a:t>
            </a:r>
          </a:p>
          <a:p>
            <a:pPr lvl="1"/>
            <a:r>
              <a:rPr lang="en-US" dirty="0"/>
              <a:t>We suggest the conduct of prospective research studies to develop evidence-based guidelines for physicians who are in transition in practice/from residency/fellowship to independent practice, in order to mitigate the risk of BDI associated with laparoscopic cholecystectomy.</a:t>
            </a:r>
          </a:p>
          <a:p>
            <a:pPr lvl="1"/>
            <a:endParaRPr lang="en-US" dirty="0"/>
          </a:p>
          <a:p>
            <a:r>
              <a:rPr lang="en-GB" sz="1400" b="1" dirty="0"/>
              <a:t>References</a:t>
            </a:r>
            <a:endParaRPr lang="en-US" sz="1400" dirty="0"/>
          </a:p>
          <a:p>
            <a:pPr lvl="1"/>
            <a:r>
              <a:rPr lang="en-GB" sz="1400" dirty="0" err="1"/>
              <a:t>Flum</a:t>
            </a:r>
            <a:r>
              <a:rPr lang="en-GB" sz="1400" dirty="0"/>
              <a:t> DR, </a:t>
            </a:r>
            <a:r>
              <a:rPr lang="en-GB" sz="1400" dirty="0" err="1"/>
              <a:t>Koepsell</a:t>
            </a:r>
            <a:r>
              <a:rPr lang="en-GB" sz="1400" dirty="0"/>
              <a:t> T, </a:t>
            </a:r>
            <a:r>
              <a:rPr lang="en-GB" sz="1400" dirty="0" err="1"/>
              <a:t>Heagerty</a:t>
            </a:r>
            <a:r>
              <a:rPr lang="en-GB" sz="1400" dirty="0"/>
              <a:t> P, et al. Common bile duct injury during laparoscopic cholecystectomy and the use of intraoperative cholangiography: adverse outcome or preventable error? Arch Surg. 2001 Nov;136(11):1287-92.</a:t>
            </a:r>
            <a:endParaRPr lang="en-US" sz="1400" dirty="0"/>
          </a:p>
          <a:p>
            <a:pPr lvl="1"/>
            <a:r>
              <a:rPr lang="en-GB" sz="1400" dirty="0" err="1"/>
              <a:t>Schwaitzberg</a:t>
            </a:r>
            <a:r>
              <a:rPr lang="en-GB" sz="1400" dirty="0"/>
              <a:t> SD, Scott DJ, Jones DB, McKinley SK, </a:t>
            </a:r>
            <a:r>
              <a:rPr lang="en-GB" sz="1400" dirty="0" err="1"/>
              <a:t>Castrillion</a:t>
            </a:r>
            <a:r>
              <a:rPr lang="en-GB" sz="1400" dirty="0"/>
              <a:t> J, Hunter TD, Brunt LM. Threefold increased bile duct injury rate is associated with less experience in an insurance claims database. </a:t>
            </a:r>
            <a:r>
              <a:rPr lang="en-GB" sz="1400" dirty="0" err="1"/>
              <a:t>Surg</a:t>
            </a:r>
            <a:r>
              <a:rPr lang="en-GB" sz="1400" dirty="0"/>
              <a:t> </a:t>
            </a:r>
            <a:r>
              <a:rPr lang="en-GB" sz="1400" dirty="0" err="1"/>
              <a:t>Endosc</a:t>
            </a:r>
            <a:r>
              <a:rPr lang="en-GB" sz="1400" dirty="0"/>
              <a:t>. 2014. 28:3068-3073.</a:t>
            </a:r>
            <a:endParaRPr lang="en-US" sz="1400" dirty="0"/>
          </a:p>
          <a:p>
            <a:pPr lvl="1"/>
            <a:r>
              <a:rPr lang="en-GB" sz="1400" dirty="0" err="1"/>
              <a:t>Koulas</a:t>
            </a:r>
            <a:r>
              <a:rPr lang="en-GB" sz="1400" dirty="0"/>
              <a:t> SG. </a:t>
            </a:r>
            <a:r>
              <a:rPr lang="en-GB" sz="1400" dirty="0" err="1"/>
              <a:t>Tsimoyiannis</a:t>
            </a:r>
            <a:r>
              <a:rPr lang="en-GB" sz="1400" dirty="0"/>
              <a:t> J, </a:t>
            </a:r>
            <a:r>
              <a:rPr lang="en-GB" sz="1400" dirty="0" err="1"/>
              <a:t>Koutsourelakis</a:t>
            </a:r>
            <a:r>
              <a:rPr lang="en-GB" sz="1400" dirty="0"/>
              <a:t> I, et al. Laparoscopic cholecystectomy performed by surgical trainees. JSLS. 2006 Oct-Dec;10(4):484-7.</a:t>
            </a:r>
            <a:endParaRPr lang="en-US" sz="1400" dirty="0"/>
          </a:p>
          <a:p>
            <a:pPr lvl="1"/>
            <a:endParaRPr lang="en-US" dirty="0"/>
          </a:p>
        </p:txBody>
      </p:sp>
    </p:spTree>
    <p:extLst>
      <p:ext uri="{BB962C8B-B14F-4D97-AF65-F5344CB8AC3E}">
        <p14:creationId xmlns:p14="http://schemas.microsoft.com/office/powerpoint/2010/main" val="263613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0D191FA-336C-B249-B29D-ED7A96933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3884ACC2-D51A-4D70-B3E3-9FD1A4E7EB5B}"/>
              </a:ext>
            </a:extLst>
          </p:cNvPr>
          <p:cNvSpPr txBox="1">
            <a:spLocks/>
          </p:cNvSpPr>
          <p:nvPr/>
        </p:nvSpPr>
        <p:spPr>
          <a:xfrm>
            <a:off x="629174" y="295853"/>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PICO 17B Recommendation</a:t>
            </a:r>
          </a:p>
        </p:txBody>
      </p:sp>
      <p:pic>
        <p:nvPicPr>
          <p:cNvPr id="5"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val="213865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D191FA-336C-B249-B29D-ED7A96933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84ACC2-D51A-4D70-B3E3-9FD1A4E7EB5B}"/>
              </a:ext>
            </a:extLst>
          </p:cNvPr>
          <p:cNvSpPr>
            <a:spLocks noGrp="1"/>
          </p:cNvSpPr>
          <p:nvPr>
            <p:ph type="title"/>
          </p:nvPr>
        </p:nvSpPr>
        <p:spPr>
          <a:xfrm>
            <a:off x="629174" y="365125"/>
            <a:ext cx="7214532" cy="1325563"/>
          </a:xfrm>
        </p:spPr>
        <p:txBody>
          <a:bodyPr/>
          <a:lstStyle/>
          <a:p>
            <a:r>
              <a:rPr lang="en-US" b="1" dirty="0"/>
              <a:t>Work Group Five</a:t>
            </a:r>
          </a:p>
        </p:txBody>
      </p:sp>
      <p:sp>
        <p:nvSpPr>
          <p:cNvPr id="3" name="Subtitle 2">
            <a:extLst>
              <a:ext uri="{FF2B5EF4-FFF2-40B4-BE49-F238E27FC236}">
                <a16:creationId xmlns:a16="http://schemas.microsoft.com/office/drawing/2014/main" id="{4464431E-52BF-467F-897A-934E4C36105C}"/>
              </a:ext>
            </a:extLst>
          </p:cNvPr>
          <p:cNvSpPr>
            <a:spLocks noGrp="1"/>
          </p:cNvSpPr>
          <p:nvPr>
            <p:ph idx="1"/>
          </p:nvPr>
        </p:nvSpPr>
        <p:spPr>
          <a:xfrm>
            <a:off x="629174" y="1825625"/>
            <a:ext cx="7214532" cy="4351338"/>
          </a:xfrm>
        </p:spPr>
        <p:txBody>
          <a:bodyPr>
            <a:normAutofit/>
          </a:bodyPr>
          <a:lstStyle/>
          <a:p>
            <a:r>
              <a:rPr lang="en-US" dirty="0"/>
              <a:t>PICO #15-17</a:t>
            </a:r>
          </a:p>
          <a:p>
            <a:endParaRPr lang="en-US" dirty="0"/>
          </a:p>
          <a:p>
            <a:r>
              <a:rPr lang="en-US" b="1" dirty="0"/>
              <a:t>Group Leads </a:t>
            </a:r>
            <a:endParaRPr lang="en-US" dirty="0"/>
          </a:p>
          <a:p>
            <a:pPr lvl="1"/>
            <a:r>
              <a:rPr lang="en-US" sz="1800" dirty="0"/>
              <a:t>Rajesh Aggarwal, MD PhD FACS FRCS, Thomas Jefferson University</a:t>
            </a:r>
          </a:p>
          <a:p>
            <a:pPr lvl="1"/>
            <a:r>
              <a:rPr lang="en-US" sz="1800" dirty="0"/>
              <a:t>Carol-Anne Moulton, MBBS PhD FRACS, University of Toronto </a:t>
            </a:r>
          </a:p>
          <a:p>
            <a:r>
              <a:rPr lang="en-US" b="1" dirty="0"/>
              <a:t>Group Members </a:t>
            </a:r>
            <a:endParaRPr lang="en-US" dirty="0"/>
          </a:p>
          <a:p>
            <a:pPr lvl="1"/>
            <a:r>
              <a:rPr lang="en-US" sz="1600" dirty="0"/>
              <a:t>Philip Pucher, MD PhD MRCS, Imperial College London </a:t>
            </a:r>
          </a:p>
          <a:p>
            <a:pPr lvl="1"/>
            <a:r>
              <a:rPr lang="en-US" sz="1600" dirty="0"/>
              <a:t>Sara </a:t>
            </a:r>
            <a:r>
              <a:rPr lang="en-US" sz="1600" dirty="0" err="1"/>
              <a:t>Monafred</a:t>
            </a:r>
            <a:r>
              <a:rPr lang="en-US" sz="1600" dirty="0"/>
              <a:t>, MD, University of Indiana </a:t>
            </a:r>
          </a:p>
          <a:p>
            <a:pPr lvl="1"/>
            <a:r>
              <a:rPr lang="en-US" sz="1600" dirty="0"/>
              <a:t>Nathan </a:t>
            </a:r>
            <a:r>
              <a:rPr lang="en-US" sz="1600" dirty="0" err="1"/>
              <a:t>Stoikes</a:t>
            </a:r>
            <a:r>
              <a:rPr lang="en-US" sz="1600" dirty="0"/>
              <a:t>, MD, University of Tennessee Health Science Centre </a:t>
            </a:r>
          </a:p>
          <a:p>
            <a:pPr lvl="1"/>
            <a:r>
              <a:rPr lang="en-US" sz="1600" dirty="0"/>
              <a:t>Byron Fernando-Santos, MD, Dartmouth-Hitchcock Medical Center </a:t>
            </a:r>
          </a:p>
          <a:p>
            <a:pPr lvl="1"/>
            <a:r>
              <a:rPr lang="it-IT" sz="1600" dirty="0"/>
              <a:t>Ryan Campagna, MD, Northwestern University </a:t>
            </a:r>
          </a:p>
          <a:p>
            <a:pPr lvl="1"/>
            <a:r>
              <a:rPr lang="en-US" sz="1600" dirty="0"/>
              <a:t>Romeo Ignacio, MD, Naval Medical Center San Diego </a:t>
            </a:r>
          </a:p>
        </p:txBody>
      </p:sp>
    </p:spTree>
    <p:extLst>
      <p:ext uri="{BB962C8B-B14F-4D97-AF65-F5344CB8AC3E}">
        <p14:creationId xmlns:p14="http://schemas.microsoft.com/office/powerpoint/2010/main" val="4155651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F6435-709E-49B0-9E44-A72E4584A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91E6B0-AB27-5F42-814C-73E1388B6C0C}"/>
              </a:ext>
            </a:extLst>
          </p:cNvPr>
          <p:cNvSpPr>
            <a:spLocks noGrp="1"/>
          </p:cNvSpPr>
          <p:nvPr>
            <p:ph type="title"/>
          </p:nvPr>
        </p:nvSpPr>
        <p:spPr>
          <a:xfrm>
            <a:off x="285750" y="0"/>
            <a:ext cx="10515600" cy="1325563"/>
          </a:xfrm>
        </p:spPr>
        <p:txBody>
          <a:bodyPr>
            <a:normAutofit/>
          </a:bodyPr>
          <a:lstStyle/>
          <a:p>
            <a:r>
              <a:rPr lang="en-US" sz="4000" dirty="0">
                <a:solidFill>
                  <a:schemeClr val="bg1"/>
                </a:solidFill>
              </a:rPr>
              <a:t>Recommendation 19</a:t>
            </a:r>
          </a:p>
        </p:txBody>
      </p:sp>
      <p:sp>
        <p:nvSpPr>
          <p:cNvPr id="7" name="Content Placeholder 6">
            <a:extLst>
              <a:ext uri="{FF2B5EF4-FFF2-40B4-BE49-F238E27FC236}">
                <a16:creationId xmlns:a16="http://schemas.microsoft.com/office/drawing/2014/main" id="{0233AEEB-DD99-4C35-B2C6-952E9715B19E}"/>
              </a:ext>
            </a:extLst>
          </p:cNvPr>
          <p:cNvSpPr>
            <a:spLocks noGrp="1"/>
          </p:cNvSpPr>
          <p:nvPr>
            <p:ph idx="1"/>
          </p:nvPr>
        </p:nvSpPr>
        <p:spPr>
          <a:xfrm>
            <a:off x="771524" y="1694778"/>
            <a:ext cx="10658475" cy="2724821"/>
          </a:xfrm>
          <a:solidFill>
            <a:schemeClr val="bg1"/>
          </a:solidFill>
        </p:spPr>
        <p:txBody>
          <a:bodyPr>
            <a:normAutofit/>
          </a:bodyPr>
          <a:lstStyle/>
          <a:p>
            <a:r>
              <a:rPr lang="en-US" b="1" dirty="0"/>
              <a:t>Additional Panel Recommendation: Type B Recommendation</a:t>
            </a:r>
            <a:endParaRPr lang="en-US" dirty="0"/>
          </a:p>
          <a:p>
            <a:r>
              <a:rPr lang="en-US" b="1" dirty="0"/>
              <a:t>19.</a:t>
            </a:r>
            <a:r>
              <a:rPr lang="en-US" dirty="0"/>
              <a:t>  We suggest the development of national quality improvement initiatives for the prevention of bile duct injuries following cholecystectomy.  The initiatives(s) should be capable of identifying and characterizing bile duct injuries in the population under study.</a:t>
            </a:r>
          </a:p>
        </p:txBody>
      </p:sp>
    </p:spTree>
    <p:extLst>
      <p:ext uri="{BB962C8B-B14F-4D97-AF65-F5344CB8AC3E}">
        <p14:creationId xmlns:p14="http://schemas.microsoft.com/office/powerpoint/2010/main" val="217945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0D191FA-336C-B249-B29D-ED7A96933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884ACC2-D51A-4D70-B3E3-9FD1A4E7EB5B}"/>
              </a:ext>
            </a:extLst>
          </p:cNvPr>
          <p:cNvSpPr txBox="1">
            <a:spLocks/>
          </p:cNvSpPr>
          <p:nvPr/>
        </p:nvSpPr>
        <p:spPr>
          <a:xfrm>
            <a:off x="629174" y="365125"/>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PICO 19 Recommendation</a:t>
            </a:r>
          </a:p>
        </p:txBody>
      </p:sp>
      <p:pic>
        <p:nvPicPr>
          <p:cNvPr id="6"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val="277052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D191FA-336C-B249-B29D-ED7A96933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84ACC2-D51A-4D70-B3E3-9FD1A4E7EB5B}"/>
              </a:ext>
            </a:extLst>
          </p:cNvPr>
          <p:cNvSpPr>
            <a:spLocks noGrp="1"/>
          </p:cNvSpPr>
          <p:nvPr>
            <p:ph type="title"/>
          </p:nvPr>
        </p:nvSpPr>
        <p:spPr>
          <a:xfrm>
            <a:off x="629174" y="365125"/>
            <a:ext cx="7214532" cy="1325563"/>
          </a:xfrm>
        </p:spPr>
        <p:txBody>
          <a:bodyPr/>
          <a:lstStyle/>
          <a:p>
            <a:r>
              <a:rPr lang="en-US" b="1" dirty="0"/>
              <a:t>PICO #15</a:t>
            </a:r>
          </a:p>
        </p:txBody>
      </p:sp>
      <p:sp>
        <p:nvSpPr>
          <p:cNvPr id="3" name="Subtitle 2">
            <a:extLst>
              <a:ext uri="{FF2B5EF4-FFF2-40B4-BE49-F238E27FC236}">
                <a16:creationId xmlns:a16="http://schemas.microsoft.com/office/drawing/2014/main" id="{4464431E-52BF-467F-897A-934E4C36105C}"/>
              </a:ext>
            </a:extLst>
          </p:cNvPr>
          <p:cNvSpPr>
            <a:spLocks noGrp="1"/>
          </p:cNvSpPr>
          <p:nvPr>
            <p:ph idx="1"/>
          </p:nvPr>
        </p:nvSpPr>
        <p:spPr>
          <a:xfrm>
            <a:off x="629174" y="1825625"/>
            <a:ext cx="7214532" cy="4351338"/>
          </a:xfrm>
        </p:spPr>
        <p:txBody>
          <a:bodyPr>
            <a:normAutofit/>
          </a:bodyPr>
          <a:lstStyle/>
          <a:p>
            <a:r>
              <a:rPr lang="en-US" b="1" dirty="0"/>
              <a:t>PICO 15: Should CVS coaching of surgeon vs no coaching be used for mitigating the risk of BDI associated with laparoscopic cholecystectomy? </a:t>
            </a:r>
          </a:p>
          <a:p>
            <a:endParaRPr lang="en-US" b="1" dirty="0"/>
          </a:p>
          <a:p>
            <a:r>
              <a:rPr lang="en-US" dirty="0"/>
              <a:t>Primary Outcome – BDI</a:t>
            </a:r>
          </a:p>
          <a:p>
            <a:r>
              <a:rPr lang="en-US" dirty="0"/>
              <a:t>Secondary Outcome – CVS Quality </a:t>
            </a:r>
          </a:p>
        </p:txBody>
      </p:sp>
    </p:spTree>
    <p:extLst>
      <p:ext uri="{BB962C8B-B14F-4D97-AF65-F5344CB8AC3E}">
        <p14:creationId xmlns:p14="http://schemas.microsoft.com/office/powerpoint/2010/main" val="2772766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F6435-709E-49B0-9E44-A72E4584A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91E6B0-AB27-5F42-814C-73E1388B6C0C}"/>
              </a:ext>
            </a:extLst>
          </p:cNvPr>
          <p:cNvSpPr>
            <a:spLocks noGrp="1"/>
          </p:cNvSpPr>
          <p:nvPr>
            <p:ph type="title"/>
          </p:nvPr>
        </p:nvSpPr>
        <p:spPr/>
        <p:txBody>
          <a:bodyPr/>
          <a:lstStyle/>
          <a:p>
            <a:r>
              <a:rPr lang="en-US" dirty="0"/>
              <a:t>PICO #15 </a:t>
            </a:r>
          </a:p>
        </p:txBody>
      </p:sp>
      <p:sp>
        <p:nvSpPr>
          <p:cNvPr id="7" name="Content Placeholder 6">
            <a:extLst>
              <a:ext uri="{FF2B5EF4-FFF2-40B4-BE49-F238E27FC236}">
                <a16:creationId xmlns:a16="http://schemas.microsoft.com/office/drawing/2014/main" id="{0233AEEB-DD99-4C35-B2C6-952E9715B19E}"/>
              </a:ext>
            </a:extLst>
          </p:cNvPr>
          <p:cNvSpPr>
            <a:spLocks noGrp="1"/>
          </p:cNvSpPr>
          <p:nvPr>
            <p:ph idx="1"/>
          </p:nvPr>
        </p:nvSpPr>
        <p:spPr/>
        <p:txBody>
          <a:bodyPr/>
          <a:lstStyle/>
          <a:p>
            <a:endParaRPr lang="en-US" dirty="0"/>
          </a:p>
        </p:txBody>
      </p:sp>
      <p:pic>
        <p:nvPicPr>
          <p:cNvPr id="3" name="Picture 2"/>
          <p:cNvPicPr>
            <a:picLocks noChangeAspect="1"/>
          </p:cNvPicPr>
          <p:nvPr/>
        </p:nvPicPr>
        <p:blipFill>
          <a:blip r:embed="rId3"/>
          <a:stretch>
            <a:fillRect/>
          </a:stretch>
        </p:blipFill>
        <p:spPr>
          <a:xfrm>
            <a:off x="2239982" y="2350246"/>
            <a:ext cx="7712036" cy="2157507"/>
          </a:xfrm>
          <a:prstGeom prst="rect">
            <a:avLst/>
          </a:prstGeom>
        </p:spPr>
      </p:pic>
    </p:spTree>
    <p:extLst>
      <p:ext uri="{BB962C8B-B14F-4D97-AF65-F5344CB8AC3E}">
        <p14:creationId xmlns:p14="http://schemas.microsoft.com/office/powerpoint/2010/main" val="37339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F6435-709E-49B0-9E44-A72E4584A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91E6B0-AB27-5F42-814C-73E1388B6C0C}"/>
              </a:ext>
            </a:extLst>
          </p:cNvPr>
          <p:cNvSpPr>
            <a:spLocks noGrp="1"/>
          </p:cNvSpPr>
          <p:nvPr>
            <p:ph type="title"/>
          </p:nvPr>
        </p:nvSpPr>
        <p:spPr/>
        <p:txBody>
          <a:bodyPr/>
          <a:lstStyle/>
          <a:p>
            <a:r>
              <a:rPr lang="en-US" dirty="0"/>
              <a:t>PICO #15 </a:t>
            </a:r>
          </a:p>
        </p:txBody>
      </p:sp>
      <p:sp>
        <p:nvSpPr>
          <p:cNvPr id="7" name="Content Placeholder 6">
            <a:extLst>
              <a:ext uri="{FF2B5EF4-FFF2-40B4-BE49-F238E27FC236}">
                <a16:creationId xmlns:a16="http://schemas.microsoft.com/office/drawing/2014/main" id="{0233AEEB-DD99-4C35-B2C6-952E9715B19E}"/>
              </a:ext>
            </a:extLst>
          </p:cNvPr>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2492433" y="1996585"/>
            <a:ext cx="6701444" cy="3535228"/>
          </a:xfrm>
          <a:prstGeom prst="rect">
            <a:avLst/>
          </a:prstGeom>
        </p:spPr>
      </p:pic>
    </p:spTree>
    <p:extLst>
      <p:ext uri="{BB962C8B-B14F-4D97-AF65-F5344CB8AC3E}">
        <p14:creationId xmlns:p14="http://schemas.microsoft.com/office/powerpoint/2010/main" val="271921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F6435-709E-49B0-9E44-A72E4584A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91E6B0-AB27-5F42-814C-73E1388B6C0C}"/>
              </a:ext>
            </a:extLst>
          </p:cNvPr>
          <p:cNvSpPr>
            <a:spLocks noGrp="1"/>
          </p:cNvSpPr>
          <p:nvPr>
            <p:ph type="title"/>
          </p:nvPr>
        </p:nvSpPr>
        <p:spPr/>
        <p:txBody>
          <a:bodyPr/>
          <a:lstStyle/>
          <a:p>
            <a:r>
              <a:rPr lang="en-US" dirty="0"/>
              <a:t>PICO #15 </a:t>
            </a:r>
          </a:p>
        </p:txBody>
      </p:sp>
      <p:sp>
        <p:nvSpPr>
          <p:cNvPr id="7" name="Content Placeholder 6">
            <a:extLst>
              <a:ext uri="{FF2B5EF4-FFF2-40B4-BE49-F238E27FC236}">
                <a16:creationId xmlns:a16="http://schemas.microsoft.com/office/drawing/2014/main" id="{0233AEEB-DD99-4C35-B2C6-952E9715B19E}"/>
              </a:ext>
            </a:extLst>
          </p:cNvPr>
          <p:cNvSpPr>
            <a:spLocks noGrp="1"/>
          </p:cNvSpPr>
          <p:nvPr>
            <p:ph idx="1"/>
          </p:nvPr>
        </p:nvSpPr>
        <p:spPr/>
        <p:txBody>
          <a:bodyPr>
            <a:normAutofit/>
          </a:bodyPr>
          <a:lstStyle/>
          <a:p>
            <a:r>
              <a:rPr lang="en-US" dirty="0"/>
              <a:t>Recommendation A</a:t>
            </a:r>
          </a:p>
          <a:p>
            <a:pPr lvl="1"/>
            <a:r>
              <a:rPr lang="en-US" dirty="0"/>
              <a:t>We suggest continued education of surgeons regarding the critical view of safety during laparoscopic cholecystectomy that may include coaching.  (Conditional recommendation, very low certainty of evidence)</a:t>
            </a:r>
          </a:p>
          <a:p>
            <a:pPr lvl="1"/>
            <a:endParaRPr lang="en-US" dirty="0"/>
          </a:p>
          <a:p>
            <a:r>
              <a:rPr lang="en-GB" sz="1300" b="1" dirty="0"/>
              <a:t>References</a:t>
            </a:r>
            <a:endParaRPr lang="en-US" sz="1300" dirty="0"/>
          </a:p>
          <a:p>
            <a:pPr lvl="1"/>
            <a:r>
              <a:rPr lang="en-GB" sz="1300" dirty="0" err="1"/>
              <a:t>Nijssen</a:t>
            </a:r>
            <a:r>
              <a:rPr lang="en-GB" sz="1300" dirty="0"/>
              <a:t> MA, </a:t>
            </a:r>
            <a:r>
              <a:rPr lang="en-GB" sz="1300" dirty="0" err="1"/>
              <a:t>Schreinemakers</a:t>
            </a:r>
            <a:r>
              <a:rPr lang="en-GB" sz="1300" dirty="0"/>
              <a:t> JM, van der Schelling GP, </a:t>
            </a:r>
            <a:r>
              <a:rPr lang="en-GB" sz="1300" dirty="0" err="1"/>
              <a:t>Crolla</a:t>
            </a:r>
            <a:r>
              <a:rPr lang="en-GB" sz="1300" dirty="0"/>
              <a:t> RM, </a:t>
            </a:r>
            <a:r>
              <a:rPr lang="en-GB" sz="1300" dirty="0" err="1"/>
              <a:t>Rijken</a:t>
            </a:r>
            <a:r>
              <a:rPr lang="en-GB" sz="1300" dirty="0"/>
              <a:t> AM. Improving Critical View of Safety in Laparoscopic Cholecystectomy by Teaching Interventions. J </a:t>
            </a:r>
            <a:r>
              <a:rPr lang="en-GB" sz="1300" dirty="0" err="1"/>
              <a:t>Surg</a:t>
            </a:r>
            <a:r>
              <a:rPr lang="en-GB" sz="1300" dirty="0"/>
              <a:t> Educ. 2016 May-Jun;73(3):442-7.</a:t>
            </a:r>
            <a:endParaRPr lang="en-US" sz="1300" dirty="0"/>
          </a:p>
          <a:p>
            <a:pPr lvl="1"/>
            <a:r>
              <a:rPr lang="en-GB" sz="1300" dirty="0" err="1"/>
              <a:t>Stefanidis</a:t>
            </a:r>
            <a:r>
              <a:rPr lang="en-GB" sz="1300" dirty="0"/>
              <a:t> D, </a:t>
            </a:r>
            <a:r>
              <a:rPr lang="en-GB" sz="1300" dirty="0" err="1"/>
              <a:t>Chintalapudi</a:t>
            </a:r>
            <a:r>
              <a:rPr lang="en-GB" sz="1300" dirty="0"/>
              <a:t> N, Anderson-Montoya B, </a:t>
            </a:r>
            <a:r>
              <a:rPr lang="en-GB" sz="1300" dirty="0" err="1"/>
              <a:t>Oommen</a:t>
            </a:r>
            <a:r>
              <a:rPr lang="en-GB" sz="1300" dirty="0"/>
              <a:t> B, </a:t>
            </a:r>
            <a:r>
              <a:rPr lang="en-GB" sz="1300" dirty="0" err="1"/>
              <a:t>Tobben</a:t>
            </a:r>
            <a:r>
              <a:rPr lang="en-GB" sz="1300" dirty="0"/>
              <a:t> D, Pimentel M. How often do surgeons obtain the critical view of safety during laparoscopic cholecystectomy? </a:t>
            </a:r>
            <a:r>
              <a:rPr lang="en-GB" sz="1300" dirty="0" err="1"/>
              <a:t>Surg</a:t>
            </a:r>
            <a:r>
              <a:rPr lang="en-GB" sz="1300" dirty="0"/>
              <a:t> </a:t>
            </a:r>
            <a:r>
              <a:rPr lang="en-GB" sz="1300" dirty="0" err="1"/>
              <a:t>Endosc</a:t>
            </a:r>
            <a:r>
              <a:rPr lang="en-GB" sz="1300" dirty="0"/>
              <a:t>. 2017 Jan;31(1):142-146.</a:t>
            </a:r>
            <a:endParaRPr lang="en-US" sz="1300" dirty="0"/>
          </a:p>
          <a:p>
            <a:pPr lvl="1"/>
            <a:r>
              <a:rPr lang="en-GB" sz="1300" dirty="0"/>
              <a:t>Sanford DE, Strasberg SM. A simple effective method for generation of a permanent record of the Critical View of Safety during laparoscopic cholecystectomy by intraoperative "doublet" photography. J Am </a:t>
            </a:r>
            <a:r>
              <a:rPr lang="en-GB" sz="1300" dirty="0" err="1"/>
              <a:t>Coll</a:t>
            </a:r>
            <a:r>
              <a:rPr lang="en-GB" sz="1300" dirty="0"/>
              <a:t> Surg. 2014 Feb;218(2):170-8.</a:t>
            </a:r>
            <a:endParaRPr lang="en-US" sz="1300" dirty="0"/>
          </a:p>
          <a:p>
            <a:pPr lvl="1"/>
            <a:endParaRPr lang="en-US" sz="1300" dirty="0"/>
          </a:p>
          <a:p>
            <a:endParaRPr lang="en-US" sz="1300" dirty="0"/>
          </a:p>
        </p:txBody>
      </p:sp>
    </p:spTree>
    <p:extLst>
      <p:ext uri="{BB962C8B-B14F-4D97-AF65-F5344CB8AC3E}">
        <p14:creationId xmlns:p14="http://schemas.microsoft.com/office/powerpoint/2010/main" val="3429785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0D191FA-336C-B249-B29D-ED7A96933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3884ACC2-D51A-4D70-B3E3-9FD1A4E7EB5B}"/>
              </a:ext>
            </a:extLst>
          </p:cNvPr>
          <p:cNvSpPr txBox="1">
            <a:spLocks/>
          </p:cNvSpPr>
          <p:nvPr/>
        </p:nvSpPr>
        <p:spPr>
          <a:xfrm>
            <a:off x="629174" y="295853"/>
            <a:ext cx="7214532"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Vote on PICO 15 Recommendation</a:t>
            </a:r>
          </a:p>
        </p:txBody>
      </p:sp>
      <p:pic>
        <p:nvPicPr>
          <p:cNvPr id="5" name="Picture 2"/>
          <p:cNvPicPr>
            <a:picLocks noChangeAspect="1" noChangeArrowheads="1"/>
          </p:cNvPicPr>
          <p:nvPr/>
        </p:nvPicPr>
        <p:blipFill>
          <a:blip r:embed="rId3" cstate="print"/>
          <a:srcRect/>
          <a:stretch>
            <a:fillRect/>
          </a:stretch>
        </p:blipFill>
        <p:spPr bwMode="auto">
          <a:xfrm>
            <a:off x="3212158" y="1825625"/>
            <a:ext cx="2048172" cy="4351338"/>
          </a:xfrm>
          <a:prstGeom prst="rect">
            <a:avLst/>
          </a:prstGeom>
          <a:noFill/>
          <a:ln w="9525">
            <a:noFill/>
            <a:miter lim="800000"/>
            <a:headEnd/>
            <a:tailEnd/>
          </a:ln>
        </p:spPr>
      </p:pic>
    </p:spTree>
    <p:extLst>
      <p:ext uri="{BB962C8B-B14F-4D97-AF65-F5344CB8AC3E}">
        <p14:creationId xmlns:p14="http://schemas.microsoft.com/office/powerpoint/2010/main" val="361093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D191FA-336C-B249-B29D-ED7A96933D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884ACC2-D51A-4D70-B3E3-9FD1A4E7EB5B}"/>
              </a:ext>
            </a:extLst>
          </p:cNvPr>
          <p:cNvSpPr>
            <a:spLocks noGrp="1"/>
          </p:cNvSpPr>
          <p:nvPr>
            <p:ph type="title"/>
          </p:nvPr>
        </p:nvSpPr>
        <p:spPr>
          <a:xfrm>
            <a:off x="629174" y="365125"/>
            <a:ext cx="7214532" cy="1325563"/>
          </a:xfrm>
        </p:spPr>
        <p:txBody>
          <a:bodyPr/>
          <a:lstStyle/>
          <a:p>
            <a:r>
              <a:rPr lang="en-US" b="1" dirty="0"/>
              <a:t>PICO #16</a:t>
            </a:r>
          </a:p>
        </p:txBody>
      </p:sp>
      <p:sp>
        <p:nvSpPr>
          <p:cNvPr id="3" name="Subtitle 2">
            <a:extLst>
              <a:ext uri="{FF2B5EF4-FFF2-40B4-BE49-F238E27FC236}">
                <a16:creationId xmlns:a16="http://schemas.microsoft.com/office/drawing/2014/main" id="{4464431E-52BF-467F-897A-934E4C36105C}"/>
              </a:ext>
            </a:extLst>
          </p:cNvPr>
          <p:cNvSpPr>
            <a:spLocks noGrp="1"/>
          </p:cNvSpPr>
          <p:nvPr>
            <p:ph idx="1"/>
          </p:nvPr>
        </p:nvSpPr>
        <p:spPr>
          <a:xfrm>
            <a:off x="629174" y="1825625"/>
            <a:ext cx="7214532" cy="4351338"/>
          </a:xfrm>
        </p:spPr>
        <p:txBody>
          <a:bodyPr>
            <a:normAutofit/>
          </a:bodyPr>
          <a:lstStyle/>
          <a:p>
            <a:r>
              <a:rPr lang="en-US" b="1" dirty="0"/>
              <a:t>PICO 16: Should training by simulation or video-based education vs alternative surgeon training be used for mitigating the risk of BDI associated with laparoscopic cholecystectomy? </a:t>
            </a:r>
          </a:p>
          <a:p>
            <a:endParaRPr lang="en-US" b="1" dirty="0"/>
          </a:p>
          <a:p>
            <a:r>
              <a:rPr lang="en-US" dirty="0"/>
              <a:t>Primary Outcome – BDI</a:t>
            </a:r>
          </a:p>
          <a:p>
            <a:endParaRPr lang="en-US" dirty="0"/>
          </a:p>
        </p:txBody>
      </p:sp>
    </p:spTree>
    <p:extLst>
      <p:ext uri="{BB962C8B-B14F-4D97-AF65-F5344CB8AC3E}">
        <p14:creationId xmlns:p14="http://schemas.microsoft.com/office/powerpoint/2010/main" val="46747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6F6435-709E-49B0-9E44-A72E4584A8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91E6B0-AB27-5F42-814C-73E1388B6C0C}"/>
              </a:ext>
            </a:extLst>
          </p:cNvPr>
          <p:cNvSpPr>
            <a:spLocks noGrp="1"/>
          </p:cNvSpPr>
          <p:nvPr>
            <p:ph type="title"/>
          </p:nvPr>
        </p:nvSpPr>
        <p:spPr/>
        <p:txBody>
          <a:bodyPr/>
          <a:lstStyle/>
          <a:p>
            <a:r>
              <a:rPr lang="en-US" dirty="0"/>
              <a:t>PICO #16 </a:t>
            </a:r>
          </a:p>
        </p:txBody>
      </p:sp>
      <p:sp>
        <p:nvSpPr>
          <p:cNvPr id="7" name="Content Placeholder 6">
            <a:extLst>
              <a:ext uri="{FF2B5EF4-FFF2-40B4-BE49-F238E27FC236}">
                <a16:creationId xmlns:a16="http://schemas.microsoft.com/office/drawing/2014/main" id="{0233AEEB-DD99-4C35-B2C6-952E9715B19E}"/>
              </a:ext>
            </a:extLst>
          </p:cNvPr>
          <p:cNvSpPr>
            <a:spLocks noGrp="1"/>
          </p:cNvSpPr>
          <p:nvPr>
            <p:ph idx="1"/>
          </p:nvPr>
        </p:nvSpPr>
        <p:spPr/>
        <p:txBody>
          <a:bodyPr/>
          <a:lstStyle/>
          <a:p>
            <a:endParaRPr lang="en-US" dirty="0"/>
          </a:p>
        </p:txBody>
      </p:sp>
      <p:pic>
        <p:nvPicPr>
          <p:cNvPr id="3" name="Picture 2"/>
          <p:cNvPicPr>
            <a:picLocks noChangeAspect="1"/>
          </p:cNvPicPr>
          <p:nvPr/>
        </p:nvPicPr>
        <p:blipFill>
          <a:blip r:embed="rId3"/>
          <a:stretch>
            <a:fillRect/>
          </a:stretch>
        </p:blipFill>
        <p:spPr>
          <a:xfrm>
            <a:off x="2238224" y="2988426"/>
            <a:ext cx="7712036" cy="2032463"/>
          </a:xfrm>
          <a:prstGeom prst="rect">
            <a:avLst/>
          </a:prstGeom>
        </p:spPr>
      </p:pic>
    </p:spTree>
    <p:extLst>
      <p:ext uri="{BB962C8B-B14F-4D97-AF65-F5344CB8AC3E}">
        <p14:creationId xmlns:p14="http://schemas.microsoft.com/office/powerpoint/2010/main" val="1815076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455</TotalTime>
  <Words>495</Words>
  <Application>Microsoft Macintosh PowerPoint</Application>
  <PresentationFormat>Widescreen</PresentationFormat>
  <Paragraphs>77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Multi-society State-of-the-Art Consensus Conference on Prevention of Bile Duct Injury During Cholecystectomy</vt:lpstr>
      <vt:lpstr>Work Group Five</vt:lpstr>
      <vt:lpstr>PICO #15</vt:lpstr>
      <vt:lpstr>PICO #15 </vt:lpstr>
      <vt:lpstr>PICO #15 </vt:lpstr>
      <vt:lpstr>PICO #15 </vt:lpstr>
      <vt:lpstr>PowerPoint Presentation</vt:lpstr>
      <vt:lpstr>PICO #16</vt:lpstr>
      <vt:lpstr>PICO #16 </vt:lpstr>
      <vt:lpstr>PICO #16 </vt:lpstr>
      <vt:lpstr>PowerPoint Presentation</vt:lpstr>
      <vt:lpstr>PICO #17</vt:lpstr>
      <vt:lpstr>PICO #17 </vt:lpstr>
      <vt:lpstr>PICO #17 </vt:lpstr>
      <vt:lpstr>PICO #17 </vt:lpstr>
      <vt:lpstr>PICO #17 </vt:lpstr>
      <vt:lpstr>PowerPoint Presentation</vt:lpstr>
      <vt:lpstr>PICO #17 </vt:lpstr>
      <vt:lpstr>PowerPoint Presentation</vt:lpstr>
      <vt:lpstr>Recommendation 19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Jacoby</dc:creator>
  <cp:lastModifiedBy>Viera Ewell</cp:lastModifiedBy>
  <cp:revision>79</cp:revision>
  <dcterms:created xsi:type="dcterms:W3CDTF">2018-09-06T17:25:08Z</dcterms:created>
  <dcterms:modified xsi:type="dcterms:W3CDTF">2018-10-20T10:27:35Z</dcterms:modified>
</cp:coreProperties>
</file>