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256" r:id="rId2"/>
    <p:sldId id="288" r:id="rId3"/>
    <p:sldId id="270" r:id="rId4"/>
    <p:sldId id="293" r:id="rId5"/>
    <p:sldId id="282" r:id="rId6"/>
    <p:sldId id="284" r:id="rId7"/>
    <p:sldId id="258" r:id="rId8"/>
    <p:sldId id="274" r:id="rId9"/>
    <p:sldId id="281" r:id="rId10"/>
    <p:sldId id="278" r:id="rId11"/>
    <p:sldId id="280" r:id="rId12"/>
    <p:sldId id="276" r:id="rId13"/>
    <p:sldId id="279" r:id="rId14"/>
    <p:sldId id="286" r:id="rId15"/>
    <p:sldId id="296" r:id="rId16"/>
    <p:sldId id="285" r:id="rId17"/>
    <p:sldId id="295" r:id="rId18"/>
    <p:sldId id="297" r:id="rId19"/>
    <p:sldId id="298" r:id="rId20"/>
    <p:sldId id="260" r:id="rId21"/>
    <p:sldId id="267" r:id="rId22"/>
    <p:sldId id="268" r:id="rId23"/>
    <p:sldId id="299" r:id="rId24"/>
    <p:sldId id="269" r:id="rId25"/>
    <p:sldId id="300" r:id="rId26"/>
    <p:sldId id="271" r:id="rId27"/>
    <p:sldId id="272" r:id="rId28"/>
    <p:sldId id="273" r:id="rId29"/>
    <p:sldId id="301" r:id="rId30"/>
    <p:sldId id="302" r:id="rId31"/>
    <p:sldId id="275" r:id="rId32"/>
    <p:sldId id="277" r:id="rId33"/>
    <p:sldId id="303" r:id="rId34"/>
    <p:sldId id="304" r:id="rId35"/>
    <p:sldId id="261" r:id="rId36"/>
    <p:sldId id="262" r:id="rId37"/>
    <p:sldId id="263" r:id="rId38"/>
    <p:sldId id="306" r:id="rId39"/>
    <p:sldId id="1586" r:id="rId40"/>
    <p:sldId id="1584" r:id="rId41"/>
    <p:sldId id="1597" r:id="rId42"/>
    <p:sldId id="1598" r:id="rId43"/>
    <p:sldId id="1599" r:id="rId44"/>
    <p:sldId id="1600" r:id="rId45"/>
    <p:sldId id="1552" r:id="rId46"/>
    <p:sldId id="1589" r:id="rId47"/>
    <p:sldId id="1590" r:id="rId48"/>
    <p:sldId id="1591" r:id="rId49"/>
    <p:sldId id="1602" r:id="rId50"/>
    <p:sldId id="1593" r:id="rId51"/>
    <p:sldId id="1564" r:id="rId52"/>
    <p:sldId id="1594" r:id="rId53"/>
    <p:sldId id="1568" r:id="rId54"/>
    <p:sldId id="1601" r:id="rId55"/>
    <p:sldId id="1582" r:id="rId56"/>
    <p:sldId id="1595" r:id="rId57"/>
    <p:sldId id="1581" r:id="rId58"/>
    <p:sldId id="1577" r:id="rId59"/>
    <p:sldId id="1576" r:id="rId60"/>
    <p:sldId id="1578" r:id="rId61"/>
    <p:sldId id="1567" r:id="rId62"/>
    <p:sldId id="1573" r:id="rId63"/>
    <p:sldId id="1583" r:id="rId64"/>
    <p:sldId id="1580" r:id="rId65"/>
    <p:sldId id="1603" r:id="rId66"/>
    <p:sldId id="1604" r:id="rId67"/>
    <p:sldId id="1605" r:id="rId68"/>
    <p:sldId id="1606" r:id="rId69"/>
    <p:sldId id="1607" r:id="rId70"/>
    <p:sldId id="1608" r:id="rId71"/>
    <p:sldId id="1609" r:id="rId72"/>
    <p:sldId id="1610" r:id="rId73"/>
    <p:sldId id="1611" r:id="rId74"/>
    <p:sldId id="1612" r:id="rId75"/>
    <p:sldId id="1613" r:id="rId76"/>
    <p:sldId id="1614" r:id="rId77"/>
    <p:sldId id="1615" r:id="rId78"/>
    <p:sldId id="1616" r:id="rId79"/>
    <p:sldId id="1617" r:id="rId80"/>
    <p:sldId id="1618" r:id="rId81"/>
    <p:sldId id="1619" r:id="rId82"/>
    <p:sldId id="1620" r:id="rId83"/>
    <p:sldId id="1621" r:id="rId84"/>
    <p:sldId id="617" r:id="rId85"/>
    <p:sldId id="619" r:id="rId86"/>
    <p:sldId id="620" r:id="rId87"/>
    <p:sldId id="621" r:id="rId88"/>
    <p:sldId id="622" r:id="rId89"/>
    <p:sldId id="623" r:id="rId90"/>
    <p:sldId id="624" r:id="rId91"/>
    <p:sldId id="625" r:id="rId92"/>
    <p:sldId id="626" r:id="rId93"/>
    <p:sldId id="627" r:id="rId94"/>
    <p:sldId id="628" r:id="rId95"/>
    <p:sldId id="629" r:id="rId96"/>
    <p:sldId id="630" r:id="rId97"/>
    <p:sldId id="631" r:id="rId98"/>
    <p:sldId id="632" r:id="rId99"/>
    <p:sldId id="633" r:id="rId100"/>
    <p:sldId id="634" r:id="rId101"/>
    <p:sldId id="635" r:id="rId102"/>
    <p:sldId id="636" r:id="rId103"/>
    <p:sldId id="1622" r:id="rId104"/>
    <p:sldId id="289" r:id="rId105"/>
    <p:sldId id="1623" r:id="rId106"/>
    <p:sldId id="1624" r:id="rId107"/>
    <p:sldId id="1625" r:id="rId108"/>
    <p:sldId id="287" r:id="rId109"/>
    <p:sldId id="1626" r:id="rId110"/>
    <p:sldId id="1627" r:id="rId111"/>
    <p:sldId id="259" r:id="rId112"/>
    <p:sldId id="1628" r:id="rId113"/>
    <p:sldId id="291" r:id="rId114"/>
    <p:sldId id="1629" r:id="rId115"/>
    <p:sldId id="265" r:id="rId116"/>
    <p:sldId id="1630" r:id="rId117"/>
    <p:sldId id="1631" r:id="rId118"/>
    <p:sldId id="1632" r:id="rId119"/>
    <p:sldId id="1633" r:id="rId120"/>
    <p:sldId id="283" r:id="rId121"/>
    <p:sldId id="1634" r:id="rId122"/>
    <p:sldId id="1635" r:id="rId123"/>
    <p:sldId id="266" r:id="rId124"/>
    <p:sldId id="294" r:id="rId125"/>
    <p:sldId id="1636" r:id="rId126"/>
    <p:sldId id="1637" r:id="rId127"/>
    <p:sldId id="1638" r:id="rId128"/>
    <p:sldId id="1639" r:id="rId129"/>
    <p:sldId id="1640" r:id="rId130"/>
    <p:sldId id="1641" r:id="rId131"/>
    <p:sldId id="1642" r:id="rId132"/>
    <p:sldId id="1643" r:id="rId133"/>
    <p:sldId id="292" r:id="rId134"/>
    <p:sldId id="1644" r:id="rId135"/>
    <p:sldId id="1645" r:id="rId136"/>
    <p:sldId id="1646" r:id="rId137"/>
    <p:sldId id="264" r:id="rId138"/>
    <p:sldId id="1647" r:id="rId139"/>
    <p:sldId id="290" r:id="rId140"/>
    <p:sldId id="1648" r:id="rId141"/>
    <p:sldId id="1649"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7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216" autoAdjust="0"/>
    <p:restoredTop sz="94660"/>
  </p:normalViewPr>
  <p:slideViewPr>
    <p:cSldViewPr snapToGrid="0">
      <p:cViewPr varScale="1">
        <p:scale>
          <a:sx n="76" d="100"/>
          <a:sy n="76" d="100"/>
        </p:scale>
        <p:origin x="216" y="68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F8D487-A735-094F-8224-6CEBA9CB66F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7896CFC1-0E2E-2341-A8BE-67A74366F247}">
      <dgm:prSet phldrT="[Text]" custT="1"/>
      <dgm:spPr>
        <a:solidFill>
          <a:srgbClr val="00B050"/>
        </a:solidFill>
      </dgm:spPr>
      <dgm:t>
        <a:bodyPr/>
        <a:lstStyle/>
        <a:p>
          <a:r>
            <a:rPr lang="en-US" sz="2800" dirty="0"/>
            <a:t>1</a:t>
          </a:r>
        </a:p>
      </dgm:t>
    </dgm:pt>
    <dgm:pt modelId="{3F347F31-2546-A24B-85D0-E108BAA9EA2C}" type="parTrans" cxnId="{3938D531-4042-CA4B-B919-C4DC62614F0E}">
      <dgm:prSet/>
      <dgm:spPr/>
      <dgm:t>
        <a:bodyPr/>
        <a:lstStyle/>
        <a:p>
          <a:endParaRPr lang="en-US"/>
        </a:p>
      </dgm:t>
    </dgm:pt>
    <dgm:pt modelId="{A1E3730B-7AA1-2E4C-8302-ABF0B70E8A15}" type="sibTrans" cxnId="{3938D531-4042-CA4B-B919-C4DC62614F0E}">
      <dgm:prSet/>
      <dgm:spPr/>
      <dgm:t>
        <a:bodyPr/>
        <a:lstStyle/>
        <a:p>
          <a:endParaRPr lang="en-US"/>
        </a:p>
      </dgm:t>
    </dgm:pt>
    <dgm:pt modelId="{A0BDBF28-FB0C-8E43-A522-6C65E914A39A}">
      <dgm:prSet phldrT="[Text]"/>
      <dgm:spPr/>
      <dgm:t>
        <a:bodyPr/>
        <a:lstStyle/>
        <a:p>
          <a:r>
            <a:rPr lang="en-US" dirty="0"/>
            <a:t>Working groups determined by steering committee </a:t>
          </a:r>
        </a:p>
      </dgm:t>
    </dgm:pt>
    <dgm:pt modelId="{EBDA6128-D09E-E74F-95BC-7B3A7591E0B1}" type="parTrans" cxnId="{CB92C1D6-66BA-2348-A082-5B9E7F8A9A75}">
      <dgm:prSet/>
      <dgm:spPr/>
      <dgm:t>
        <a:bodyPr/>
        <a:lstStyle/>
        <a:p>
          <a:endParaRPr lang="en-US"/>
        </a:p>
      </dgm:t>
    </dgm:pt>
    <dgm:pt modelId="{714732EC-0A80-3147-BD89-C3099F282E2A}" type="sibTrans" cxnId="{CB92C1D6-66BA-2348-A082-5B9E7F8A9A75}">
      <dgm:prSet/>
      <dgm:spPr/>
      <dgm:t>
        <a:bodyPr/>
        <a:lstStyle/>
        <a:p>
          <a:endParaRPr lang="en-US"/>
        </a:p>
      </dgm:t>
    </dgm:pt>
    <dgm:pt modelId="{E98B1B14-EFC1-5942-9B4A-DAEB5E312E5F}">
      <dgm:prSet phldrT="[Text]" custT="1"/>
      <dgm:spPr>
        <a:solidFill>
          <a:srgbClr val="00B050"/>
        </a:solidFill>
      </dgm:spPr>
      <dgm:t>
        <a:bodyPr/>
        <a:lstStyle/>
        <a:p>
          <a:r>
            <a:rPr lang="en-US" sz="2800" dirty="0"/>
            <a:t>2</a:t>
          </a:r>
        </a:p>
      </dgm:t>
    </dgm:pt>
    <dgm:pt modelId="{2E54FDAA-8A3F-BB4F-9D22-280EC3055FF2}" type="parTrans" cxnId="{5CFE2070-091D-FE43-B67D-6BFD80F4C558}">
      <dgm:prSet/>
      <dgm:spPr/>
      <dgm:t>
        <a:bodyPr/>
        <a:lstStyle/>
        <a:p>
          <a:endParaRPr lang="en-US"/>
        </a:p>
      </dgm:t>
    </dgm:pt>
    <dgm:pt modelId="{2670F5D4-AF11-0F49-9057-0277ABC48301}" type="sibTrans" cxnId="{5CFE2070-091D-FE43-B67D-6BFD80F4C558}">
      <dgm:prSet/>
      <dgm:spPr/>
      <dgm:t>
        <a:bodyPr/>
        <a:lstStyle/>
        <a:p>
          <a:endParaRPr lang="en-US"/>
        </a:p>
      </dgm:t>
    </dgm:pt>
    <dgm:pt modelId="{7720722B-F3F4-CD42-A624-5F7B2586701F}">
      <dgm:prSet phldrT="[Text]"/>
      <dgm:spPr/>
      <dgm:t>
        <a:bodyPr/>
        <a:lstStyle/>
        <a:p>
          <a:r>
            <a:rPr lang="en-US" dirty="0"/>
            <a:t>Definition of Key Questions (PICO methodology)</a:t>
          </a:r>
        </a:p>
      </dgm:t>
    </dgm:pt>
    <dgm:pt modelId="{7C5D7626-ED9C-6745-B0C4-A6516903CD60}" type="parTrans" cxnId="{D52A03F9-CB51-274D-B24B-0013D76DAB72}">
      <dgm:prSet/>
      <dgm:spPr/>
      <dgm:t>
        <a:bodyPr/>
        <a:lstStyle/>
        <a:p>
          <a:endParaRPr lang="en-US"/>
        </a:p>
      </dgm:t>
    </dgm:pt>
    <dgm:pt modelId="{F0A9E43A-7E97-3346-B6DA-63CFD04DBD65}" type="sibTrans" cxnId="{D52A03F9-CB51-274D-B24B-0013D76DAB72}">
      <dgm:prSet/>
      <dgm:spPr/>
      <dgm:t>
        <a:bodyPr/>
        <a:lstStyle/>
        <a:p>
          <a:endParaRPr lang="en-US"/>
        </a:p>
      </dgm:t>
    </dgm:pt>
    <dgm:pt modelId="{DEFED196-F219-AF46-8AE5-508A2000922B}">
      <dgm:prSet phldrT="[Text]" custT="1"/>
      <dgm:spPr>
        <a:solidFill>
          <a:srgbClr val="00B050"/>
        </a:solidFill>
      </dgm:spPr>
      <dgm:t>
        <a:bodyPr/>
        <a:lstStyle/>
        <a:p>
          <a:r>
            <a:rPr lang="en-US" sz="2800" dirty="0"/>
            <a:t>3</a:t>
          </a:r>
        </a:p>
      </dgm:t>
    </dgm:pt>
    <dgm:pt modelId="{9ADE3D6E-85B1-8F45-A623-A982D0B6E96F}" type="parTrans" cxnId="{B804E9B0-B2B1-7C4A-8A73-EFBFD9A7A454}">
      <dgm:prSet/>
      <dgm:spPr/>
      <dgm:t>
        <a:bodyPr/>
        <a:lstStyle/>
        <a:p>
          <a:endParaRPr lang="en-US"/>
        </a:p>
      </dgm:t>
    </dgm:pt>
    <dgm:pt modelId="{AFE697E1-C33F-704C-8E35-BC036B39216B}" type="sibTrans" cxnId="{B804E9B0-B2B1-7C4A-8A73-EFBFD9A7A454}">
      <dgm:prSet/>
      <dgm:spPr/>
      <dgm:t>
        <a:bodyPr/>
        <a:lstStyle/>
        <a:p>
          <a:endParaRPr lang="en-US"/>
        </a:p>
      </dgm:t>
    </dgm:pt>
    <dgm:pt modelId="{C45E8C39-FFEF-7941-AA06-BAED7B3CD5BD}">
      <dgm:prSet phldrT="[Text]"/>
      <dgm:spPr/>
      <dgm:t>
        <a:bodyPr/>
        <a:lstStyle/>
        <a:p>
          <a:r>
            <a:rPr lang="en-US" dirty="0"/>
            <a:t>Systematic Literature Search</a:t>
          </a:r>
        </a:p>
      </dgm:t>
    </dgm:pt>
    <dgm:pt modelId="{D8CAB12C-95F7-734B-A156-0D77E405FA7F}" type="parTrans" cxnId="{736A0174-38AF-3544-B382-03216687080C}">
      <dgm:prSet/>
      <dgm:spPr/>
      <dgm:t>
        <a:bodyPr/>
        <a:lstStyle/>
        <a:p>
          <a:endParaRPr lang="en-US"/>
        </a:p>
      </dgm:t>
    </dgm:pt>
    <dgm:pt modelId="{836E9D26-8ACC-6347-A509-2EFD2BEF0898}" type="sibTrans" cxnId="{736A0174-38AF-3544-B382-03216687080C}">
      <dgm:prSet/>
      <dgm:spPr/>
      <dgm:t>
        <a:bodyPr/>
        <a:lstStyle/>
        <a:p>
          <a:endParaRPr lang="en-US"/>
        </a:p>
      </dgm:t>
    </dgm:pt>
    <dgm:pt modelId="{20383B5B-3202-1742-9168-2C5B921F80F1}">
      <dgm:prSet custT="1"/>
      <dgm:spPr>
        <a:solidFill>
          <a:srgbClr val="00B050"/>
        </a:solidFill>
      </dgm:spPr>
      <dgm:t>
        <a:bodyPr/>
        <a:lstStyle/>
        <a:p>
          <a:r>
            <a:rPr lang="en-US" sz="2800" dirty="0"/>
            <a:t>4</a:t>
          </a:r>
        </a:p>
      </dgm:t>
    </dgm:pt>
    <dgm:pt modelId="{58523CF9-A80D-4140-B1AB-EC8CA8C952EF}" type="parTrans" cxnId="{BDFACECF-7133-DB41-9E29-BAB3B03E20A7}">
      <dgm:prSet/>
      <dgm:spPr/>
      <dgm:t>
        <a:bodyPr/>
        <a:lstStyle/>
        <a:p>
          <a:endParaRPr lang="en-US"/>
        </a:p>
      </dgm:t>
    </dgm:pt>
    <dgm:pt modelId="{6E4AE962-21E6-324A-AF44-AE43700BBED8}" type="sibTrans" cxnId="{BDFACECF-7133-DB41-9E29-BAB3B03E20A7}">
      <dgm:prSet/>
      <dgm:spPr/>
      <dgm:t>
        <a:bodyPr/>
        <a:lstStyle/>
        <a:p>
          <a:endParaRPr lang="en-US"/>
        </a:p>
      </dgm:t>
    </dgm:pt>
    <dgm:pt modelId="{261EF30E-6322-474D-B906-E03089AD476C}">
      <dgm:prSet/>
      <dgm:spPr/>
      <dgm:t>
        <a:bodyPr/>
        <a:lstStyle/>
        <a:p>
          <a:r>
            <a:rPr lang="en-US" dirty="0"/>
            <a:t>Abstract Review</a:t>
          </a:r>
        </a:p>
      </dgm:t>
    </dgm:pt>
    <dgm:pt modelId="{704CC832-75E6-C148-A03D-EA1DDAB19C5A}" type="parTrans" cxnId="{4451C700-F049-6546-8D08-B7DCEC45903E}">
      <dgm:prSet/>
      <dgm:spPr/>
      <dgm:t>
        <a:bodyPr/>
        <a:lstStyle/>
        <a:p>
          <a:endParaRPr lang="en-US"/>
        </a:p>
      </dgm:t>
    </dgm:pt>
    <dgm:pt modelId="{D225A199-86EA-954F-81A3-7FC35A689B8D}" type="sibTrans" cxnId="{4451C700-F049-6546-8D08-B7DCEC45903E}">
      <dgm:prSet/>
      <dgm:spPr/>
      <dgm:t>
        <a:bodyPr/>
        <a:lstStyle/>
        <a:p>
          <a:endParaRPr lang="en-US"/>
        </a:p>
      </dgm:t>
    </dgm:pt>
    <dgm:pt modelId="{3515F5EF-BF9B-0646-9167-27BB86652C31}">
      <dgm:prSet custT="1"/>
      <dgm:spPr>
        <a:solidFill>
          <a:srgbClr val="00B050"/>
        </a:solidFill>
      </dgm:spPr>
      <dgm:t>
        <a:bodyPr/>
        <a:lstStyle/>
        <a:p>
          <a:r>
            <a:rPr lang="en-US" sz="2800" dirty="0"/>
            <a:t>5</a:t>
          </a:r>
        </a:p>
      </dgm:t>
    </dgm:pt>
    <dgm:pt modelId="{D8FA94E5-0BB3-5E47-998B-DDD66A7D2283}" type="parTrans" cxnId="{4EF9729E-E14A-BB46-B45F-4EB79AC6FD79}">
      <dgm:prSet/>
      <dgm:spPr/>
      <dgm:t>
        <a:bodyPr/>
        <a:lstStyle/>
        <a:p>
          <a:endParaRPr lang="en-US"/>
        </a:p>
      </dgm:t>
    </dgm:pt>
    <dgm:pt modelId="{8FDF5067-FA20-C940-9D5C-5D3A7F82924A}" type="sibTrans" cxnId="{4EF9729E-E14A-BB46-B45F-4EB79AC6FD79}">
      <dgm:prSet/>
      <dgm:spPr/>
      <dgm:t>
        <a:bodyPr/>
        <a:lstStyle/>
        <a:p>
          <a:endParaRPr lang="en-US"/>
        </a:p>
      </dgm:t>
    </dgm:pt>
    <dgm:pt modelId="{01450195-7F56-0E49-9FC1-6A8B884D192E}">
      <dgm:prSet/>
      <dgm:spPr/>
      <dgm:t>
        <a:bodyPr/>
        <a:lstStyle/>
        <a:p>
          <a:r>
            <a:rPr lang="en-US" dirty="0"/>
            <a:t>Full Paper Review</a:t>
          </a:r>
        </a:p>
      </dgm:t>
    </dgm:pt>
    <dgm:pt modelId="{E343D6A2-2EB0-0542-8DE9-3C60E4162CB0}" type="parTrans" cxnId="{53D396AF-8C93-F642-B506-28A4AE8A7E50}">
      <dgm:prSet/>
      <dgm:spPr/>
      <dgm:t>
        <a:bodyPr/>
        <a:lstStyle/>
        <a:p>
          <a:endParaRPr lang="en-US"/>
        </a:p>
      </dgm:t>
    </dgm:pt>
    <dgm:pt modelId="{F8CB1F41-DFBE-944F-A8D6-A2611A0C2899}" type="sibTrans" cxnId="{53D396AF-8C93-F642-B506-28A4AE8A7E50}">
      <dgm:prSet/>
      <dgm:spPr/>
      <dgm:t>
        <a:bodyPr/>
        <a:lstStyle/>
        <a:p>
          <a:endParaRPr lang="en-US"/>
        </a:p>
      </dgm:t>
    </dgm:pt>
    <dgm:pt modelId="{4BB67C44-8713-6748-BD63-F31B3E7CC157}">
      <dgm:prSet custT="1"/>
      <dgm:spPr>
        <a:solidFill>
          <a:srgbClr val="00B050"/>
        </a:solidFill>
      </dgm:spPr>
      <dgm:t>
        <a:bodyPr/>
        <a:lstStyle/>
        <a:p>
          <a:r>
            <a:rPr lang="en-US" sz="2800" dirty="0"/>
            <a:t>6</a:t>
          </a:r>
        </a:p>
      </dgm:t>
    </dgm:pt>
    <dgm:pt modelId="{3B3DE18A-7540-C241-88F2-53CED3256096}" type="parTrans" cxnId="{58123AEE-A20E-024D-80E0-4A3D6575C3DA}">
      <dgm:prSet/>
      <dgm:spPr/>
      <dgm:t>
        <a:bodyPr/>
        <a:lstStyle/>
        <a:p>
          <a:endParaRPr lang="en-US"/>
        </a:p>
      </dgm:t>
    </dgm:pt>
    <dgm:pt modelId="{F322AFFF-AA52-2643-94C5-32B506D143AF}" type="sibTrans" cxnId="{58123AEE-A20E-024D-80E0-4A3D6575C3DA}">
      <dgm:prSet/>
      <dgm:spPr/>
      <dgm:t>
        <a:bodyPr/>
        <a:lstStyle/>
        <a:p>
          <a:endParaRPr lang="en-US"/>
        </a:p>
      </dgm:t>
    </dgm:pt>
    <dgm:pt modelId="{69FA630B-B12E-204B-9CB8-659BA5A465A3}">
      <dgm:prSet/>
      <dgm:spPr/>
      <dgm:t>
        <a:bodyPr/>
        <a:lstStyle/>
        <a:p>
          <a:r>
            <a:rPr lang="en-US" dirty="0"/>
            <a:t>Data Extraction and Analysis</a:t>
          </a:r>
        </a:p>
      </dgm:t>
    </dgm:pt>
    <dgm:pt modelId="{6E51E00F-11C8-D644-A3BA-6BCECAE84AF9}" type="parTrans" cxnId="{CCB9AE18-9E5E-DB4B-88BC-058EA626A31D}">
      <dgm:prSet/>
      <dgm:spPr/>
      <dgm:t>
        <a:bodyPr/>
        <a:lstStyle/>
        <a:p>
          <a:endParaRPr lang="en-US"/>
        </a:p>
      </dgm:t>
    </dgm:pt>
    <dgm:pt modelId="{9BAFDE65-1538-154F-9DC4-8E8390ED22A9}" type="sibTrans" cxnId="{CCB9AE18-9E5E-DB4B-88BC-058EA626A31D}">
      <dgm:prSet/>
      <dgm:spPr/>
      <dgm:t>
        <a:bodyPr/>
        <a:lstStyle/>
        <a:p>
          <a:endParaRPr lang="en-US"/>
        </a:p>
      </dgm:t>
    </dgm:pt>
    <dgm:pt modelId="{B6B055C5-E16F-0C4A-96F4-FE38D3FE436A}">
      <dgm:prSet custT="1"/>
      <dgm:spPr>
        <a:solidFill>
          <a:srgbClr val="00B050"/>
        </a:solidFill>
      </dgm:spPr>
      <dgm:t>
        <a:bodyPr/>
        <a:lstStyle/>
        <a:p>
          <a:r>
            <a:rPr lang="en-US" sz="2800" dirty="0"/>
            <a:t>7</a:t>
          </a:r>
        </a:p>
      </dgm:t>
    </dgm:pt>
    <dgm:pt modelId="{DFF1B0E8-565E-7746-AF6D-AB32BD77ED83}" type="parTrans" cxnId="{D1F98F56-600E-B041-818D-F245A1C3AAF8}">
      <dgm:prSet/>
      <dgm:spPr/>
      <dgm:t>
        <a:bodyPr/>
        <a:lstStyle/>
        <a:p>
          <a:endParaRPr lang="en-US"/>
        </a:p>
      </dgm:t>
    </dgm:pt>
    <dgm:pt modelId="{FBF446EE-C69B-8246-BA0C-FD4076892861}" type="sibTrans" cxnId="{D1F98F56-600E-B041-818D-F245A1C3AAF8}">
      <dgm:prSet/>
      <dgm:spPr/>
      <dgm:t>
        <a:bodyPr/>
        <a:lstStyle/>
        <a:p>
          <a:endParaRPr lang="en-US"/>
        </a:p>
      </dgm:t>
    </dgm:pt>
    <dgm:pt modelId="{89C9D9EA-FC51-AB46-AFE7-4004F7F0D143}">
      <dgm:prSet/>
      <dgm:spPr/>
      <dgm:t>
        <a:bodyPr/>
        <a:lstStyle/>
        <a:p>
          <a:r>
            <a:rPr lang="en-US" dirty="0"/>
            <a:t>Guidelines Panel Recommendation Formulation &amp; Voting</a:t>
          </a:r>
        </a:p>
      </dgm:t>
    </dgm:pt>
    <dgm:pt modelId="{4CF8E3C6-E46D-D642-B851-736D850EC27F}" type="parTrans" cxnId="{52CFAF0D-C261-F44E-BA96-A225818ADB5B}">
      <dgm:prSet/>
      <dgm:spPr/>
      <dgm:t>
        <a:bodyPr/>
        <a:lstStyle/>
        <a:p>
          <a:endParaRPr lang="en-US"/>
        </a:p>
      </dgm:t>
    </dgm:pt>
    <dgm:pt modelId="{E1DEAF50-5176-9C4B-9625-2BE7B7F4FAD5}" type="sibTrans" cxnId="{52CFAF0D-C261-F44E-BA96-A225818ADB5B}">
      <dgm:prSet/>
      <dgm:spPr/>
      <dgm:t>
        <a:bodyPr/>
        <a:lstStyle/>
        <a:p>
          <a:endParaRPr lang="en-US"/>
        </a:p>
      </dgm:t>
    </dgm:pt>
    <dgm:pt modelId="{E700DA29-7F0D-5645-B539-E635414D827A}">
      <dgm:prSet custT="1"/>
      <dgm:spPr>
        <a:solidFill>
          <a:srgbClr val="00B050"/>
        </a:solidFill>
      </dgm:spPr>
      <dgm:t>
        <a:bodyPr/>
        <a:lstStyle/>
        <a:p>
          <a:r>
            <a:rPr lang="en-US" sz="2800" dirty="0"/>
            <a:t>8</a:t>
          </a:r>
        </a:p>
      </dgm:t>
    </dgm:pt>
    <dgm:pt modelId="{131B608B-F0BC-EE4C-AF25-08568F53CAFF}" type="parTrans" cxnId="{716A3AD8-3B23-434D-841E-F9A758967046}">
      <dgm:prSet/>
      <dgm:spPr/>
      <dgm:t>
        <a:bodyPr/>
        <a:lstStyle/>
        <a:p>
          <a:endParaRPr lang="en-US"/>
        </a:p>
      </dgm:t>
    </dgm:pt>
    <dgm:pt modelId="{84882CAB-DA34-2041-A28F-61AA24B3030B}" type="sibTrans" cxnId="{716A3AD8-3B23-434D-841E-F9A758967046}">
      <dgm:prSet/>
      <dgm:spPr/>
      <dgm:t>
        <a:bodyPr/>
        <a:lstStyle/>
        <a:p>
          <a:endParaRPr lang="en-US"/>
        </a:p>
      </dgm:t>
    </dgm:pt>
    <dgm:pt modelId="{FA0DD6CB-D5F2-CE4E-BE8B-626B399D8960}">
      <dgm:prSet/>
      <dgm:spPr/>
      <dgm:t>
        <a:bodyPr/>
        <a:lstStyle/>
        <a:p>
          <a:r>
            <a:rPr lang="en-US" dirty="0"/>
            <a:t>Consensus Conference with Expert Voting (validation)</a:t>
          </a:r>
        </a:p>
      </dgm:t>
    </dgm:pt>
    <dgm:pt modelId="{BEC96CCB-CBBA-1540-B535-C3AE6162F761}" type="parTrans" cxnId="{2046563D-CE2C-2A4B-974E-DA637D3A9A63}">
      <dgm:prSet/>
      <dgm:spPr/>
      <dgm:t>
        <a:bodyPr/>
        <a:lstStyle/>
        <a:p>
          <a:endParaRPr lang="en-US"/>
        </a:p>
      </dgm:t>
    </dgm:pt>
    <dgm:pt modelId="{5136B5AE-0914-744D-BB51-2AB3BDCE76A2}" type="sibTrans" cxnId="{2046563D-CE2C-2A4B-974E-DA637D3A9A63}">
      <dgm:prSet/>
      <dgm:spPr/>
      <dgm:t>
        <a:bodyPr/>
        <a:lstStyle/>
        <a:p>
          <a:endParaRPr lang="en-US"/>
        </a:p>
      </dgm:t>
    </dgm:pt>
    <dgm:pt modelId="{363C431A-E773-C74C-9ED0-6E48C7214333}">
      <dgm:prSet custT="1"/>
      <dgm:spPr>
        <a:solidFill>
          <a:srgbClr val="00B050"/>
        </a:solidFill>
      </dgm:spPr>
      <dgm:t>
        <a:bodyPr/>
        <a:lstStyle/>
        <a:p>
          <a:r>
            <a:rPr lang="en-US" sz="2800" dirty="0"/>
            <a:t>9</a:t>
          </a:r>
        </a:p>
      </dgm:t>
    </dgm:pt>
    <dgm:pt modelId="{5D0BAF61-A077-B640-8936-90426EB133FC}" type="parTrans" cxnId="{1CFBD703-D05A-B349-BC8D-A8C07A00CD36}">
      <dgm:prSet/>
      <dgm:spPr/>
      <dgm:t>
        <a:bodyPr/>
        <a:lstStyle/>
        <a:p>
          <a:endParaRPr lang="en-US"/>
        </a:p>
      </dgm:t>
    </dgm:pt>
    <dgm:pt modelId="{3DD01089-21D2-3143-A76D-51B04B0E48C3}" type="sibTrans" cxnId="{1CFBD703-D05A-B349-BC8D-A8C07A00CD36}">
      <dgm:prSet/>
      <dgm:spPr/>
      <dgm:t>
        <a:bodyPr/>
        <a:lstStyle/>
        <a:p>
          <a:endParaRPr lang="en-US"/>
        </a:p>
      </dgm:t>
    </dgm:pt>
    <dgm:pt modelId="{018E444B-147D-8D42-81C8-6F80DE283AFC}">
      <dgm:prSet/>
      <dgm:spPr/>
      <dgm:t>
        <a:bodyPr/>
        <a:lstStyle/>
        <a:p>
          <a:r>
            <a:rPr lang="en-US" dirty="0"/>
            <a:t>Public comment period and Publication</a:t>
          </a:r>
        </a:p>
      </dgm:t>
    </dgm:pt>
    <dgm:pt modelId="{4465ED28-B5EB-6B4A-98C0-1FE010CAE542}" type="parTrans" cxnId="{27118F7F-2990-BA46-9F48-E8C9336581E7}">
      <dgm:prSet/>
      <dgm:spPr/>
      <dgm:t>
        <a:bodyPr/>
        <a:lstStyle/>
        <a:p>
          <a:endParaRPr lang="en-US"/>
        </a:p>
      </dgm:t>
    </dgm:pt>
    <dgm:pt modelId="{8F4C35A4-771F-AF48-90B6-831E65CEEBAE}" type="sibTrans" cxnId="{27118F7F-2990-BA46-9F48-E8C9336581E7}">
      <dgm:prSet/>
      <dgm:spPr/>
      <dgm:t>
        <a:bodyPr/>
        <a:lstStyle/>
        <a:p>
          <a:endParaRPr lang="en-US"/>
        </a:p>
      </dgm:t>
    </dgm:pt>
    <dgm:pt modelId="{CBAFE6AF-CB9A-9840-A8B8-49EDDF188C54}" type="pres">
      <dgm:prSet presAssocID="{6DF8D487-A735-094F-8224-6CEBA9CB66F9}" presName="linearFlow" presStyleCnt="0">
        <dgm:presLayoutVars>
          <dgm:dir/>
          <dgm:animLvl val="lvl"/>
          <dgm:resizeHandles val="exact"/>
        </dgm:presLayoutVars>
      </dgm:prSet>
      <dgm:spPr/>
    </dgm:pt>
    <dgm:pt modelId="{1BBDAD32-698A-204F-9404-184658B064F8}" type="pres">
      <dgm:prSet presAssocID="{7896CFC1-0E2E-2341-A8BE-67A74366F247}" presName="composite" presStyleCnt="0"/>
      <dgm:spPr/>
    </dgm:pt>
    <dgm:pt modelId="{2D2707A4-1A33-C148-9271-0494EA5CDD1A}" type="pres">
      <dgm:prSet presAssocID="{7896CFC1-0E2E-2341-A8BE-67A74366F247}" presName="parentText" presStyleLbl="alignNode1" presStyleIdx="0" presStyleCnt="9">
        <dgm:presLayoutVars>
          <dgm:chMax val="1"/>
          <dgm:bulletEnabled val="1"/>
        </dgm:presLayoutVars>
      </dgm:prSet>
      <dgm:spPr/>
    </dgm:pt>
    <dgm:pt modelId="{09D54866-03C6-7D4C-8E2D-38BE089B82C5}" type="pres">
      <dgm:prSet presAssocID="{7896CFC1-0E2E-2341-A8BE-67A74366F247}" presName="descendantText" presStyleLbl="alignAcc1" presStyleIdx="0" presStyleCnt="9">
        <dgm:presLayoutVars>
          <dgm:bulletEnabled val="1"/>
        </dgm:presLayoutVars>
      </dgm:prSet>
      <dgm:spPr/>
    </dgm:pt>
    <dgm:pt modelId="{F19AB398-8853-0948-87A5-3CD7D36A5E19}" type="pres">
      <dgm:prSet presAssocID="{A1E3730B-7AA1-2E4C-8302-ABF0B70E8A15}" presName="sp" presStyleCnt="0"/>
      <dgm:spPr/>
    </dgm:pt>
    <dgm:pt modelId="{31F46388-6A43-A844-9506-C8E9780E2B4A}" type="pres">
      <dgm:prSet presAssocID="{E98B1B14-EFC1-5942-9B4A-DAEB5E312E5F}" presName="composite" presStyleCnt="0"/>
      <dgm:spPr/>
    </dgm:pt>
    <dgm:pt modelId="{46E4FD2D-5902-7C43-9509-5D9922C991FF}" type="pres">
      <dgm:prSet presAssocID="{E98B1B14-EFC1-5942-9B4A-DAEB5E312E5F}" presName="parentText" presStyleLbl="alignNode1" presStyleIdx="1" presStyleCnt="9">
        <dgm:presLayoutVars>
          <dgm:chMax val="1"/>
          <dgm:bulletEnabled val="1"/>
        </dgm:presLayoutVars>
      </dgm:prSet>
      <dgm:spPr/>
    </dgm:pt>
    <dgm:pt modelId="{3CE84D9A-8969-DB44-B95C-EE8EC6BBB77A}" type="pres">
      <dgm:prSet presAssocID="{E98B1B14-EFC1-5942-9B4A-DAEB5E312E5F}" presName="descendantText" presStyleLbl="alignAcc1" presStyleIdx="1" presStyleCnt="9">
        <dgm:presLayoutVars>
          <dgm:bulletEnabled val="1"/>
        </dgm:presLayoutVars>
      </dgm:prSet>
      <dgm:spPr/>
    </dgm:pt>
    <dgm:pt modelId="{7C73C436-6631-1C43-8D6E-3D98E11A1018}" type="pres">
      <dgm:prSet presAssocID="{2670F5D4-AF11-0F49-9057-0277ABC48301}" presName="sp" presStyleCnt="0"/>
      <dgm:spPr/>
    </dgm:pt>
    <dgm:pt modelId="{700AEB23-CD09-C04C-932C-15D0BDDB63FC}" type="pres">
      <dgm:prSet presAssocID="{DEFED196-F219-AF46-8AE5-508A2000922B}" presName="composite" presStyleCnt="0"/>
      <dgm:spPr/>
    </dgm:pt>
    <dgm:pt modelId="{0FDE5DD6-5D71-6E4B-A750-877042740EE8}" type="pres">
      <dgm:prSet presAssocID="{DEFED196-F219-AF46-8AE5-508A2000922B}" presName="parentText" presStyleLbl="alignNode1" presStyleIdx="2" presStyleCnt="9">
        <dgm:presLayoutVars>
          <dgm:chMax val="1"/>
          <dgm:bulletEnabled val="1"/>
        </dgm:presLayoutVars>
      </dgm:prSet>
      <dgm:spPr/>
    </dgm:pt>
    <dgm:pt modelId="{EF572861-84E8-1745-9616-CD880EDA79EA}" type="pres">
      <dgm:prSet presAssocID="{DEFED196-F219-AF46-8AE5-508A2000922B}" presName="descendantText" presStyleLbl="alignAcc1" presStyleIdx="2" presStyleCnt="9">
        <dgm:presLayoutVars>
          <dgm:bulletEnabled val="1"/>
        </dgm:presLayoutVars>
      </dgm:prSet>
      <dgm:spPr/>
    </dgm:pt>
    <dgm:pt modelId="{786986FC-4098-1542-8228-1DB4DAF25974}" type="pres">
      <dgm:prSet presAssocID="{AFE697E1-C33F-704C-8E35-BC036B39216B}" presName="sp" presStyleCnt="0"/>
      <dgm:spPr/>
    </dgm:pt>
    <dgm:pt modelId="{4B8176D3-652B-284A-8950-02CD7CFBFE67}" type="pres">
      <dgm:prSet presAssocID="{20383B5B-3202-1742-9168-2C5B921F80F1}" presName="composite" presStyleCnt="0"/>
      <dgm:spPr/>
    </dgm:pt>
    <dgm:pt modelId="{AA87EF0C-D630-B44B-B13B-D45F9803BE55}" type="pres">
      <dgm:prSet presAssocID="{20383B5B-3202-1742-9168-2C5B921F80F1}" presName="parentText" presStyleLbl="alignNode1" presStyleIdx="3" presStyleCnt="9">
        <dgm:presLayoutVars>
          <dgm:chMax val="1"/>
          <dgm:bulletEnabled val="1"/>
        </dgm:presLayoutVars>
      </dgm:prSet>
      <dgm:spPr/>
    </dgm:pt>
    <dgm:pt modelId="{467E5B3D-9C4B-B641-AF05-33819E656585}" type="pres">
      <dgm:prSet presAssocID="{20383B5B-3202-1742-9168-2C5B921F80F1}" presName="descendantText" presStyleLbl="alignAcc1" presStyleIdx="3" presStyleCnt="9">
        <dgm:presLayoutVars>
          <dgm:bulletEnabled val="1"/>
        </dgm:presLayoutVars>
      </dgm:prSet>
      <dgm:spPr/>
    </dgm:pt>
    <dgm:pt modelId="{83B11F2B-103F-764A-8E8D-8D1140E95997}" type="pres">
      <dgm:prSet presAssocID="{6E4AE962-21E6-324A-AF44-AE43700BBED8}" presName="sp" presStyleCnt="0"/>
      <dgm:spPr/>
    </dgm:pt>
    <dgm:pt modelId="{E716BABC-89E2-1141-B668-DC2F8849FA5D}" type="pres">
      <dgm:prSet presAssocID="{3515F5EF-BF9B-0646-9167-27BB86652C31}" presName="composite" presStyleCnt="0"/>
      <dgm:spPr/>
    </dgm:pt>
    <dgm:pt modelId="{C9BB466B-46AE-7540-83CF-3E97F91F56B8}" type="pres">
      <dgm:prSet presAssocID="{3515F5EF-BF9B-0646-9167-27BB86652C31}" presName="parentText" presStyleLbl="alignNode1" presStyleIdx="4" presStyleCnt="9">
        <dgm:presLayoutVars>
          <dgm:chMax val="1"/>
          <dgm:bulletEnabled val="1"/>
        </dgm:presLayoutVars>
      </dgm:prSet>
      <dgm:spPr/>
    </dgm:pt>
    <dgm:pt modelId="{4F471573-16D9-EB44-ADAB-853230FC49EF}" type="pres">
      <dgm:prSet presAssocID="{3515F5EF-BF9B-0646-9167-27BB86652C31}" presName="descendantText" presStyleLbl="alignAcc1" presStyleIdx="4" presStyleCnt="9">
        <dgm:presLayoutVars>
          <dgm:bulletEnabled val="1"/>
        </dgm:presLayoutVars>
      </dgm:prSet>
      <dgm:spPr/>
    </dgm:pt>
    <dgm:pt modelId="{7CD1FE79-4239-4242-8027-F9189093A393}" type="pres">
      <dgm:prSet presAssocID="{8FDF5067-FA20-C940-9D5C-5D3A7F82924A}" presName="sp" presStyleCnt="0"/>
      <dgm:spPr/>
    </dgm:pt>
    <dgm:pt modelId="{8457620E-0139-594B-89D3-17A18B4D4497}" type="pres">
      <dgm:prSet presAssocID="{4BB67C44-8713-6748-BD63-F31B3E7CC157}" presName="composite" presStyleCnt="0"/>
      <dgm:spPr/>
    </dgm:pt>
    <dgm:pt modelId="{457A5F51-CCA8-944F-80AC-22EBE2D29001}" type="pres">
      <dgm:prSet presAssocID="{4BB67C44-8713-6748-BD63-F31B3E7CC157}" presName="parentText" presStyleLbl="alignNode1" presStyleIdx="5" presStyleCnt="9">
        <dgm:presLayoutVars>
          <dgm:chMax val="1"/>
          <dgm:bulletEnabled val="1"/>
        </dgm:presLayoutVars>
      </dgm:prSet>
      <dgm:spPr/>
    </dgm:pt>
    <dgm:pt modelId="{566D1826-0F69-2E4E-84F7-0AE87E370951}" type="pres">
      <dgm:prSet presAssocID="{4BB67C44-8713-6748-BD63-F31B3E7CC157}" presName="descendantText" presStyleLbl="alignAcc1" presStyleIdx="5" presStyleCnt="9">
        <dgm:presLayoutVars>
          <dgm:bulletEnabled val="1"/>
        </dgm:presLayoutVars>
      </dgm:prSet>
      <dgm:spPr/>
    </dgm:pt>
    <dgm:pt modelId="{0F88B23D-5095-9446-A414-E2CFB2C2CCEC}" type="pres">
      <dgm:prSet presAssocID="{F322AFFF-AA52-2643-94C5-32B506D143AF}" presName="sp" presStyleCnt="0"/>
      <dgm:spPr/>
    </dgm:pt>
    <dgm:pt modelId="{9607B1DC-CDE4-6D48-8BB1-B25D90427F9A}" type="pres">
      <dgm:prSet presAssocID="{B6B055C5-E16F-0C4A-96F4-FE38D3FE436A}" presName="composite" presStyleCnt="0"/>
      <dgm:spPr/>
    </dgm:pt>
    <dgm:pt modelId="{4373D704-09E6-604A-B2E3-08013FFCD82F}" type="pres">
      <dgm:prSet presAssocID="{B6B055C5-E16F-0C4A-96F4-FE38D3FE436A}" presName="parentText" presStyleLbl="alignNode1" presStyleIdx="6" presStyleCnt="9">
        <dgm:presLayoutVars>
          <dgm:chMax val="1"/>
          <dgm:bulletEnabled val="1"/>
        </dgm:presLayoutVars>
      </dgm:prSet>
      <dgm:spPr/>
    </dgm:pt>
    <dgm:pt modelId="{B03D4DA8-2F3A-1D4D-83DF-C7877C5345C0}" type="pres">
      <dgm:prSet presAssocID="{B6B055C5-E16F-0C4A-96F4-FE38D3FE436A}" presName="descendantText" presStyleLbl="alignAcc1" presStyleIdx="6" presStyleCnt="9">
        <dgm:presLayoutVars>
          <dgm:bulletEnabled val="1"/>
        </dgm:presLayoutVars>
      </dgm:prSet>
      <dgm:spPr/>
    </dgm:pt>
    <dgm:pt modelId="{EC449D2B-B79E-B841-8B16-1C2C41C507FF}" type="pres">
      <dgm:prSet presAssocID="{FBF446EE-C69B-8246-BA0C-FD4076892861}" presName="sp" presStyleCnt="0"/>
      <dgm:spPr/>
    </dgm:pt>
    <dgm:pt modelId="{95DB10E7-C44E-434D-9532-D8F32A5842CF}" type="pres">
      <dgm:prSet presAssocID="{E700DA29-7F0D-5645-B539-E635414D827A}" presName="composite" presStyleCnt="0"/>
      <dgm:spPr/>
    </dgm:pt>
    <dgm:pt modelId="{2775B712-B801-F544-9A5E-A4AFC98711B8}" type="pres">
      <dgm:prSet presAssocID="{E700DA29-7F0D-5645-B539-E635414D827A}" presName="parentText" presStyleLbl="alignNode1" presStyleIdx="7" presStyleCnt="9">
        <dgm:presLayoutVars>
          <dgm:chMax val="1"/>
          <dgm:bulletEnabled val="1"/>
        </dgm:presLayoutVars>
      </dgm:prSet>
      <dgm:spPr/>
    </dgm:pt>
    <dgm:pt modelId="{5105A0F5-2C9C-8942-841C-B0BA2C72E6FD}" type="pres">
      <dgm:prSet presAssocID="{E700DA29-7F0D-5645-B539-E635414D827A}" presName="descendantText" presStyleLbl="alignAcc1" presStyleIdx="7" presStyleCnt="9">
        <dgm:presLayoutVars>
          <dgm:bulletEnabled val="1"/>
        </dgm:presLayoutVars>
      </dgm:prSet>
      <dgm:spPr/>
    </dgm:pt>
    <dgm:pt modelId="{A67AB2A0-0CD3-B44D-8035-B3FFE507ECDD}" type="pres">
      <dgm:prSet presAssocID="{84882CAB-DA34-2041-A28F-61AA24B3030B}" presName="sp" presStyleCnt="0"/>
      <dgm:spPr/>
    </dgm:pt>
    <dgm:pt modelId="{8106F891-0C46-EE45-8131-DAA2A2BFDC37}" type="pres">
      <dgm:prSet presAssocID="{363C431A-E773-C74C-9ED0-6E48C7214333}" presName="composite" presStyleCnt="0"/>
      <dgm:spPr/>
    </dgm:pt>
    <dgm:pt modelId="{B0687EE8-9064-514C-96FA-3945704C4C97}" type="pres">
      <dgm:prSet presAssocID="{363C431A-E773-C74C-9ED0-6E48C7214333}" presName="parentText" presStyleLbl="alignNode1" presStyleIdx="8" presStyleCnt="9">
        <dgm:presLayoutVars>
          <dgm:chMax val="1"/>
          <dgm:bulletEnabled val="1"/>
        </dgm:presLayoutVars>
      </dgm:prSet>
      <dgm:spPr/>
    </dgm:pt>
    <dgm:pt modelId="{37CE35D2-8B81-634A-90EC-AB8D52AF542F}" type="pres">
      <dgm:prSet presAssocID="{363C431A-E773-C74C-9ED0-6E48C7214333}" presName="descendantText" presStyleLbl="alignAcc1" presStyleIdx="8" presStyleCnt="9">
        <dgm:presLayoutVars>
          <dgm:bulletEnabled val="1"/>
        </dgm:presLayoutVars>
      </dgm:prSet>
      <dgm:spPr/>
    </dgm:pt>
  </dgm:ptLst>
  <dgm:cxnLst>
    <dgm:cxn modelId="{AA6A6400-2628-5942-90D1-869677D05B5A}" type="presOf" srcId="{018E444B-147D-8D42-81C8-6F80DE283AFC}" destId="{37CE35D2-8B81-634A-90EC-AB8D52AF542F}" srcOrd="0" destOrd="0" presId="urn:microsoft.com/office/officeart/2005/8/layout/chevron2"/>
    <dgm:cxn modelId="{4451C700-F049-6546-8D08-B7DCEC45903E}" srcId="{20383B5B-3202-1742-9168-2C5B921F80F1}" destId="{261EF30E-6322-474D-B906-E03089AD476C}" srcOrd="0" destOrd="0" parTransId="{704CC832-75E6-C148-A03D-EA1DDAB19C5A}" sibTransId="{D225A199-86EA-954F-81A3-7FC35A689B8D}"/>
    <dgm:cxn modelId="{1CFBD703-D05A-B349-BC8D-A8C07A00CD36}" srcId="{6DF8D487-A735-094F-8224-6CEBA9CB66F9}" destId="{363C431A-E773-C74C-9ED0-6E48C7214333}" srcOrd="8" destOrd="0" parTransId="{5D0BAF61-A077-B640-8936-90426EB133FC}" sibTransId="{3DD01089-21D2-3143-A76D-51B04B0E48C3}"/>
    <dgm:cxn modelId="{E66A5409-B37C-AB43-A598-03CA2E874071}" type="presOf" srcId="{E98B1B14-EFC1-5942-9B4A-DAEB5E312E5F}" destId="{46E4FD2D-5902-7C43-9509-5D9922C991FF}" srcOrd="0" destOrd="0" presId="urn:microsoft.com/office/officeart/2005/8/layout/chevron2"/>
    <dgm:cxn modelId="{52CFAF0D-C261-F44E-BA96-A225818ADB5B}" srcId="{B6B055C5-E16F-0C4A-96F4-FE38D3FE436A}" destId="{89C9D9EA-FC51-AB46-AFE7-4004F7F0D143}" srcOrd="0" destOrd="0" parTransId="{4CF8E3C6-E46D-D642-B851-736D850EC27F}" sibTransId="{E1DEAF50-5176-9C4B-9625-2BE7B7F4FAD5}"/>
    <dgm:cxn modelId="{F0CE1015-9721-0440-873A-A1C20D639AA4}" type="presOf" srcId="{3515F5EF-BF9B-0646-9167-27BB86652C31}" destId="{C9BB466B-46AE-7540-83CF-3E97F91F56B8}" srcOrd="0" destOrd="0" presId="urn:microsoft.com/office/officeart/2005/8/layout/chevron2"/>
    <dgm:cxn modelId="{CCB9AE18-9E5E-DB4B-88BC-058EA626A31D}" srcId="{4BB67C44-8713-6748-BD63-F31B3E7CC157}" destId="{69FA630B-B12E-204B-9CB8-659BA5A465A3}" srcOrd="0" destOrd="0" parTransId="{6E51E00F-11C8-D644-A3BA-6BCECAE84AF9}" sibTransId="{9BAFDE65-1538-154F-9DC4-8E8390ED22A9}"/>
    <dgm:cxn modelId="{0E011A26-A7AF-6941-AF9A-5910DAF1E98F}" type="presOf" srcId="{89C9D9EA-FC51-AB46-AFE7-4004F7F0D143}" destId="{B03D4DA8-2F3A-1D4D-83DF-C7877C5345C0}" srcOrd="0" destOrd="0" presId="urn:microsoft.com/office/officeart/2005/8/layout/chevron2"/>
    <dgm:cxn modelId="{877DA22F-5210-1948-A1F0-D2DCCF2F307E}" type="presOf" srcId="{A0BDBF28-FB0C-8E43-A522-6C65E914A39A}" destId="{09D54866-03C6-7D4C-8E2D-38BE089B82C5}" srcOrd="0" destOrd="0" presId="urn:microsoft.com/office/officeart/2005/8/layout/chevron2"/>
    <dgm:cxn modelId="{3938D531-4042-CA4B-B919-C4DC62614F0E}" srcId="{6DF8D487-A735-094F-8224-6CEBA9CB66F9}" destId="{7896CFC1-0E2E-2341-A8BE-67A74366F247}" srcOrd="0" destOrd="0" parTransId="{3F347F31-2546-A24B-85D0-E108BAA9EA2C}" sibTransId="{A1E3730B-7AA1-2E4C-8302-ABF0B70E8A15}"/>
    <dgm:cxn modelId="{9EF0A235-A4D6-1748-8558-B5CE52F70795}" type="presOf" srcId="{01450195-7F56-0E49-9FC1-6A8B884D192E}" destId="{4F471573-16D9-EB44-ADAB-853230FC49EF}" srcOrd="0" destOrd="0" presId="urn:microsoft.com/office/officeart/2005/8/layout/chevron2"/>
    <dgm:cxn modelId="{8EBDF238-2173-9940-91AB-F0D5CB23A642}" type="presOf" srcId="{261EF30E-6322-474D-B906-E03089AD476C}" destId="{467E5B3D-9C4B-B641-AF05-33819E656585}" srcOrd="0" destOrd="0" presId="urn:microsoft.com/office/officeart/2005/8/layout/chevron2"/>
    <dgm:cxn modelId="{2046563D-CE2C-2A4B-974E-DA637D3A9A63}" srcId="{E700DA29-7F0D-5645-B539-E635414D827A}" destId="{FA0DD6CB-D5F2-CE4E-BE8B-626B399D8960}" srcOrd="0" destOrd="0" parTransId="{BEC96CCB-CBBA-1540-B535-C3AE6162F761}" sibTransId="{5136B5AE-0914-744D-BB51-2AB3BDCE76A2}"/>
    <dgm:cxn modelId="{66C36F4F-C48F-D54B-B69F-CC412F31524A}" type="presOf" srcId="{B6B055C5-E16F-0C4A-96F4-FE38D3FE436A}" destId="{4373D704-09E6-604A-B2E3-08013FFCD82F}" srcOrd="0" destOrd="0" presId="urn:microsoft.com/office/officeart/2005/8/layout/chevron2"/>
    <dgm:cxn modelId="{D1F98F56-600E-B041-818D-F245A1C3AAF8}" srcId="{6DF8D487-A735-094F-8224-6CEBA9CB66F9}" destId="{B6B055C5-E16F-0C4A-96F4-FE38D3FE436A}" srcOrd="6" destOrd="0" parTransId="{DFF1B0E8-565E-7746-AF6D-AB32BD77ED83}" sibTransId="{FBF446EE-C69B-8246-BA0C-FD4076892861}"/>
    <dgm:cxn modelId="{5CFE2070-091D-FE43-B67D-6BFD80F4C558}" srcId="{6DF8D487-A735-094F-8224-6CEBA9CB66F9}" destId="{E98B1B14-EFC1-5942-9B4A-DAEB5E312E5F}" srcOrd="1" destOrd="0" parTransId="{2E54FDAA-8A3F-BB4F-9D22-280EC3055FF2}" sibTransId="{2670F5D4-AF11-0F49-9057-0277ABC48301}"/>
    <dgm:cxn modelId="{736A0174-38AF-3544-B382-03216687080C}" srcId="{DEFED196-F219-AF46-8AE5-508A2000922B}" destId="{C45E8C39-FFEF-7941-AA06-BAED7B3CD5BD}" srcOrd="0" destOrd="0" parTransId="{D8CAB12C-95F7-734B-A156-0D77E405FA7F}" sibTransId="{836E9D26-8ACC-6347-A509-2EFD2BEF0898}"/>
    <dgm:cxn modelId="{61A3DE7A-EFA0-DD41-A646-92F1852E07EB}" type="presOf" srcId="{7896CFC1-0E2E-2341-A8BE-67A74366F247}" destId="{2D2707A4-1A33-C148-9271-0494EA5CDD1A}" srcOrd="0" destOrd="0" presId="urn:microsoft.com/office/officeart/2005/8/layout/chevron2"/>
    <dgm:cxn modelId="{27118F7F-2990-BA46-9F48-E8C9336581E7}" srcId="{363C431A-E773-C74C-9ED0-6E48C7214333}" destId="{018E444B-147D-8D42-81C8-6F80DE283AFC}" srcOrd="0" destOrd="0" parTransId="{4465ED28-B5EB-6B4A-98C0-1FE010CAE542}" sibTransId="{8F4C35A4-771F-AF48-90B6-831E65CEEBAE}"/>
    <dgm:cxn modelId="{B4132590-6B22-7946-B88D-81D3EFF795C1}" type="presOf" srcId="{FA0DD6CB-D5F2-CE4E-BE8B-626B399D8960}" destId="{5105A0F5-2C9C-8942-841C-B0BA2C72E6FD}" srcOrd="0" destOrd="0" presId="urn:microsoft.com/office/officeart/2005/8/layout/chevron2"/>
    <dgm:cxn modelId="{66A35490-CD9C-1F48-828A-9B42F7BB865C}" type="presOf" srcId="{69FA630B-B12E-204B-9CB8-659BA5A465A3}" destId="{566D1826-0F69-2E4E-84F7-0AE87E370951}" srcOrd="0" destOrd="0" presId="urn:microsoft.com/office/officeart/2005/8/layout/chevron2"/>
    <dgm:cxn modelId="{BA21A793-3652-0D48-8C7C-25D1EF652221}" type="presOf" srcId="{7720722B-F3F4-CD42-A624-5F7B2586701F}" destId="{3CE84D9A-8969-DB44-B95C-EE8EC6BBB77A}" srcOrd="0" destOrd="0" presId="urn:microsoft.com/office/officeart/2005/8/layout/chevron2"/>
    <dgm:cxn modelId="{4EF9729E-E14A-BB46-B45F-4EB79AC6FD79}" srcId="{6DF8D487-A735-094F-8224-6CEBA9CB66F9}" destId="{3515F5EF-BF9B-0646-9167-27BB86652C31}" srcOrd="4" destOrd="0" parTransId="{D8FA94E5-0BB3-5E47-998B-DDD66A7D2283}" sibTransId="{8FDF5067-FA20-C940-9D5C-5D3A7F82924A}"/>
    <dgm:cxn modelId="{D6567CA9-10B3-B844-922A-45E510DD1540}" type="presOf" srcId="{6DF8D487-A735-094F-8224-6CEBA9CB66F9}" destId="{CBAFE6AF-CB9A-9840-A8B8-49EDDF188C54}" srcOrd="0" destOrd="0" presId="urn:microsoft.com/office/officeart/2005/8/layout/chevron2"/>
    <dgm:cxn modelId="{53D396AF-8C93-F642-B506-28A4AE8A7E50}" srcId="{3515F5EF-BF9B-0646-9167-27BB86652C31}" destId="{01450195-7F56-0E49-9FC1-6A8B884D192E}" srcOrd="0" destOrd="0" parTransId="{E343D6A2-2EB0-0542-8DE9-3C60E4162CB0}" sibTransId="{F8CB1F41-DFBE-944F-A8D6-A2611A0C2899}"/>
    <dgm:cxn modelId="{B804E9B0-B2B1-7C4A-8A73-EFBFD9A7A454}" srcId="{6DF8D487-A735-094F-8224-6CEBA9CB66F9}" destId="{DEFED196-F219-AF46-8AE5-508A2000922B}" srcOrd="2" destOrd="0" parTransId="{9ADE3D6E-85B1-8F45-A623-A982D0B6E96F}" sibTransId="{AFE697E1-C33F-704C-8E35-BC036B39216B}"/>
    <dgm:cxn modelId="{1F68C1B3-386A-0349-97F2-8B8FA4B420AD}" type="presOf" srcId="{363C431A-E773-C74C-9ED0-6E48C7214333}" destId="{B0687EE8-9064-514C-96FA-3945704C4C97}" srcOrd="0" destOrd="0" presId="urn:microsoft.com/office/officeart/2005/8/layout/chevron2"/>
    <dgm:cxn modelId="{EF6D49C6-14D9-6A41-8674-593850964C10}" type="presOf" srcId="{4BB67C44-8713-6748-BD63-F31B3E7CC157}" destId="{457A5F51-CCA8-944F-80AC-22EBE2D29001}" srcOrd="0" destOrd="0" presId="urn:microsoft.com/office/officeart/2005/8/layout/chevron2"/>
    <dgm:cxn modelId="{BDFACECF-7133-DB41-9E29-BAB3B03E20A7}" srcId="{6DF8D487-A735-094F-8224-6CEBA9CB66F9}" destId="{20383B5B-3202-1742-9168-2C5B921F80F1}" srcOrd="3" destOrd="0" parTransId="{58523CF9-A80D-4140-B1AB-EC8CA8C952EF}" sibTransId="{6E4AE962-21E6-324A-AF44-AE43700BBED8}"/>
    <dgm:cxn modelId="{8FC9E9D2-E1FC-A841-933B-FE3E89FAFAD9}" type="presOf" srcId="{C45E8C39-FFEF-7941-AA06-BAED7B3CD5BD}" destId="{EF572861-84E8-1745-9616-CD880EDA79EA}" srcOrd="0" destOrd="0" presId="urn:microsoft.com/office/officeart/2005/8/layout/chevron2"/>
    <dgm:cxn modelId="{CB92C1D6-66BA-2348-A082-5B9E7F8A9A75}" srcId="{7896CFC1-0E2E-2341-A8BE-67A74366F247}" destId="{A0BDBF28-FB0C-8E43-A522-6C65E914A39A}" srcOrd="0" destOrd="0" parTransId="{EBDA6128-D09E-E74F-95BC-7B3A7591E0B1}" sibTransId="{714732EC-0A80-3147-BD89-C3099F282E2A}"/>
    <dgm:cxn modelId="{716A3AD8-3B23-434D-841E-F9A758967046}" srcId="{6DF8D487-A735-094F-8224-6CEBA9CB66F9}" destId="{E700DA29-7F0D-5645-B539-E635414D827A}" srcOrd="7" destOrd="0" parTransId="{131B608B-F0BC-EE4C-AF25-08568F53CAFF}" sibTransId="{84882CAB-DA34-2041-A28F-61AA24B3030B}"/>
    <dgm:cxn modelId="{3FEC20E1-D63C-F047-882E-710E6988DCD2}" type="presOf" srcId="{20383B5B-3202-1742-9168-2C5B921F80F1}" destId="{AA87EF0C-D630-B44B-B13B-D45F9803BE55}" srcOrd="0" destOrd="0" presId="urn:microsoft.com/office/officeart/2005/8/layout/chevron2"/>
    <dgm:cxn modelId="{15DC80E3-13CB-4B4C-81AB-C14DE62FAE33}" type="presOf" srcId="{E700DA29-7F0D-5645-B539-E635414D827A}" destId="{2775B712-B801-F544-9A5E-A4AFC98711B8}" srcOrd="0" destOrd="0" presId="urn:microsoft.com/office/officeart/2005/8/layout/chevron2"/>
    <dgm:cxn modelId="{58123AEE-A20E-024D-80E0-4A3D6575C3DA}" srcId="{6DF8D487-A735-094F-8224-6CEBA9CB66F9}" destId="{4BB67C44-8713-6748-BD63-F31B3E7CC157}" srcOrd="5" destOrd="0" parTransId="{3B3DE18A-7540-C241-88F2-53CED3256096}" sibTransId="{F322AFFF-AA52-2643-94C5-32B506D143AF}"/>
    <dgm:cxn modelId="{242F59EF-C204-C446-8078-0F3290830097}" type="presOf" srcId="{DEFED196-F219-AF46-8AE5-508A2000922B}" destId="{0FDE5DD6-5D71-6E4B-A750-877042740EE8}" srcOrd="0" destOrd="0" presId="urn:microsoft.com/office/officeart/2005/8/layout/chevron2"/>
    <dgm:cxn modelId="{D52A03F9-CB51-274D-B24B-0013D76DAB72}" srcId="{E98B1B14-EFC1-5942-9B4A-DAEB5E312E5F}" destId="{7720722B-F3F4-CD42-A624-5F7B2586701F}" srcOrd="0" destOrd="0" parTransId="{7C5D7626-ED9C-6745-B0C4-A6516903CD60}" sibTransId="{F0A9E43A-7E97-3346-B6DA-63CFD04DBD65}"/>
    <dgm:cxn modelId="{D488A2C3-36BA-2546-857B-EE69883C009F}" type="presParOf" srcId="{CBAFE6AF-CB9A-9840-A8B8-49EDDF188C54}" destId="{1BBDAD32-698A-204F-9404-184658B064F8}" srcOrd="0" destOrd="0" presId="urn:microsoft.com/office/officeart/2005/8/layout/chevron2"/>
    <dgm:cxn modelId="{B0B450A3-1877-0F42-A230-B311F9B7762B}" type="presParOf" srcId="{1BBDAD32-698A-204F-9404-184658B064F8}" destId="{2D2707A4-1A33-C148-9271-0494EA5CDD1A}" srcOrd="0" destOrd="0" presId="urn:microsoft.com/office/officeart/2005/8/layout/chevron2"/>
    <dgm:cxn modelId="{F886C9D1-1864-7348-ABF4-FA05B67E3E54}" type="presParOf" srcId="{1BBDAD32-698A-204F-9404-184658B064F8}" destId="{09D54866-03C6-7D4C-8E2D-38BE089B82C5}" srcOrd="1" destOrd="0" presId="urn:microsoft.com/office/officeart/2005/8/layout/chevron2"/>
    <dgm:cxn modelId="{A6D598F2-F5E1-6644-81EF-83FEC1F54B7A}" type="presParOf" srcId="{CBAFE6AF-CB9A-9840-A8B8-49EDDF188C54}" destId="{F19AB398-8853-0948-87A5-3CD7D36A5E19}" srcOrd="1" destOrd="0" presId="urn:microsoft.com/office/officeart/2005/8/layout/chevron2"/>
    <dgm:cxn modelId="{5F159F13-9ECB-3540-A895-1CBF389F2797}" type="presParOf" srcId="{CBAFE6AF-CB9A-9840-A8B8-49EDDF188C54}" destId="{31F46388-6A43-A844-9506-C8E9780E2B4A}" srcOrd="2" destOrd="0" presId="urn:microsoft.com/office/officeart/2005/8/layout/chevron2"/>
    <dgm:cxn modelId="{5F635954-D726-C949-8C02-7CC2089BAC80}" type="presParOf" srcId="{31F46388-6A43-A844-9506-C8E9780E2B4A}" destId="{46E4FD2D-5902-7C43-9509-5D9922C991FF}" srcOrd="0" destOrd="0" presId="urn:microsoft.com/office/officeart/2005/8/layout/chevron2"/>
    <dgm:cxn modelId="{1B688363-DFD5-4C42-B16D-C444BAF78C5F}" type="presParOf" srcId="{31F46388-6A43-A844-9506-C8E9780E2B4A}" destId="{3CE84D9A-8969-DB44-B95C-EE8EC6BBB77A}" srcOrd="1" destOrd="0" presId="urn:microsoft.com/office/officeart/2005/8/layout/chevron2"/>
    <dgm:cxn modelId="{3793DBEA-8F73-0442-A429-F864DEBB0388}" type="presParOf" srcId="{CBAFE6AF-CB9A-9840-A8B8-49EDDF188C54}" destId="{7C73C436-6631-1C43-8D6E-3D98E11A1018}" srcOrd="3" destOrd="0" presId="urn:microsoft.com/office/officeart/2005/8/layout/chevron2"/>
    <dgm:cxn modelId="{59DD5038-E37B-AF4D-B823-53D945066453}" type="presParOf" srcId="{CBAFE6AF-CB9A-9840-A8B8-49EDDF188C54}" destId="{700AEB23-CD09-C04C-932C-15D0BDDB63FC}" srcOrd="4" destOrd="0" presId="urn:microsoft.com/office/officeart/2005/8/layout/chevron2"/>
    <dgm:cxn modelId="{B2C4B3B7-11BC-9445-85BE-7054270907B4}" type="presParOf" srcId="{700AEB23-CD09-C04C-932C-15D0BDDB63FC}" destId="{0FDE5DD6-5D71-6E4B-A750-877042740EE8}" srcOrd="0" destOrd="0" presId="urn:microsoft.com/office/officeart/2005/8/layout/chevron2"/>
    <dgm:cxn modelId="{48066667-6EAA-8C4C-8C8C-3B1CCC897AE6}" type="presParOf" srcId="{700AEB23-CD09-C04C-932C-15D0BDDB63FC}" destId="{EF572861-84E8-1745-9616-CD880EDA79EA}" srcOrd="1" destOrd="0" presId="urn:microsoft.com/office/officeart/2005/8/layout/chevron2"/>
    <dgm:cxn modelId="{9731B277-1F57-5B4C-9F5F-7CF70147F1AC}" type="presParOf" srcId="{CBAFE6AF-CB9A-9840-A8B8-49EDDF188C54}" destId="{786986FC-4098-1542-8228-1DB4DAF25974}" srcOrd="5" destOrd="0" presId="urn:microsoft.com/office/officeart/2005/8/layout/chevron2"/>
    <dgm:cxn modelId="{A77DDB87-524A-F943-8596-482751190D23}" type="presParOf" srcId="{CBAFE6AF-CB9A-9840-A8B8-49EDDF188C54}" destId="{4B8176D3-652B-284A-8950-02CD7CFBFE67}" srcOrd="6" destOrd="0" presId="urn:microsoft.com/office/officeart/2005/8/layout/chevron2"/>
    <dgm:cxn modelId="{EB553A35-C154-1D43-99AE-9097750294AD}" type="presParOf" srcId="{4B8176D3-652B-284A-8950-02CD7CFBFE67}" destId="{AA87EF0C-D630-B44B-B13B-D45F9803BE55}" srcOrd="0" destOrd="0" presId="urn:microsoft.com/office/officeart/2005/8/layout/chevron2"/>
    <dgm:cxn modelId="{DCC23DA4-F2B9-A941-A36B-6AA9EBB97C4F}" type="presParOf" srcId="{4B8176D3-652B-284A-8950-02CD7CFBFE67}" destId="{467E5B3D-9C4B-B641-AF05-33819E656585}" srcOrd="1" destOrd="0" presId="urn:microsoft.com/office/officeart/2005/8/layout/chevron2"/>
    <dgm:cxn modelId="{C647195D-2FFE-BB4F-A286-AEFA338FBBB5}" type="presParOf" srcId="{CBAFE6AF-CB9A-9840-A8B8-49EDDF188C54}" destId="{83B11F2B-103F-764A-8E8D-8D1140E95997}" srcOrd="7" destOrd="0" presId="urn:microsoft.com/office/officeart/2005/8/layout/chevron2"/>
    <dgm:cxn modelId="{BD6456E1-909A-DB42-BF56-51AF38C1C1D6}" type="presParOf" srcId="{CBAFE6AF-CB9A-9840-A8B8-49EDDF188C54}" destId="{E716BABC-89E2-1141-B668-DC2F8849FA5D}" srcOrd="8" destOrd="0" presId="urn:microsoft.com/office/officeart/2005/8/layout/chevron2"/>
    <dgm:cxn modelId="{EB3C2128-2BB5-8C4D-96B9-2610BEA10E5C}" type="presParOf" srcId="{E716BABC-89E2-1141-B668-DC2F8849FA5D}" destId="{C9BB466B-46AE-7540-83CF-3E97F91F56B8}" srcOrd="0" destOrd="0" presId="urn:microsoft.com/office/officeart/2005/8/layout/chevron2"/>
    <dgm:cxn modelId="{6EF49C93-FA2D-1747-8B5E-BF41827F0655}" type="presParOf" srcId="{E716BABC-89E2-1141-B668-DC2F8849FA5D}" destId="{4F471573-16D9-EB44-ADAB-853230FC49EF}" srcOrd="1" destOrd="0" presId="urn:microsoft.com/office/officeart/2005/8/layout/chevron2"/>
    <dgm:cxn modelId="{23CFA4E6-0069-C848-A7BF-E80A511C52F0}" type="presParOf" srcId="{CBAFE6AF-CB9A-9840-A8B8-49EDDF188C54}" destId="{7CD1FE79-4239-4242-8027-F9189093A393}" srcOrd="9" destOrd="0" presId="urn:microsoft.com/office/officeart/2005/8/layout/chevron2"/>
    <dgm:cxn modelId="{09BA45C3-6E58-8042-9C3C-02C05E34355E}" type="presParOf" srcId="{CBAFE6AF-CB9A-9840-A8B8-49EDDF188C54}" destId="{8457620E-0139-594B-89D3-17A18B4D4497}" srcOrd="10" destOrd="0" presId="urn:microsoft.com/office/officeart/2005/8/layout/chevron2"/>
    <dgm:cxn modelId="{DEE63BDD-4C41-BB4C-96D2-ED6C2D162FE6}" type="presParOf" srcId="{8457620E-0139-594B-89D3-17A18B4D4497}" destId="{457A5F51-CCA8-944F-80AC-22EBE2D29001}" srcOrd="0" destOrd="0" presId="urn:microsoft.com/office/officeart/2005/8/layout/chevron2"/>
    <dgm:cxn modelId="{AFA566A8-DF37-3D47-8E3B-F4795B20DCE7}" type="presParOf" srcId="{8457620E-0139-594B-89D3-17A18B4D4497}" destId="{566D1826-0F69-2E4E-84F7-0AE87E370951}" srcOrd="1" destOrd="0" presId="urn:microsoft.com/office/officeart/2005/8/layout/chevron2"/>
    <dgm:cxn modelId="{CAC3395E-0196-5640-9F2D-DB9866FDF6AA}" type="presParOf" srcId="{CBAFE6AF-CB9A-9840-A8B8-49EDDF188C54}" destId="{0F88B23D-5095-9446-A414-E2CFB2C2CCEC}" srcOrd="11" destOrd="0" presId="urn:microsoft.com/office/officeart/2005/8/layout/chevron2"/>
    <dgm:cxn modelId="{6FF6EE6C-FE93-4944-8066-19A95CD50818}" type="presParOf" srcId="{CBAFE6AF-CB9A-9840-A8B8-49EDDF188C54}" destId="{9607B1DC-CDE4-6D48-8BB1-B25D90427F9A}" srcOrd="12" destOrd="0" presId="urn:microsoft.com/office/officeart/2005/8/layout/chevron2"/>
    <dgm:cxn modelId="{62F40A00-9B5F-BB4D-83D6-8230165D42FC}" type="presParOf" srcId="{9607B1DC-CDE4-6D48-8BB1-B25D90427F9A}" destId="{4373D704-09E6-604A-B2E3-08013FFCD82F}" srcOrd="0" destOrd="0" presId="urn:microsoft.com/office/officeart/2005/8/layout/chevron2"/>
    <dgm:cxn modelId="{A8C59988-7FD3-B74E-A5B2-75834A18CBD6}" type="presParOf" srcId="{9607B1DC-CDE4-6D48-8BB1-B25D90427F9A}" destId="{B03D4DA8-2F3A-1D4D-83DF-C7877C5345C0}" srcOrd="1" destOrd="0" presId="urn:microsoft.com/office/officeart/2005/8/layout/chevron2"/>
    <dgm:cxn modelId="{D3D7EBB5-9E1D-3744-9FDB-612429DAAEED}" type="presParOf" srcId="{CBAFE6AF-CB9A-9840-A8B8-49EDDF188C54}" destId="{EC449D2B-B79E-B841-8B16-1C2C41C507FF}" srcOrd="13" destOrd="0" presId="urn:microsoft.com/office/officeart/2005/8/layout/chevron2"/>
    <dgm:cxn modelId="{12A8D248-7940-2644-9962-88F4F99DAD4D}" type="presParOf" srcId="{CBAFE6AF-CB9A-9840-A8B8-49EDDF188C54}" destId="{95DB10E7-C44E-434D-9532-D8F32A5842CF}" srcOrd="14" destOrd="0" presId="urn:microsoft.com/office/officeart/2005/8/layout/chevron2"/>
    <dgm:cxn modelId="{8DA24200-88CB-A441-8518-75C612B1044A}" type="presParOf" srcId="{95DB10E7-C44E-434D-9532-D8F32A5842CF}" destId="{2775B712-B801-F544-9A5E-A4AFC98711B8}" srcOrd="0" destOrd="0" presId="urn:microsoft.com/office/officeart/2005/8/layout/chevron2"/>
    <dgm:cxn modelId="{B5D32AA1-1509-104F-B460-D9D6266846B2}" type="presParOf" srcId="{95DB10E7-C44E-434D-9532-D8F32A5842CF}" destId="{5105A0F5-2C9C-8942-841C-B0BA2C72E6FD}" srcOrd="1" destOrd="0" presId="urn:microsoft.com/office/officeart/2005/8/layout/chevron2"/>
    <dgm:cxn modelId="{04E8C12F-2BC5-334C-9710-6B8C629F39A7}" type="presParOf" srcId="{CBAFE6AF-CB9A-9840-A8B8-49EDDF188C54}" destId="{A67AB2A0-0CD3-B44D-8035-B3FFE507ECDD}" srcOrd="15" destOrd="0" presId="urn:microsoft.com/office/officeart/2005/8/layout/chevron2"/>
    <dgm:cxn modelId="{673449D7-C57E-514E-B14D-75E78EB594AD}" type="presParOf" srcId="{CBAFE6AF-CB9A-9840-A8B8-49EDDF188C54}" destId="{8106F891-0C46-EE45-8131-DAA2A2BFDC37}" srcOrd="16" destOrd="0" presId="urn:microsoft.com/office/officeart/2005/8/layout/chevron2"/>
    <dgm:cxn modelId="{12695E7B-2A20-4C4E-B8C0-749FE1CE6581}" type="presParOf" srcId="{8106F891-0C46-EE45-8131-DAA2A2BFDC37}" destId="{B0687EE8-9064-514C-96FA-3945704C4C97}" srcOrd="0" destOrd="0" presId="urn:microsoft.com/office/officeart/2005/8/layout/chevron2"/>
    <dgm:cxn modelId="{1F7CD0AF-6DEF-3F4B-BF24-2CC958607624}" type="presParOf" srcId="{8106F891-0C46-EE45-8131-DAA2A2BFDC37}" destId="{37CE35D2-8B81-634A-90EC-AB8D52AF542F}" srcOrd="1" destOrd="0" presId="urn:microsoft.com/office/officeart/2005/8/layout/chevron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707A4-1A33-C148-9271-0494EA5CDD1A}">
      <dsp:nvSpPr>
        <dsp:cNvPr id="0" name=""/>
        <dsp:cNvSpPr/>
      </dsp:nvSpPr>
      <dsp:spPr>
        <a:xfrm rot="5400000">
          <a:off x="-110428" y="116460"/>
          <a:ext cx="736193" cy="51533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1</a:t>
          </a:r>
        </a:p>
      </dsp:txBody>
      <dsp:txXfrm rot="-5400000">
        <a:off x="2" y="263699"/>
        <a:ext cx="515335" cy="220858"/>
      </dsp:txXfrm>
    </dsp:sp>
    <dsp:sp modelId="{09D54866-03C6-7D4C-8E2D-38BE089B82C5}">
      <dsp:nvSpPr>
        <dsp:cNvPr id="0" name=""/>
        <dsp:cNvSpPr/>
      </dsp:nvSpPr>
      <dsp:spPr>
        <a:xfrm rot="5400000">
          <a:off x="5590818" y="-5069450"/>
          <a:ext cx="478777" cy="106297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Working groups determined by steering committee </a:t>
          </a:r>
        </a:p>
      </dsp:txBody>
      <dsp:txXfrm rot="-5400000">
        <a:off x="515336" y="29404"/>
        <a:ext cx="10606370" cy="432033"/>
      </dsp:txXfrm>
    </dsp:sp>
    <dsp:sp modelId="{46E4FD2D-5902-7C43-9509-5D9922C991FF}">
      <dsp:nvSpPr>
        <dsp:cNvPr id="0" name=""/>
        <dsp:cNvSpPr/>
      </dsp:nvSpPr>
      <dsp:spPr>
        <a:xfrm rot="5400000">
          <a:off x="-110428" y="788241"/>
          <a:ext cx="736193" cy="51533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2</a:t>
          </a:r>
        </a:p>
      </dsp:txBody>
      <dsp:txXfrm rot="-5400000">
        <a:off x="2" y="935480"/>
        <a:ext cx="515335" cy="220858"/>
      </dsp:txXfrm>
    </dsp:sp>
    <dsp:sp modelId="{3CE84D9A-8969-DB44-B95C-EE8EC6BBB77A}">
      <dsp:nvSpPr>
        <dsp:cNvPr id="0" name=""/>
        <dsp:cNvSpPr/>
      </dsp:nvSpPr>
      <dsp:spPr>
        <a:xfrm rot="5400000">
          <a:off x="5590943" y="-4397795"/>
          <a:ext cx="478525" cy="106297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Definition of Key Questions (PICO methodology)</a:t>
          </a:r>
        </a:p>
      </dsp:txBody>
      <dsp:txXfrm rot="-5400000">
        <a:off x="515335" y="701173"/>
        <a:ext cx="10606382" cy="431805"/>
      </dsp:txXfrm>
    </dsp:sp>
    <dsp:sp modelId="{0FDE5DD6-5D71-6E4B-A750-877042740EE8}">
      <dsp:nvSpPr>
        <dsp:cNvPr id="0" name=""/>
        <dsp:cNvSpPr/>
      </dsp:nvSpPr>
      <dsp:spPr>
        <a:xfrm rot="5400000">
          <a:off x="-110428" y="1460022"/>
          <a:ext cx="736193" cy="51533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3</a:t>
          </a:r>
        </a:p>
      </dsp:txBody>
      <dsp:txXfrm rot="-5400000">
        <a:off x="2" y="1607261"/>
        <a:ext cx="515335" cy="220858"/>
      </dsp:txXfrm>
    </dsp:sp>
    <dsp:sp modelId="{EF572861-84E8-1745-9616-CD880EDA79EA}">
      <dsp:nvSpPr>
        <dsp:cNvPr id="0" name=""/>
        <dsp:cNvSpPr/>
      </dsp:nvSpPr>
      <dsp:spPr>
        <a:xfrm rot="5400000">
          <a:off x="5590943" y="-3726014"/>
          <a:ext cx="478525" cy="106297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Systematic Literature Search</a:t>
          </a:r>
        </a:p>
      </dsp:txBody>
      <dsp:txXfrm rot="-5400000">
        <a:off x="515335" y="1372954"/>
        <a:ext cx="10606382" cy="431805"/>
      </dsp:txXfrm>
    </dsp:sp>
    <dsp:sp modelId="{AA87EF0C-D630-B44B-B13B-D45F9803BE55}">
      <dsp:nvSpPr>
        <dsp:cNvPr id="0" name=""/>
        <dsp:cNvSpPr/>
      </dsp:nvSpPr>
      <dsp:spPr>
        <a:xfrm rot="5400000">
          <a:off x="-110428" y="2131803"/>
          <a:ext cx="736193" cy="51533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4</a:t>
          </a:r>
        </a:p>
      </dsp:txBody>
      <dsp:txXfrm rot="-5400000">
        <a:off x="2" y="2279042"/>
        <a:ext cx="515335" cy="220858"/>
      </dsp:txXfrm>
    </dsp:sp>
    <dsp:sp modelId="{467E5B3D-9C4B-B641-AF05-33819E656585}">
      <dsp:nvSpPr>
        <dsp:cNvPr id="0" name=""/>
        <dsp:cNvSpPr/>
      </dsp:nvSpPr>
      <dsp:spPr>
        <a:xfrm rot="5400000">
          <a:off x="5590943" y="-3054234"/>
          <a:ext cx="478525" cy="106297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Abstract Review</a:t>
          </a:r>
        </a:p>
      </dsp:txBody>
      <dsp:txXfrm rot="-5400000">
        <a:off x="515335" y="2044734"/>
        <a:ext cx="10606382" cy="431805"/>
      </dsp:txXfrm>
    </dsp:sp>
    <dsp:sp modelId="{C9BB466B-46AE-7540-83CF-3E97F91F56B8}">
      <dsp:nvSpPr>
        <dsp:cNvPr id="0" name=""/>
        <dsp:cNvSpPr/>
      </dsp:nvSpPr>
      <dsp:spPr>
        <a:xfrm rot="5400000">
          <a:off x="-110428" y="2803584"/>
          <a:ext cx="736193" cy="51533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5</a:t>
          </a:r>
        </a:p>
      </dsp:txBody>
      <dsp:txXfrm rot="-5400000">
        <a:off x="2" y="2950823"/>
        <a:ext cx="515335" cy="220858"/>
      </dsp:txXfrm>
    </dsp:sp>
    <dsp:sp modelId="{4F471573-16D9-EB44-ADAB-853230FC49EF}">
      <dsp:nvSpPr>
        <dsp:cNvPr id="0" name=""/>
        <dsp:cNvSpPr/>
      </dsp:nvSpPr>
      <dsp:spPr>
        <a:xfrm rot="5400000">
          <a:off x="5590943" y="-2382453"/>
          <a:ext cx="478525" cy="106297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Full Paper Review</a:t>
          </a:r>
        </a:p>
      </dsp:txBody>
      <dsp:txXfrm rot="-5400000">
        <a:off x="515335" y="2716515"/>
        <a:ext cx="10606382" cy="431805"/>
      </dsp:txXfrm>
    </dsp:sp>
    <dsp:sp modelId="{457A5F51-CCA8-944F-80AC-22EBE2D29001}">
      <dsp:nvSpPr>
        <dsp:cNvPr id="0" name=""/>
        <dsp:cNvSpPr/>
      </dsp:nvSpPr>
      <dsp:spPr>
        <a:xfrm rot="5400000">
          <a:off x="-110428" y="3475365"/>
          <a:ext cx="736193" cy="51533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6</a:t>
          </a:r>
        </a:p>
      </dsp:txBody>
      <dsp:txXfrm rot="-5400000">
        <a:off x="2" y="3622604"/>
        <a:ext cx="515335" cy="220858"/>
      </dsp:txXfrm>
    </dsp:sp>
    <dsp:sp modelId="{566D1826-0F69-2E4E-84F7-0AE87E370951}">
      <dsp:nvSpPr>
        <dsp:cNvPr id="0" name=""/>
        <dsp:cNvSpPr/>
      </dsp:nvSpPr>
      <dsp:spPr>
        <a:xfrm rot="5400000">
          <a:off x="5590943" y="-1710672"/>
          <a:ext cx="478525" cy="106297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Data Extraction and Analysis</a:t>
          </a:r>
        </a:p>
      </dsp:txBody>
      <dsp:txXfrm rot="-5400000">
        <a:off x="515335" y="3388296"/>
        <a:ext cx="10606382" cy="431805"/>
      </dsp:txXfrm>
    </dsp:sp>
    <dsp:sp modelId="{4373D704-09E6-604A-B2E3-08013FFCD82F}">
      <dsp:nvSpPr>
        <dsp:cNvPr id="0" name=""/>
        <dsp:cNvSpPr/>
      </dsp:nvSpPr>
      <dsp:spPr>
        <a:xfrm rot="5400000">
          <a:off x="-110428" y="4147146"/>
          <a:ext cx="736193" cy="51533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7</a:t>
          </a:r>
        </a:p>
      </dsp:txBody>
      <dsp:txXfrm rot="-5400000">
        <a:off x="2" y="4294385"/>
        <a:ext cx="515335" cy="220858"/>
      </dsp:txXfrm>
    </dsp:sp>
    <dsp:sp modelId="{B03D4DA8-2F3A-1D4D-83DF-C7877C5345C0}">
      <dsp:nvSpPr>
        <dsp:cNvPr id="0" name=""/>
        <dsp:cNvSpPr/>
      </dsp:nvSpPr>
      <dsp:spPr>
        <a:xfrm rot="5400000">
          <a:off x="5590943" y="-1038891"/>
          <a:ext cx="478525" cy="106297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Guidelines Panel Recommendation Formulation &amp; Voting</a:t>
          </a:r>
        </a:p>
      </dsp:txBody>
      <dsp:txXfrm rot="-5400000">
        <a:off x="515335" y="4060077"/>
        <a:ext cx="10606382" cy="431805"/>
      </dsp:txXfrm>
    </dsp:sp>
    <dsp:sp modelId="{2775B712-B801-F544-9A5E-A4AFC98711B8}">
      <dsp:nvSpPr>
        <dsp:cNvPr id="0" name=""/>
        <dsp:cNvSpPr/>
      </dsp:nvSpPr>
      <dsp:spPr>
        <a:xfrm rot="5400000">
          <a:off x="-110428" y="4818927"/>
          <a:ext cx="736193" cy="51533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8</a:t>
          </a:r>
        </a:p>
      </dsp:txBody>
      <dsp:txXfrm rot="-5400000">
        <a:off x="2" y="4966166"/>
        <a:ext cx="515335" cy="220858"/>
      </dsp:txXfrm>
    </dsp:sp>
    <dsp:sp modelId="{5105A0F5-2C9C-8942-841C-B0BA2C72E6FD}">
      <dsp:nvSpPr>
        <dsp:cNvPr id="0" name=""/>
        <dsp:cNvSpPr/>
      </dsp:nvSpPr>
      <dsp:spPr>
        <a:xfrm rot="5400000">
          <a:off x="5590943" y="-367110"/>
          <a:ext cx="478525" cy="106297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Consensus Conference with Expert Voting (validation)</a:t>
          </a:r>
        </a:p>
      </dsp:txBody>
      <dsp:txXfrm rot="-5400000">
        <a:off x="515335" y="4731858"/>
        <a:ext cx="10606382" cy="431805"/>
      </dsp:txXfrm>
    </dsp:sp>
    <dsp:sp modelId="{B0687EE8-9064-514C-96FA-3945704C4C97}">
      <dsp:nvSpPr>
        <dsp:cNvPr id="0" name=""/>
        <dsp:cNvSpPr/>
      </dsp:nvSpPr>
      <dsp:spPr>
        <a:xfrm rot="5400000">
          <a:off x="-110428" y="5490707"/>
          <a:ext cx="736193" cy="51533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9</a:t>
          </a:r>
        </a:p>
      </dsp:txBody>
      <dsp:txXfrm rot="-5400000">
        <a:off x="2" y="5637946"/>
        <a:ext cx="515335" cy="220858"/>
      </dsp:txXfrm>
    </dsp:sp>
    <dsp:sp modelId="{37CE35D2-8B81-634A-90EC-AB8D52AF542F}">
      <dsp:nvSpPr>
        <dsp:cNvPr id="0" name=""/>
        <dsp:cNvSpPr/>
      </dsp:nvSpPr>
      <dsp:spPr>
        <a:xfrm rot="5400000">
          <a:off x="5590943" y="304670"/>
          <a:ext cx="478525" cy="1062974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Public comment period and Publication</a:t>
          </a:r>
        </a:p>
      </dsp:txBody>
      <dsp:txXfrm rot="-5400000">
        <a:off x="515335" y="5403638"/>
        <a:ext cx="10606382" cy="4318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55CDA-1E64-4DFB-9339-285352CD5AE3}" type="datetimeFigureOut">
              <a:rPr lang="en-US" smtClean="0"/>
              <a:pPr/>
              <a:t>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72E73-6C13-47E4-99C3-3E5804F49F0A}" type="slidenum">
              <a:rPr lang="en-US" smtClean="0"/>
              <a:pPr/>
              <a:t>‹#›</a:t>
            </a:fld>
            <a:endParaRPr lang="en-US"/>
          </a:p>
        </p:txBody>
      </p:sp>
    </p:spTree>
    <p:extLst>
      <p:ext uri="{BB962C8B-B14F-4D97-AF65-F5344CB8AC3E}">
        <p14:creationId xmlns:p14="http://schemas.microsoft.com/office/powerpoint/2010/main" val="82838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Deziel: Acknowledge workgroup.</a:t>
            </a:r>
            <a:r>
              <a:rPr lang="en-US" baseline="0" dirty="0"/>
              <a:t> Introduce presentations by Dr Altieri &amp; Dr. McDonald. Format: PICO question, recommendation, summary of literature reviewed &amp; evidence/justification for rec. Back to recommendation slide for discussion/voting.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111</a:t>
            </a:fld>
            <a:endParaRPr lang="en-US"/>
          </a:p>
        </p:txBody>
      </p:sp>
    </p:spTree>
    <p:extLst>
      <p:ext uri="{BB962C8B-B14F-4D97-AF65-F5344CB8AC3E}">
        <p14:creationId xmlns:p14="http://schemas.microsoft.com/office/powerpoint/2010/main" val="256005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there is no level 1 evidence that supports one method for anatomic identification over another. However, a</a:t>
            </a:r>
            <a:r>
              <a:rPr lang="en-US" baseline="0" dirty="0"/>
              <a:t> conditional recommendation can be made based on the indirect evidence and supported by expert opinion. This table summarizes the judgements used in grading the evidence. Considering the CVS as the intervention: the desirable effect of avoiding BDI is large. The undesirable effects are trivial. The certainty of evidence is graded very low because there are no valid direct comparative studies and it is largely driven by expert opinion. There is no uncertainty about the value of avoiding BDI. The intervention is probably favored. It is also probably acceptable and feasible. Hence, it is a conditional recommendation.</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122</a:t>
            </a:fld>
            <a:endParaRPr lang="en-US"/>
          </a:p>
        </p:txBody>
      </p:sp>
    </p:spTree>
    <p:extLst>
      <p:ext uri="{BB962C8B-B14F-4D97-AF65-F5344CB8AC3E}">
        <p14:creationId xmlns:p14="http://schemas.microsoft.com/office/powerpoint/2010/main" val="161498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rec again. An important</a:t>
            </a:r>
            <a:r>
              <a:rPr lang="en-US" baseline="0" dirty="0"/>
              <a:t> additional consideration, not included in the wording of the recommendation itself, is that when the CVS cannot be safely achieved, we suggest that surgeons consider intraoperative imaging. This recommendation is now open for discussion.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123</a:t>
            </a:fld>
            <a:endParaRPr lang="en-US"/>
          </a:p>
        </p:txBody>
      </p:sp>
    </p:spTree>
    <p:extLst>
      <p:ext uri="{BB962C8B-B14F-4D97-AF65-F5344CB8AC3E}">
        <p14:creationId xmlns:p14="http://schemas.microsoft.com/office/powerpoint/2010/main" val="3585866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of the literature reviewed. Neither of the systematic</a:t>
            </a:r>
            <a:r>
              <a:rPr lang="en-US" baseline="0" dirty="0"/>
              <a:t> reviews were high quality by R-AMSTAR criteria (scores 18 &amp; 21, scale from 11 – 44). Most of the literature consisted of single arm cohort studies. There was one small RCT. There were 2 administrative database studies and 2 case series. The literature was not sufficient for meta analysis. Additional information on subtotal cholecystectomy will also be addressed in PICO question #9.</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127</a:t>
            </a:fld>
            <a:endParaRPr lang="en-US"/>
          </a:p>
        </p:txBody>
      </p:sp>
    </p:spTree>
    <p:extLst>
      <p:ext uri="{BB962C8B-B14F-4D97-AF65-F5344CB8AC3E}">
        <p14:creationId xmlns:p14="http://schemas.microsoft.com/office/powerpoint/2010/main" val="2670625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next 2 slides regarding top down, or fundus first, cholecystectomy were already presented in PICO #1. There is indirect support for top down dissection in selected cases.</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128</a:t>
            </a:fld>
            <a:endParaRPr lang="en-US"/>
          </a:p>
        </p:txBody>
      </p:sp>
    </p:spTree>
    <p:extLst>
      <p:ext uri="{BB962C8B-B14F-4D97-AF65-F5344CB8AC3E}">
        <p14:creationId xmlns:p14="http://schemas.microsoft.com/office/powerpoint/2010/main" val="4228327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is also a cautionary tale of severe vascular and biliary</a:t>
            </a:r>
            <a:r>
              <a:rPr lang="en-US" baseline="0" dirty="0"/>
              <a:t> injuries occurring  with the top down approach.</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129</a:t>
            </a:fld>
            <a:endParaRPr lang="en-US"/>
          </a:p>
        </p:txBody>
      </p:sp>
    </p:spTree>
    <p:extLst>
      <p:ext uri="{BB962C8B-B14F-4D97-AF65-F5344CB8AC3E}">
        <p14:creationId xmlns:p14="http://schemas.microsoft.com/office/powerpoint/2010/main" val="438739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data on laparoscopic subtotal cholecystectomy. Combined cohort studies report a BDI rate of 0.14%. An administrative database study from the UHS Consortium</a:t>
            </a:r>
            <a:r>
              <a:rPr lang="en-US" baseline="0" dirty="0"/>
              <a:t> tried to compare lap subtotal with lap total cholecystectomy in propensity matched patients and found no differences in mortality, LOS or readmissions, but did not specify BDI. A study from the National Inpatient Sample looked at “damage control” operations defined as laparoscopic or open subtotal cholecystectomy or “trocar </a:t>
            </a:r>
            <a:r>
              <a:rPr lang="en-US" baseline="0" dirty="0" err="1"/>
              <a:t>cholecystostomy</a:t>
            </a:r>
            <a:r>
              <a:rPr lang="en-US" baseline="0" dirty="0"/>
              <a:t>”. The BDI rate was 3.3% but was not compared between the procedures. There was no difference in BDI rate between subtotals performed laparoscopically or subtotals that were converted. All of these data on laparoscopic subtotal cholecystectomy are limited in terms of their generalizability.</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130</a:t>
            </a:fld>
            <a:endParaRPr lang="en-US"/>
          </a:p>
        </p:txBody>
      </p:sp>
    </p:spTree>
    <p:extLst>
      <p:ext uri="{BB962C8B-B14F-4D97-AF65-F5344CB8AC3E}">
        <p14:creationId xmlns:p14="http://schemas.microsoft.com/office/powerpoint/2010/main" val="1984198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quickly summarize, there are no  studies that</a:t>
            </a:r>
            <a:r>
              <a:rPr lang="en-US" baseline="0" dirty="0"/>
              <a:t> directly compare </a:t>
            </a:r>
            <a:r>
              <a:rPr lang="en-US" dirty="0"/>
              <a:t>laparoscopic subtotal cholecystectomy to laparoscopic top down total cholecystectomy.</a:t>
            </a:r>
            <a:r>
              <a:rPr lang="en-US" baseline="0" dirty="0"/>
              <a:t> While both have been safely performed, each has potential morbidity for BDI or future biliary events. There are no standardized criteria for application.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131</a:t>
            </a:fld>
            <a:endParaRPr lang="en-US"/>
          </a:p>
        </p:txBody>
      </p:sp>
    </p:spTree>
    <p:extLst>
      <p:ext uri="{BB962C8B-B14F-4D97-AF65-F5344CB8AC3E}">
        <p14:creationId xmlns:p14="http://schemas.microsoft.com/office/powerpoint/2010/main" val="29807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summary table</a:t>
            </a:r>
            <a:r>
              <a:rPr lang="en-US" baseline="0" dirty="0"/>
              <a:t> for recommendation. The desirable effect of avoiding BDI is large. However, the potential undesirable effects of either subtotal or top down cholecystectomy are also probably moderate or even large. The certainty of evidence is very low, primarily expert opinion. There is possibly important uncertainty about the value of either approach. If the intervention is  subtotal cholecystectomy, it is favored over top down total cholecystectomy if the </a:t>
            </a:r>
            <a:r>
              <a:rPr lang="en-US" baseline="0" dirty="0" err="1"/>
              <a:t>hepatocystic</a:t>
            </a:r>
            <a:r>
              <a:rPr lang="en-US" baseline="0" dirty="0"/>
              <a:t> triangle cannot be safely dissected. This is a conditional recommendation.</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132</a:t>
            </a:fld>
            <a:endParaRPr lang="en-US"/>
          </a:p>
        </p:txBody>
      </p:sp>
    </p:spTree>
    <p:extLst>
      <p:ext uri="{BB962C8B-B14F-4D97-AF65-F5344CB8AC3E}">
        <p14:creationId xmlns:p14="http://schemas.microsoft.com/office/powerpoint/2010/main" val="1721442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rec again and open discussion.</a:t>
            </a:r>
          </a:p>
        </p:txBody>
      </p:sp>
      <p:sp>
        <p:nvSpPr>
          <p:cNvPr id="4" name="Slide Number Placeholder 3"/>
          <p:cNvSpPr>
            <a:spLocks noGrp="1"/>
          </p:cNvSpPr>
          <p:nvPr>
            <p:ph type="sldNum" sz="quarter" idx="10"/>
          </p:nvPr>
        </p:nvSpPr>
        <p:spPr/>
        <p:txBody>
          <a:bodyPr/>
          <a:lstStyle/>
          <a:p>
            <a:fld id="{F7631F03-C00E-47C5-B0C6-3D82057CCBDB}" type="slidenum">
              <a:rPr lang="en-US" smtClean="0"/>
              <a:pPr/>
              <a:t>133</a:t>
            </a:fld>
            <a:endParaRPr lang="en-US"/>
          </a:p>
        </p:txBody>
      </p:sp>
    </p:spTree>
    <p:extLst>
      <p:ext uri="{BB962C8B-B14F-4D97-AF65-F5344CB8AC3E}">
        <p14:creationId xmlns:p14="http://schemas.microsoft.com/office/powerpoint/2010/main" val="2639355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literature pertaining to documentation of the CVS is sparse &amp; insufficient for meta analysis.</a:t>
            </a:r>
            <a:r>
              <a:rPr lang="en-US" baseline="0" dirty="0"/>
              <a:t>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137</a:t>
            </a:fld>
            <a:endParaRPr lang="en-US"/>
          </a:p>
        </p:txBody>
      </p:sp>
    </p:spTree>
    <p:extLst>
      <p:ext uri="{BB962C8B-B14F-4D97-AF65-F5344CB8AC3E}">
        <p14:creationId xmlns:p14="http://schemas.microsoft.com/office/powerpoint/2010/main" val="401315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of the literature reviewed for PICO #1. There were 3 systematic reviews, none of which were particularly high quality or recent. R-AMSTAR is a tool that</a:t>
            </a:r>
            <a:r>
              <a:rPr lang="en-US" baseline="0" dirty="0"/>
              <a:t> evaluates the quality of systematic reviews on a numerical scale from 11 – 44. The R-AMSTAR scores of these reviews were 11, 18, &amp; 23. There were no direct comparative studies that provided strong evidence. The majority of evidence is from single arm cohort studies or case series. The literature was not sufficient for meta </a:t>
            </a:r>
            <a:r>
              <a:rPr lang="en-US" baseline="0" dirty="0" err="1"/>
              <a:t>analyis</a:t>
            </a:r>
            <a:r>
              <a:rPr lang="en-US" baseline="0" dirty="0"/>
              <a:t>.</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114</a:t>
            </a:fld>
            <a:endParaRPr lang="en-US"/>
          </a:p>
        </p:txBody>
      </p:sp>
    </p:spTree>
    <p:extLst>
      <p:ext uri="{BB962C8B-B14F-4D97-AF65-F5344CB8AC3E}">
        <p14:creationId xmlns:p14="http://schemas.microsoft.com/office/powerpoint/2010/main" val="2641121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description of the CVS in written OR reports is usually inadequate. Videos are felt to be the most accurate</a:t>
            </a:r>
            <a:r>
              <a:rPr lang="en-US" baseline="0" dirty="0"/>
              <a:t> but may not be practical to store. Photographs with both anterior and posterior views (“doublet photo”) provide better documentation than one view. There is no direct link between documentation of the CVS and BDI.</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138</a:t>
            </a:fld>
            <a:endParaRPr lang="en-US"/>
          </a:p>
        </p:txBody>
      </p:sp>
    </p:spTree>
    <p:extLst>
      <p:ext uri="{BB962C8B-B14F-4D97-AF65-F5344CB8AC3E}">
        <p14:creationId xmlns:p14="http://schemas.microsoft.com/office/powerpoint/2010/main" val="4260098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desirable and undesirable effects</a:t>
            </a:r>
            <a:r>
              <a:rPr lang="en-US" baseline="0" dirty="0"/>
              <a:t> are probably moderate. The certainty of evidence is very low. There is probably not uniform certainty of the value. Although documentation is feasible, it is controversial and the acceptability may be unknown.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139</a:t>
            </a:fld>
            <a:endParaRPr lang="en-US"/>
          </a:p>
        </p:txBody>
      </p:sp>
    </p:spTree>
    <p:extLst>
      <p:ext uri="{BB962C8B-B14F-4D97-AF65-F5344CB8AC3E}">
        <p14:creationId xmlns:p14="http://schemas.microsoft.com/office/powerpoint/2010/main" val="519177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recommendation is not intended to establish a mandate or a legal standard of care. The concerns</a:t>
            </a:r>
            <a:r>
              <a:rPr lang="en-US" baseline="0" dirty="0"/>
              <a:t> about medico-legal implications are evident. </a:t>
            </a:r>
            <a:r>
              <a:rPr lang="en-US" dirty="0"/>
              <a:t>The value of documentation</a:t>
            </a:r>
            <a:r>
              <a:rPr lang="en-US" baseline="0" dirty="0"/>
              <a:t> for quality and teaching purposes is also evident. The intent of this recommendation would be to gradually introduce the process of documentation into surgical practice over time. We understand that this will be controversial and now welcome the discussion.</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140</a:t>
            </a:fld>
            <a:endParaRPr lang="en-US"/>
          </a:p>
        </p:txBody>
      </p:sp>
    </p:spTree>
    <p:extLst>
      <p:ext uri="{BB962C8B-B14F-4D97-AF65-F5344CB8AC3E}">
        <p14:creationId xmlns:p14="http://schemas.microsoft.com/office/powerpoint/2010/main" val="173436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a:t>
            </a:r>
            <a:r>
              <a:rPr lang="en-US" baseline="0" dirty="0"/>
              <a:t> for the use of the CVS comes two lines of indirect evidence. First, there are several large single institutional studies that report routine use of the  CVS, and have a BDI rate that is either nonexistent, or  lower than what has typically been reported.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115</a:t>
            </a:fld>
            <a:endParaRPr lang="en-US"/>
          </a:p>
        </p:txBody>
      </p:sp>
    </p:spTree>
    <p:extLst>
      <p:ext uri="{BB962C8B-B14F-4D97-AF65-F5344CB8AC3E}">
        <p14:creationId xmlns:p14="http://schemas.microsoft.com/office/powerpoint/2010/main" val="229250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if you combine single arm cohort studies, the</a:t>
            </a:r>
            <a:r>
              <a:rPr lang="en-US" baseline="0" dirty="0"/>
              <a:t> reported rate of BDI is lower when the CVS is used compared to when the infundibular approach is the primary method described. The limitation of these studies is that the actual method used is not documented beyond it being the routine practice.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116</a:t>
            </a:fld>
            <a:endParaRPr lang="en-US"/>
          </a:p>
        </p:txBody>
      </p:sp>
    </p:spTree>
    <p:extLst>
      <p:ext uri="{BB962C8B-B14F-4D97-AF65-F5344CB8AC3E}">
        <p14:creationId xmlns:p14="http://schemas.microsoft.com/office/powerpoint/2010/main" val="2206281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line of evidence in support of the</a:t>
            </a:r>
            <a:r>
              <a:rPr lang="en-US" baseline="0" dirty="0"/>
              <a:t> CVS comes from case series of BDIs that have carefully analyzed the mechanism of injury based on operative reports and, in some cases, videos. These find that in cases where a BDI has occurred, the method for anatomic identification was nearly always something other than the CVS.</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117</a:t>
            </a:fld>
            <a:endParaRPr lang="en-US"/>
          </a:p>
        </p:txBody>
      </p:sp>
    </p:spTree>
    <p:extLst>
      <p:ext uri="{BB962C8B-B14F-4D97-AF65-F5344CB8AC3E}">
        <p14:creationId xmlns:p14="http://schemas.microsoft.com/office/powerpoint/2010/main" val="17575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appears to be negligible</a:t>
            </a:r>
            <a:r>
              <a:rPr lang="en-US" baseline="0" dirty="0"/>
              <a:t> downside to use of the CVS, it may require a little more dissection, which is precisely its value for secure identification. Since the term CVS was introduced 23 years ago (1995), we found one report of a BDI that occurred when the surgeon was attempting to achieve the CVS.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118</a:t>
            </a:fld>
            <a:endParaRPr lang="en-US"/>
          </a:p>
        </p:txBody>
      </p:sp>
    </p:spTree>
    <p:extLst>
      <p:ext uri="{BB962C8B-B14F-4D97-AF65-F5344CB8AC3E}">
        <p14:creationId xmlns:p14="http://schemas.microsoft.com/office/powerpoint/2010/main" val="214951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 as the laparoscopic top-down, or fundus-first, method for anatomic identification, there is</a:t>
            </a:r>
            <a:r>
              <a:rPr lang="en-US" baseline="0" dirty="0"/>
              <a:t> little direct comparative data. In “difficult” cases, it has been reported to be a “safe and effective” alternative to total cholecystectomy by a hilar first dissection, although the rate of BDI is not specifically reported. There is one underpowered study from China that randomized patients with a contracted GB by </a:t>
            </a:r>
            <a:r>
              <a:rPr lang="en-US" baseline="0" dirty="0" err="1"/>
              <a:t>ultrasonographic</a:t>
            </a:r>
            <a:r>
              <a:rPr lang="en-US" baseline="0" dirty="0"/>
              <a:t> criteria to a top down or standard hilar first approach and found fewer BDIs, complications and conversions with the top down approach.</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119</a:t>
            </a:fld>
            <a:endParaRPr lang="en-US"/>
          </a:p>
        </p:txBody>
      </p:sp>
    </p:spTree>
    <p:extLst>
      <p:ext uri="{BB962C8B-B14F-4D97-AF65-F5344CB8AC3E}">
        <p14:creationId xmlns:p14="http://schemas.microsoft.com/office/powerpoint/2010/main" val="402778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case series of BDIs from found that</a:t>
            </a:r>
            <a:r>
              <a:rPr lang="en-US" baseline="0" dirty="0"/>
              <a:t> all their cases of BDIs had occurred with a hilar first approach. On the other hand, a case series of extreme combined vascular and bile duct injuries found that all occurred with a top down dissection (after lap converted lap cases).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120</a:t>
            </a:fld>
            <a:endParaRPr lang="en-US"/>
          </a:p>
        </p:txBody>
      </p:sp>
    </p:spTree>
    <p:extLst>
      <p:ext uri="{BB962C8B-B14F-4D97-AF65-F5344CB8AC3E}">
        <p14:creationId xmlns:p14="http://schemas.microsoft.com/office/powerpoint/2010/main" val="2964400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Intraoperative imaging will be specifically addressed</a:t>
            </a:r>
            <a:r>
              <a:rPr lang="en-US" baseline="0" dirty="0"/>
              <a:t> in PICO question #4, but there is indirect evidence that IOC or laparoscopic ultrasound might mitigate BDI. </a:t>
            </a:r>
            <a:endParaRPr lang="en-US" dirty="0"/>
          </a:p>
        </p:txBody>
      </p:sp>
      <p:sp>
        <p:nvSpPr>
          <p:cNvPr id="4" name="Slide Number Placeholder 3"/>
          <p:cNvSpPr>
            <a:spLocks noGrp="1"/>
          </p:cNvSpPr>
          <p:nvPr>
            <p:ph type="sldNum" sz="quarter" idx="10"/>
          </p:nvPr>
        </p:nvSpPr>
        <p:spPr/>
        <p:txBody>
          <a:bodyPr/>
          <a:lstStyle/>
          <a:p>
            <a:fld id="{F7631F03-C00E-47C5-B0C6-3D82057CCBDB}" type="slidenum">
              <a:rPr lang="en-US" smtClean="0"/>
              <a:pPr/>
              <a:t>121</a:t>
            </a:fld>
            <a:endParaRPr lang="en-US"/>
          </a:p>
        </p:txBody>
      </p:sp>
    </p:spTree>
    <p:extLst>
      <p:ext uri="{BB962C8B-B14F-4D97-AF65-F5344CB8AC3E}">
        <p14:creationId xmlns:p14="http://schemas.microsoft.com/office/powerpoint/2010/main" val="41278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3C75-42A5-46BF-8187-8CEDD0DF7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2D9DE-90A2-4DD1-AF53-6A569E97DA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D59A01-3D2B-4E5A-A0A4-EC7DD81A1FDA}"/>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5" name="Footer Placeholder 4">
            <a:extLst>
              <a:ext uri="{FF2B5EF4-FFF2-40B4-BE49-F238E27FC236}">
                <a16:creationId xmlns:a16="http://schemas.microsoft.com/office/drawing/2014/main" id="{2D7F1EBE-E2A0-4028-BDC3-C25D282F0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06D69-1C34-4920-B982-1D13F5188888}"/>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161022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8E26-9693-4197-A9CB-85755C9D98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2E6284-3E54-4784-B48B-2B65A682A4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81EA8-842E-460E-B253-5CD22D42EFBD}"/>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5" name="Footer Placeholder 4">
            <a:extLst>
              <a:ext uri="{FF2B5EF4-FFF2-40B4-BE49-F238E27FC236}">
                <a16:creationId xmlns:a16="http://schemas.microsoft.com/office/drawing/2014/main" id="{A64E458D-50EB-4752-932A-F1911567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6C680-CED8-4FCE-B343-39DE7386433C}"/>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2373674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AA5E3-78A3-46C1-ABE9-0F546A092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265E3E-C2E4-4195-91C3-7990455EE1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3EEF7-33E9-4810-AA10-3F7AADC244C4}"/>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5" name="Footer Placeholder 4">
            <a:extLst>
              <a:ext uri="{FF2B5EF4-FFF2-40B4-BE49-F238E27FC236}">
                <a16:creationId xmlns:a16="http://schemas.microsoft.com/office/drawing/2014/main" id="{5055661D-2DCD-4634-9800-7DADCC41B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0149E-70D4-4A5A-9511-66866CEC7A91}"/>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701098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894F-9E08-45F0-95C1-B21E6AF6B6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75E89C-83C3-41CC-B379-1B3ECB78E1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74ED6-227B-4E10-B8AB-332BE151EEB8}"/>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5" name="Footer Placeholder 4">
            <a:extLst>
              <a:ext uri="{FF2B5EF4-FFF2-40B4-BE49-F238E27FC236}">
                <a16:creationId xmlns:a16="http://schemas.microsoft.com/office/drawing/2014/main" id="{2A85D929-42EA-44EA-A1AA-8A772A819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AD69F-F52A-4F4F-ABF1-25D0EDAE12CF}"/>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2201991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2AA6-FF45-40FF-93E6-D3DD0247F7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42E08-88BF-4554-8BA0-CF7DC78EE3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3CCB60-B842-4435-AD12-96FB3A746F76}"/>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5" name="Footer Placeholder 4">
            <a:extLst>
              <a:ext uri="{FF2B5EF4-FFF2-40B4-BE49-F238E27FC236}">
                <a16:creationId xmlns:a16="http://schemas.microsoft.com/office/drawing/2014/main" id="{77646680-208A-481E-8E05-4085C7408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2C034-FA84-430C-A52B-2C8C87BAB7B6}"/>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312519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3CB6-ED1E-4286-A67C-61150708A3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A3573-0098-463D-B068-FD28D8BE96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D47741-F241-4427-A941-DED539BCF9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C7681C-DE91-4789-B6BC-AE46AE6CEB86}"/>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6" name="Footer Placeholder 5">
            <a:extLst>
              <a:ext uri="{FF2B5EF4-FFF2-40B4-BE49-F238E27FC236}">
                <a16:creationId xmlns:a16="http://schemas.microsoft.com/office/drawing/2014/main" id="{86502CE9-21C0-4377-99B2-3119C778FB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6CF65-B951-4E35-9801-639E4D81C89D}"/>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2868386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5DF5-1174-4C02-AAD4-73BB18EDC0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F1BDA7-C42E-46C3-B1F5-5F5E5D95A7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791A02-ED41-4B5D-B961-FED8B5D4C0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D0478F-E0E5-47E8-B0EC-02B6F2F1D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491AC63-4836-4D59-8856-77B807FF37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0916E2-0A2C-436B-BD75-0FF271E99D7A}"/>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8" name="Footer Placeholder 7">
            <a:extLst>
              <a:ext uri="{FF2B5EF4-FFF2-40B4-BE49-F238E27FC236}">
                <a16:creationId xmlns:a16="http://schemas.microsoft.com/office/drawing/2014/main" id="{52B6CA50-26AC-4B82-8D10-27EE2A4B02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CEFFF4-8AEC-4C0E-9533-C6C7B74622CA}"/>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101788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1FC6-F309-4221-83BF-D35151DCA9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C6DD25-DA3D-451A-9E77-36DB77522731}"/>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4" name="Footer Placeholder 3">
            <a:extLst>
              <a:ext uri="{FF2B5EF4-FFF2-40B4-BE49-F238E27FC236}">
                <a16:creationId xmlns:a16="http://schemas.microsoft.com/office/drawing/2014/main" id="{1DDE6030-3977-4A50-B791-E8C961BA95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2DC87C-2954-47A6-A439-A1B81A52E139}"/>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268704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1D435-D98A-4EF9-BD74-55A8B8EAA831}"/>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3" name="Footer Placeholder 2">
            <a:extLst>
              <a:ext uri="{FF2B5EF4-FFF2-40B4-BE49-F238E27FC236}">
                <a16:creationId xmlns:a16="http://schemas.microsoft.com/office/drawing/2014/main" id="{3CB74EDD-72D7-4455-B748-EB71233D42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D21AF3-929A-40A5-8D2D-39A06BB9D9BA}"/>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288014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AAD7-C093-44C7-B991-ADCF46D9B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E30B0F-C981-42DA-BCA7-A24E6B59C4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1F736-6F08-4B00-8DE7-39E119A06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9546A0-1BFD-4401-8D3B-400164A19131}"/>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6" name="Footer Placeholder 5">
            <a:extLst>
              <a:ext uri="{FF2B5EF4-FFF2-40B4-BE49-F238E27FC236}">
                <a16:creationId xmlns:a16="http://schemas.microsoft.com/office/drawing/2014/main" id="{76D803CE-588B-4306-9355-689C426D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A78D3-778C-4543-B9E3-F89C002B80B6}"/>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392638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E8D8-A240-4661-8A85-1CBFC41B42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18D902-44B0-4F84-AE2B-574830A51C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BE5EBE-9E08-4750-A1A6-945F27012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DEB457-C522-4870-A9AE-592B56C4D12E}"/>
              </a:ext>
            </a:extLst>
          </p:cNvPr>
          <p:cNvSpPr>
            <a:spLocks noGrp="1"/>
          </p:cNvSpPr>
          <p:nvPr>
            <p:ph type="dt" sz="half" idx="10"/>
          </p:nvPr>
        </p:nvSpPr>
        <p:spPr/>
        <p:txBody>
          <a:bodyPr/>
          <a:lstStyle/>
          <a:p>
            <a:fld id="{C7DF3507-1773-4F77-BED6-E18467F11F8D}" type="datetimeFigureOut">
              <a:rPr lang="en-US" smtClean="0"/>
              <a:pPr/>
              <a:t>10/20/18</a:t>
            </a:fld>
            <a:endParaRPr lang="en-US"/>
          </a:p>
        </p:txBody>
      </p:sp>
      <p:sp>
        <p:nvSpPr>
          <p:cNvPr id="6" name="Footer Placeholder 5">
            <a:extLst>
              <a:ext uri="{FF2B5EF4-FFF2-40B4-BE49-F238E27FC236}">
                <a16:creationId xmlns:a16="http://schemas.microsoft.com/office/drawing/2014/main" id="{8CEB3C77-8D25-4D15-A06F-904041EA9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1AEAFD-A834-42EF-A613-F9FBDD2EBE3E}"/>
              </a:ext>
            </a:extLst>
          </p:cNvPr>
          <p:cNvSpPr>
            <a:spLocks noGrp="1"/>
          </p:cNvSpPr>
          <p:nvPr>
            <p:ph type="sldNum" sz="quarter" idx="12"/>
          </p:nvPr>
        </p:nvSpPr>
        <p:spPr/>
        <p:txBody>
          <a:bodyPr/>
          <a:lstStyle/>
          <a:p>
            <a:fld id="{999E6C06-48E2-43A3-A33F-C204BE8DEC7C}" type="slidenum">
              <a:rPr lang="en-US" smtClean="0"/>
              <a:pPr/>
              <a:t>‹#›</a:t>
            </a:fld>
            <a:endParaRPr lang="en-US"/>
          </a:p>
        </p:txBody>
      </p:sp>
    </p:spTree>
    <p:extLst>
      <p:ext uri="{BB962C8B-B14F-4D97-AF65-F5344CB8AC3E}">
        <p14:creationId xmlns:p14="http://schemas.microsoft.com/office/powerpoint/2010/main" val="275801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33E3B-3266-41FE-B3AB-7E99D2B46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52855C-ACA7-422A-AF0E-40284CFF6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27D5F-BBEA-4E0E-9074-4E7BA5E4D7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F3507-1773-4F77-BED6-E18467F11F8D}" type="datetimeFigureOut">
              <a:rPr lang="en-US" smtClean="0"/>
              <a:pPr/>
              <a:t>10/20/18</a:t>
            </a:fld>
            <a:endParaRPr lang="en-US"/>
          </a:p>
        </p:txBody>
      </p:sp>
      <p:sp>
        <p:nvSpPr>
          <p:cNvPr id="5" name="Footer Placeholder 4">
            <a:extLst>
              <a:ext uri="{FF2B5EF4-FFF2-40B4-BE49-F238E27FC236}">
                <a16:creationId xmlns:a16="http://schemas.microsoft.com/office/drawing/2014/main" id="{C46674A4-D02C-495A-9D85-8A41C096C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D52199-2306-49C0-8397-7BF69DDDC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E6C06-48E2-43A3-A33F-C204BE8DEC7C}" type="slidenum">
              <a:rPr lang="en-US" smtClean="0"/>
              <a:pPr/>
              <a:t>‹#›</a:t>
            </a:fld>
            <a:endParaRPr lang="en-US"/>
          </a:p>
        </p:txBody>
      </p:sp>
    </p:spTree>
    <p:extLst>
      <p:ext uri="{BB962C8B-B14F-4D97-AF65-F5344CB8AC3E}">
        <p14:creationId xmlns:p14="http://schemas.microsoft.com/office/powerpoint/2010/main" val="1045720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51.png"/></Relationships>
</file>

<file path=ppt/slides/_rels/slide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pollev.com/bdicc" TargetMode="External"/><Relationship Id="rId4" Type="http://schemas.openxmlformats.org/officeDocument/2006/relationships/image" Target="../media/image54.png"/></Relationships>
</file>

<file path=ppt/slides/_rels/slide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preventbdi.or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pollev.com/bdicc"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381524" y="250031"/>
            <a:ext cx="7867126" cy="1325563"/>
          </a:xfrm>
        </p:spPr>
        <p:txBody>
          <a:bodyPr>
            <a:noAutofit/>
          </a:bodyPr>
          <a:lstStyle/>
          <a:p>
            <a:r>
              <a:rPr lang="en-US" sz="3200" dirty="0"/>
              <a:t>Multi-society State-of-the-Art Consensus Conference on Prevention of Bile Duct Injury During Cholecystectomy</a:t>
            </a:r>
          </a:p>
        </p:txBody>
      </p:sp>
      <p:pic>
        <p:nvPicPr>
          <p:cNvPr id="6" name="Picture 1"/>
          <p:cNvPicPr>
            <a:picLocks noGrp="1" noChangeAspect="1"/>
          </p:cNvPicPr>
          <p:nvPr>
            <p:ph idx="1"/>
          </p:nvPr>
        </p:nvPicPr>
        <p:blipFill>
          <a:blip r:embed="rId3" cstate="print">
            <a:extLst>
              <a:ext uri="{28A0092B-C50C-407E-A947-70E740481C1C}">
                <a14:useLocalDpi xmlns:a14="http://schemas.microsoft.com/office/drawing/2010/main" val="0"/>
              </a:ext>
            </a:extLst>
          </a:blip>
          <a:srcRect l="26666" t="26259" r="36667" b="26260"/>
          <a:stretch>
            <a:fillRect/>
          </a:stretch>
        </p:blipFill>
        <p:spPr bwMode="auto">
          <a:xfrm>
            <a:off x="514612" y="2535094"/>
            <a:ext cx="3486150" cy="300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0233AEEB-DD99-4C35-B2C6-952E9715B19E}"/>
              </a:ext>
            </a:extLst>
          </p:cNvPr>
          <p:cNvSpPr txBox="1">
            <a:spLocks/>
          </p:cNvSpPr>
          <p:nvPr/>
        </p:nvSpPr>
        <p:spPr>
          <a:xfrm>
            <a:off x="4515374" y="2535094"/>
            <a:ext cx="3733276" cy="351628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Sponsored by:</a:t>
            </a:r>
          </a:p>
          <a:p>
            <a:pPr marL="0" indent="0">
              <a:buNone/>
            </a:pPr>
            <a:r>
              <a:rPr lang="en-US" dirty="0"/>
              <a:t>SAGES</a:t>
            </a:r>
          </a:p>
          <a:p>
            <a:pPr marL="0" indent="0">
              <a:buNone/>
            </a:pPr>
            <a:r>
              <a:rPr lang="en-US" dirty="0"/>
              <a:t>AHPBA</a:t>
            </a:r>
          </a:p>
          <a:p>
            <a:pPr marL="0" indent="0">
              <a:buNone/>
            </a:pPr>
            <a:r>
              <a:rPr lang="en-US" dirty="0"/>
              <a:t>IHPBA</a:t>
            </a:r>
          </a:p>
          <a:p>
            <a:pPr marL="0" indent="0">
              <a:buNone/>
            </a:pPr>
            <a:r>
              <a:rPr lang="en-US" dirty="0"/>
              <a:t>SSAT</a:t>
            </a:r>
          </a:p>
          <a:p>
            <a:pPr marL="0" indent="0">
              <a:buNone/>
            </a:pPr>
            <a:r>
              <a:rPr lang="en-US" dirty="0"/>
              <a:t>EAES</a:t>
            </a:r>
          </a:p>
        </p:txBody>
      </p:sp>
    </p:spTree>
    <p:extLst>
      <p:ext uri="{BB962C8B-B14F-4D97-AF65-F5344CB8AC3E}">
        <p14:creationId xmlns:p14="http://schemas.microsoft.com/office/powerpoint/2010/main" val="496673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012826"/>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649288" y="104775"/>
            <a:ext cx="10515600" cy="908051"/>
          </a:xfrm>
        </p:spPr>
        <p:txBody>
          <a:bodyPr>
            <a:normAutofit/>
          </a:bodyPr>
          <a:lstStyle/>
          <a:p>
            <a:r>
              <a:rPr lang="en-US" sz="4000" dirty="0"/>
              <a:t>Expert Voting Panel</a:t>
            </a:r>
          </a:p>
        </p:txBody>
      </p:sp>
      <p:sp>
        <p:nvSpPr>
          <p:cNvPr id="7" name="Content Placeholder 6">
            <a:extLst>
              <a:ext uri="{FF2B5EF4-FFF2-40B4-BE49-F238E27FC236}">
                <a16:creationId xmlns:a16="http://schemas.microsoft.com/office/drawing/2014/main" id="{0233AEEB-DD99-4C35-B2C6-952E9715B19E}"/>
              </a:ext>
            </a:extLst>
          </p:cNvPr>
          <p:cNvSpPr>
            <a:spLocks noGrp="1"/>
          </p:cNvSpPr>
          <p:nvPr>
            <p:ph type="body" idx="1"/>
          </p:nvPr>
        </p:nvSpPr>
        <p:spPr>
          <a:xfrm>
            <a:off x="649288" y="1265238"/>
            <a:ext cx="5157787" cy="581025"/>
          </a:xfrm>
        </p:spPr>
        <p:txBody>
          <a:bodyPr>
            <a:normAutofit/>
          </a:bodyPr>
          <a:lstStyle/>
          <a:p>
            <a:r>
              <a:rPr lang="en-US" dirty="0"/>
              <a:t>Society Representation:</a:t>
            </a:r>
          </a:p>
        </p:txBody>
      </p:sp>
      <p:sp>
        <p:nvSpPr>
          <p:cNvPr id="3" name="Content Placeholder 2"/>
          <p:cNvSpPr>
            <a:spLocks noGrp="1"/>
          </p:cNvSpPr>
          <p:nvPr>
            <p:ph sz="half" idx="2"/>
          </p:nvPr>
        </p:nvSpPr>
        <p:spPr>
          <a:xfrm>
            <a:off x="649288" y="2098674"/>
            <a:ext cx="4170362" cy="4302125"/>
          </a:xfrm>
        </p:spPr>
        <p:txBody>
          <a:bodyPr>
            <a:normAutofit fontScale="92500" lnSpcReduction="10000"/>
          </a:bodyPr>
          <a:lstStyle/>
          <a:p>
            <a:r>
              <a:rPr lang="en-US" sz="2000" dirty="0"/>
              <a:t>Americas </a:t>
            </a:r>
            <a:r>
              <a:rPr lang="en-US" sz="2000" dirty="0" err="1"/>
              <a:t>Hepato</a:t>
            </a:r>
            <a:r>
              <a:rPr lang="en-US" sz="2000" dirty="0"/>
              <a:t>-</a:t>
            </a:r>
            <a:r>
              <a:rPr lang="en-US" sz="2000" dirty="0" err="1"/>
              <a:t>Pancreato</a:t>
            </a:r>
            <a:r>
              <a:rPr lang="en-US" sz="2000" dirty="0"/>
              <a:t>-Biliary Association</a:t>
            </a:r>
          </a:p>
          <a:p>
            <a:r>
              <a:rPr lang="en-US" sz="2000" dirty="0"/>
              <a:t>European Association of Endoscopic Surgeons</a:t>
            </a:r>
          </a:p>
          <a:p>
            <a:r>
              <a:rPr lang="en-US" sz="2000" dirty="0"/>
              <a:t>International HPB Association</a:t>
            </a:r>
          </a:p>
          <a:p>
            <a:r>
              <a:rPr lang="en-US" sz="2000" dirty="0"/>
              <a:t>Society for Surgery of the Alimentary Tract</a:t>
            </a:r>
          </a:p>
          <a:p>
            <a:r>
              <a:rPr lang="en-US" sz="2000" dirty="0"/>
              <a:t>Society American Gastrointestinal and Endoscopic Surgeons</a:t>
            </a:r>
          </a:p>
          <a:p>
            <a:r>
              <a:rPr lang="en-US" sz="2000" dirty="0"/>
              <a:t>American Association for the Surgery  of Trauma</a:t>
            </a:r>
          </a:p>
          <a:p>
            <a:r>
              <a:rPr lang="en-US" sz="2000" dirty="0"/>
              <a:t>Rural/Community surgeons group</a:t>
            </a:r>
          </a:p>
          <a:p>
            <a:r>
              <a:rPr lang="en-US" sz="2000" dirty="0"/>
              <a:t>Endoscopic and Laparoscopic Society of Asia</a:t>
            </a:r>
          </a:p>
        </p:txBody>
      </p:sp>
      <p:sp>
        <p:nvSpPr>
          <p:cNvPr id="5" name="Text Placeholder 4"/>
          <p:cNvSpPr>
            <a:spLocks noGrp="1"/>
          </p:cNvSpPr>
          <p:nvPr>
            <p:ph type="body" sz="quarter" idx="3"/>
          </p:nvPr>
        </p:nvSpPr>
        <p:spPr>
          <a:xfrm>
            <a:off x="5807075" y="1219200"/>
            <a:ext cx="5183188" cy="612775"/>
          </a:xfrm>
        </p:spPr>
        <p:txBody>
          <a:bodyPr/>
          <a:lstStyle/>
          <a:p>
            <a:r>
              <a:rPr lang="en-US" dirty="0"/>
              <a:t>Experts Panelists</a:t>
            </a:r>
          </a:p>
        </p:txBody>
      </p:sp>
      <p:sp>
        <p:nvSpPr>
          <p:cNvPr id="6" name="Content Placeholder 5"/>
          <p:cNvSpPr>
            <a:spLocks noGrp="1"/>
          </p:cNvSpPr>
          <p:nvPr>
            <p:ph sz="quarter" idx="4"/>
          </p:nvPr>
        </p:nvSpPr>
        <p:spPr>
          <a:xfrm>
            <a:off x="4981575" y="1938340"/>
            <a:ext cx="6610350" cy="5202237"/>
          </a:xfrm>
        </p:spPr>
        <p:txBody>
          <a:bodyPr>
            <a:normAutofit/>
          </a:bodyPr>
          <a:lstStyle/>
          <a:p>
            <a:r>
              <a:rPr lang="en-US" sz="2000" dirty="0"/>
              <a:t>AHPBA: Chuck Vollmer, Keith </a:t>
            </a:r>
            <a:r>
              <a:rPr lang="en-US" sz="2000" dirty="0" err="1"/>
              <a:t>Lillemoe</a:t>
            </a:r>
            <a:r>
              <a:rPr lang="en-US" sz="2000" dirty="0"/>
              <a:t>, Attila </a:t>
            </a:r>
            <a:r>
              <a:rPr lang="en-US" sz="2000" dirty="0" err="1"/>
              <a:t>Nakeeb</a:t>
            </a:r>
            <a:r>
              <a:rPr lang="en-US" sz="2000"/>
              <a:t>, </a:t>
            </a:r>
            <a:r>
              <a:rPr lang="en-US" sz="2000" dirty="0"/>
              <a:t>Wright Pinson, Emily Winslow,  Major Kenneth Lee</a:t>
            </a:r>
          </a:p>
          <a:p>
            <a:r>
              <a:rPr lang="en-US" sz="2000" dirty="0"/>
              <a:t>SSAT: Nat Soper, Henry Pitt, Jeff </a:t>
            </a:r>
            <a:r>
              <a:rPr lang="en-US" sz="2000" dirty="0" err="1"/>
              <a:t>Barkun</a:t>
            </a:r>
            <a:r>
              <a:rPr lang="en-US" sz="2000" dirty="0"/>
              <a:t>, Mark </a:t>
            </a:r>
            <a:r>
              <a:rPr lang="en-US" sz="2000" dirty="0" err="1"/>
              <a:t>Callery</a:t>
            </a:r>
            <a:endParaRPr lang="en-US" sz="2000" dirty="0"/>
          </a:p>
          <a:p>
            <a:r>
              <a:rPr lang="en-US" sz="2000" dirty="0"/>
              <a:t>IHPBA: Oscar </a:t>
            </a:r>
            <a:r>
              <a:rPr lang="en-US" sz="2000" dirty="0" err="1"/>
              <a:t>Imventarza</a:t>
            </a:r>
            <a:r>
              <a:rPr lang="en-US" sz="2000" dirty="0"/>
              <a:t>, Miguel Mercado</a:t>
            </a:r>
          </a:p>
          <a:p>
            <a:r>
              <a:rPr lang="en-US" sz="2000" dirty="0"/>
              <a:t>SAGES:  Steve </a:t>
            </a:r>
            <a:r>
              <a:rPr lang="en-US" sz="2000" dirty="0" err="1"/>
              <a:t>Schwaitzberg</a:t>
            </a:r>
            <a:r>
              <a:rPr lang="en-US" sz="2000" dirty="0"/>
              <a:t>, Ken Murayama, Gary Vitale, Kevin Wasco</a:t>
            </a:r>
          </a:p>
          <a:p>
            <a:r>
              <a:rPr lang="en-US" sz="2000" dirty="0"/>
              <a:t>EAES:  Andrea </a:t>
            </a:r>
            <a:r>
              <a:rPr lang="en-US" sz="2000" dirty="0" err="1"/>
              <a:t>Pietrabissa</a:t>
            </a:r>
            <a:r>
              <a:rPr lang="en-US" sz="2000" dirty="0"/>
              <a:t>, Abe Fingerhut</a:t>
            </a:r>
          </a:p>
          <a:p>
            <a:r>
              <a:rPr lang="en-US" sz="2000" dirty="0"/>
              <a:t>AAST:  Jose Diaz, Stephen Barnes</a:t>
            </a:r>
          </a:p>
          <a:p>
            <a:r>
              <a:rPr lang="en-US" sz="2000" dirty="0"/>
              <a:t>Rural/Community surgeons:  Randy Zuckerman, Patrick Molt, Tyler Hughes</a:t>
            </a:r>
          </a:p>
          <a:p>
            <a:r>
              <a:rPr lang="en-US" sz="2000" dirty="0"/>
              <a:t>ELSA: Alfred </a:t>
            </a:r>
            <a:r>
              <a:rPr lang="en-US" sz="2000" dirty="0" err="1"/>
              <a:t>Buenafe</a:t>
            </a:r>
            <a:r>
              <a:rPr lang="en-US" sz="2000" dirty="0"/>
              <a:t>, </a:t>
            </a:r>
            <a:r>
              <a:rPr lang="en-US" sz="2000" dirty="0" err="1"/>
              <a:t>Davide</a:t>
            </a:r>
            <a:r>
              <a:rPr lang="en-US" sz="2000" dirty="0"/>
              <a:t> </a:t>
            </a:r>
            <a:r>
              <a:rPr lang="en-US" sz="2000" dirty="0" err="1"/>
              <a:t>Lomanto</a:t>
            </a:r>
            <a:r>
              <a:rPr lang="en-US" sz="2000" dirty="0"/>
              <a:t> </a:t>
            </a:r>
          </a:p>
          <a:p>
            <a:r>
              <a:rPr lang="en-US" sz="2000" dirty="0"/>
              <a:t>At Large: Go Wakabayashi </a:t>
            </a:r>
          </a:p>
        </p:txBody>
      </p:sp>
    </p:spTree>
    <p:extLst>
      <p:ext uri="{BB962C8B-B14F-4D97-AF65-F5344CB8AC3E}">
        <p14:creationId xmlns:p14="http://schemas.microsoft.com/office/powerpoint/2010/main" val="25386564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60F1E56-FC93-5D4E-AC5F-70C31E2ECE70}"/>
              </a:ext>
            </a:extLst>
          </p:cNvPr>
          <p:cNvSpPr>
            <a:spLocks noGrp="1"/>
          </p:cNvSpPr>
          <p:nvPr>
            <p:ph type="title"/>
          </p:nvPr>
        </p:nvSpPr>
        <p:spPr>
          <a:xfrm>
            <a:off x="609600" y="238542"/>
            <a:ext cx="10972800" cy="1143000"/>
          </a:xfrm>
        </p:spPr>
        <p:txBody>
          <a:bodyPr/>
          <a:lstStyle/>
          <a:p>
            <a:r>
              <a:rPr lang="en-US" b="1" dirty="0"/>
              <a:t>Recommendation Formulation </a:t>
            </a:r>
          </a:p>
        </p:txBody>
      </p:sp>
      <p:sp>
        <p:nvSpPr>
          <p:cNvPr id="5" name="Content Placeholder 2">
            <a:extLst>
              <a:ext uri="{FF2B5EF4-FFF2-40B4-BE49-F238E27FC236}">
                <a16:creationId xmlns:a16="http://schemas.microsoft.com/office/drawing/2014/main" id="{C07D7D05-2D4C-B943-AC16-61160F095670}"/>
              </a:ext>
            </a:extLst>
          </p:cNvPr>
          <p:cNvSpPr>
            <a:spLocks noGrp="1"/>
          </p:cNvSpPr>
          <p:nvPr>
            <p:ph idx="1"/>
          </p:nvPr>
        </p:nvSpPr>
        <p:spPr>
          <a:xfrm>
            <a:off x="284922" y="2462728"/>
            <a:ext cx="5811078" cy="3172764"/>
          </a:xfrm>
        </p:spPr>
        <p:txBody>
          <a:bodyPr>
            <a:normAutofit/>
          </a:bodyPr>
          <a:lstStyle/>
          <a:p>
            <a:r>
              <a:rPr lang="en-US" sz="3200" b="1" dirty="0">
                <a:solidFill>
                  <a:srgbClr val="FF0000"/>
                </a:solidFill>
              </a:rPr>
              <a:t>Recommendation</a:t>
            </a:r>
          </a:p>
          <a:p>
            <a:r>
              <a:rPr lang="en-US" sz="3200" dirty="0"/>
              <a:t>Justification</a:t>
            </a:r>
          </a:p>
          <a:p>
            <a:r>
              <a:rPr lang="en-US" sz="3200" dirty="0"/>
              <a:t>Subgroup considerations</a:t>
            </a:r>
          </a:p>
        </p:txBody>
      </p:sp>
      <p:pic>
        <p:nvPicPr>
          <p:cNvPr id="6" name="Picture 5">
            <a:extLst>
              <a:ext uri="{FF2B5EF4-FFF2-40B4-BE49-F238E27FC236}">
                <a16:creationId xmlns:a16="http://schemas.microsoft.com/office/drawing/2014/main" id="{477C35AE-6CFD-B645-8098-D4D6202E38D2}"/>
              </a:ext>
            </a:extLst>
          </p:cNvPr>
          <p:cNvPicPr>
            <a:picLocks noChangeAspect="1"/>
          </p:cNvPicPr>
          <p:nvPr/>
        </p:nvPicPr>
        <p:blipFill>
          <a:blip r:embed="rId3"/>
          <a:stretch>
            <a:fillRect/>
          </a:stretch>
        </p:blipFill>
        <p:spPr>
          <a:xfrm>
            <a:off x="0" y="4417340"/>
            <a:ext cx="12192000" cy="2440660"/>
          </a:xfrm>
          <a:prstGeom prst="rect">
            <a:avLst/>
          </a:prstGeom>
        </p:spPr>
      </p:pic>
      <p:sp>
        <p:nvSpPr>
          <p:cNvPr id="7" name="Content Placeholder 2">
            <a:extLst>
              <a:ext uri="{FF2B5EF4-FFF2-40B4-BE49-F238E27FC236}">
                <a16:creationId xmlns:a16="http://schemas.microsoft.com/office/drawing/2014/main" id="{8AE5BC3C-D46A-8F42-A211-EE93283C7568}"/>
              </a:ext>
            </a:extLst>
          </p:cNvPr>
          <p:cNvSpPr txBox="1">
            <a:spLocks/>
          </p:cNvSpPr>
          <p:nvPr/>
        </p:nvSpPr>
        <p:spPr bwMode="auto">
          <a:xfrm>
            <a:off x="6380922" y="2462728"/>
            <a:ext cx="5811078" cy="317276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Implementation considerations</a:t>
            </a:r>
          </a:p>
          <a:p>
            <a:r>
              <a:rPr lang="en-US" dirty="0"/>
              <a:t>Monitoring and Evaluation</a:t>
            </a:r>
          </a:p>
          <a:p>
            <a:r>
              <a:rPr lang="en-US" dirty="0"/>
              <a:t>Research Priorities</a:t>
            </a:r>
          </a:p>
          <a:p>
            <a:endParaRPr lang="en-US" dirty="0"/>
          </a:p>
        </p:txBody>
      </p:sp>
      <p:pic>
        <p:nvPicPr>
          <p:cNvPr id="8" name="Picture 7">
            <a:extLst>
              <a:ext uri="{FF2B5EF4-FFF2-40B4-BE49-F238E27FC236}">
                <a16:creationId xmlns:a16="http://schemas.microsoft.com/office/drawing/2014/main" id="{F30F4F61-D441-6F4C-B166-55FFADEB892D}"/>
              </a:ext>
            </a:extLst>
          </p:cNvPr>
          <p:cNvPicPr>
            <a:picLocks noChangeAspect="1"/>
          </p:cNvPicPr>
          <p:nvPr/>
        </p:nvPicPr>
        <p:blipFill>
          <a:blip r:embed="rId4"/>
          <a:stretch>
            <a:fillRect/>
          </a:stretch>
        </p:blipFill>
        <p:spPr>
          <a:xfrm>
            <a:off x="4485031" y="1606576"/>
            <a:ext cx="2780859" cy="631117"/>
          </a:xfrm>
          <a:prstGeom prst="rect">
            <a:avLst/>
          </a:prstGeom>
        </p:spPr>
      </p:pic>
      <p:pic>
        <p:nvPicPr>
          <p:cNvPr id="9" name="Picture 8">
            <a:extLst>
              <a:ext uri="{FF2B5EF4-FFF2-40B4-BE49-F238E27FC236}">
                <a16:creationId xmlns:a16="http://schemas.microsoft.com/office/drawing/2014/main" id="{F914425D-1E3D-D142-B208-58B385671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6461" y="88191"/>
            <a:ext cx="2827305" cy="2120479"/>
          </a:xfrm>
          <a:prstGeom prst="rect">
            <a:avLst/>
          </a:prstGeom>
        </p:spPr>
      </p:pic>
    </p:spTree>
    <p:extLst>
      <p:ext uri="{BB962C8B-B14F-4D97-AF65-F5344CB8AC3E}">
        <p14:creationId xmlns:p14="http://schemas.microsoft.com/office/powerpoint/2010/main" val="36655600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24510765-DEB9-CF4F-8627-18DC63518993}"/>
              </a:ext>
            </a:extLst>
          </p:cNvPr>
          <p:cNvSpPr>
            <a:spLocks noGrp="1"/>
          </p:cNvSpPr>
          <p:nvPr>
            <p:ph type="title"/>
          </p:nvPr>
        </p:nvSpPr>
        <p:spPr>
          <a:xfrm>
            <a:off x="838200" y="294785"/>
            <a:ext cx="10515600" cy="1325563"/>
          </a:xfrm>
        </p:spPr>
        <p:txBody>
          <a:bodyPr/>
          <a:lstStyle/>
          <a:p>
            <a:r>
              <a:rPr lang="en-US" b="1" dirty="0"/>
              <a:t>Recommendations</a:t>
            </a:r>
          </a:p>
        </p:txBody>
      </p:sp>
      <p:sp>
        <p:nvSpPr>
          <p:cNvPr id="5" name="Content Placeholder 2">
            <a:extLst>
              <a:ext uri="{FF2B5EF4-FFF2-40B4-BE49-F238E27FC236}">
                <a16:creationId xmlns:a16="http://schemas.microsoft.com/office/drawing/2014/main" id="{9DD587DA-459A-8D47-B754-6BC742245747}"/>
              </a:ext>
            </a:extLst>
          </p:cNvPr>
          <p:cNvSpPr>
            <a:spLocks noGrp="1"/>
          </p:cNvSpPr>
          <p:nvPr>
            <p:ph idx="1"/>
          </p:nvPr>
        </p:nvSpPr>
        <p:spPr>
          <a:xfrm>
            <a:off x="838200" y="1491517"/>
            <a:ext cx="10515600" cy="4351338"/>
          </a:xfrm>
        </p:spPr>
        <p:txBody>
          <a:bodyPr>
            <a:normAutofit lnSpcReduction="10000"/>
          </a:bodyPr>
          <a:lstStyle/>
          <a:p>
            <a:r>
              <a:rPr lang="en-US" dirty="0"/>
              <a:t>GRADE recommendations</a:t>
            </a:r>
          </a:p>
          <a:p>
            <a:r>
              <a:rPr lang="en-US" dirty="0"/>
              <a:t>Type B recommendations</a:t>
            </a:r>
          </a:p>
          <a:p>
            <a:pPr lvl="1"/>
            <a:r>
              <a:rPr lang="en-US" dirty="0"/>
              <a:t>Other non GRADE recommendations often related to future research </a:t>
            </a:r>
          </a:p>
          <a:p>
            <a:endParaRPr lang="en-US" sz="800" dirty="0"/>
          </a:p>
          <a:p>
            <a:r>
              <a:rPr lang="en-US" dirty="0"/>
              <a:t>Did not consider cost </a:t>
            </a:r>
          </a:p>
          <a:p>
            <a:pPr lvl="1"/>
            <a:r>
              <a:rPr lang="en-US" dirty="0"/>
              <a:t>Focus on patients </a:t>
            </a:r>
          </a:p>
          <a:p>
            <a:pPr lvl="1"/>
            <a:r>
              <a:rPr lang="en-US" dirty="0"/>
              <a:t>Severely limited available evidence</a:t>
            </a:r>
          </a:p>
          <a:p>
            <a:endParaRPr lang="en-US" sz="800" dirty="0"/>
          </a:p>
          <a:p>
            <a:r>
              <a:rPr lang="en-US" dirty="0"/>
              <a:t>Panel voting – social aspect/ stakeholder agreement</a:t>
            </a:r>
          </a:p>
          <a:p>
            <a:pPr lvl="1"/>
            <a:r>
              <a:rPr lang="en-US" dirty="0"/>
              <a:t>Low quality of evidence</a:t>
            </a:r>
          </a:p>
          <a:p>
            <a:pPr lvl="1"/>
            <a:r>
              <a:rPr lang="en-US" sz="2700" dirty="0">
                <a:solidFill>
                  <a:srgbClr val="FF0000"/>
                </a:solidFill>
              </a:rPr>
              <a:t>&gt;80% panel agreement in all recommendations</a:t>
            </a:r>
          </a:p>
          <a:p>
            <a:endParaRPr lang="en-US" dirty="0"/>
          </a:p>
        </p:txBody>
      </p:sp>
    </p:spTree>
    <p:extLst>
      <p:ext uri="{BB962C8B-B14F-4D97-AF65-F5344CB8AC3E}">
        <p14:creationId xmlns:p14="http://schemas.microsoft.com/office/powerpoint/2010/main" val="115351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82A8DE6-4DF1-EC47-B25E-9E58309A1775}"/>
              </a:ext>
            </a:extLst>
          </p:cNvPr>
          <p:cNvPicPr>
            <a:picLocks noChangeAspect="1"/>
          </p:cNvPicPr>
          <p:nvPr/>
        </p:nvPicPr>
        <p:blipFill>
          <a:blip r:embed="rId3"/>
          <a:stretch>
            <a:fillRect/>
          </a:stretch>
        </p:blipFill>
        <p:spPr>
          <a:xfrm>
            <a:off x="0" y="1846033"/>
            <a:ext cx="12192000" cy="3868967"/>
          </a:xfrm>
          <a:prstGeom prst="rect">
            <a:avLst/>
          </a:prstGeom>
        </p:spPr>
      </p:pic>
      <p:sp>
        <p:nvSpPr>
          <p:cNvPr id="5" name="Title 1">
            <a:extLst>
              <a:ext uri="{FF2B5EF4-FFF2-40B4-BE49-F238E27FC236}">
                <a16:creationId xmlns:a16="http://schemas.microsoft.com/office/drawing/2014/main" id="{DDD0BBCA-B6FA-314B-AD63-FB5684D5C775}"/>
              </a:ext>
            </a:extLst>
          </p:cNvPr>
          <p:cNvSpPr>
            <a:spLocks noGrp="1"/>
          </p:cNvSpPr>
          <p:nvPr>
            <p:ph type="title"/>
          </p:nvPr>
        </p:nvSpPr>
        <p:spPr>
          <a:xfrm>
            <a:off x="838200" y="365125"/>
            <a:ext cx="10515600" cy="1325563"/>
          </a:xfrm>
        </p:spPr>
        <p:txBody>
          <a:bodyPr/>
          <a:lstStyle/>
          <a:p>
            <a:r>
              <a:rPr lang="en-US" b="1" dirty="0"/>
              <a:t>Expert Validation of Recommendations</a:t>
            </a:r>
          </a:p>
        </p:txBody>
      </p:sp>
    </p:spTree>
    <p:extLst>
      <p:ext uri="{BB962C8B-B14F-4D97-AF65-F5344CB8AC3E}">
        <p14:creationId xmlns:p14="http://schemas.microsoft.com/office/powerpoint/2010/main" val="1457348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381524" y="250031"/>
            <a:ext cx="7214532" cy="1325563"/>
          </a:xfrm>
        </p:spPr>
        <p:txBody>
          <a:bodyPr/>
          <a:lstStyle/>
          <a:p>
            <a:pPr algn="ctr"/>
            <a:r>
              <a:rPr lang="en-US" b="1" dirty="0"/>
              <a:t>Prevent BDI Consensus Conference</a:t>
            </a:r>
          </a:p>
        </p:txBody>
      </p:sp>
      <p:pic>
        <p:nvPicPr>
          <p:cNvPr id="6" name="Picture 1"/>
          <p:cNvPicPr>
            <a:picLocks noGrp="1" noChangeAspect="1"/>
          </p:cNvPicPr>
          <p:nvPr>
            <p:ph idx="1"/>
          </p:nvPr>
        </p:nvPicPr>
        <p:blipFill>
          <a:blip r:embed="rId3">
            <a:extLst>
              <a:ext uri="{28A0092B-C50C-407E-A947-70E740481C1C}">
                <a14:useLocalDpi xmlns:a14="http://schemas.microsoft.com/office/drawing/2010/main" val="0"/>
              </a:ext>
            </a:extLst>
          </a:blip>
          <a:srcRect l="26666" t="26259" r="36667" b="26260"/>
          <a:stretch>
            <a:fillRect/>
          </a:stretch>
        </p:blipFill>
        <p:spPr bwMode="auto">
          <a:xfrm>
            <a:off x="1933575" y="1960417"/>
            <a:ext cx="4468667" cy="385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1022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p:cNvSpPr>
            <a:spLocks noGrp="1"/>
          </p:cNvSpPr>
          <p:nvPr>
            <p:ph idx="1"/>
          </p:nvPr>
        </p:nvSpPr>
        <p:spPr>
          <a:xfrm>
            <a:off x="1428750" y="1431925"/>
            <a:ext cx="9763125" cy="4351338"/>
          </a:xfrm>
        </p:spPr>
        <p:txBody>
          <a:bodyPr/>
          <a:lstStyle/>
          <a:p>
            <a:endParaRPr lang="en-US" dirty="0"/>
          </a:p>
          <a:p>
            <a:endParaRPr lang="en-US" dirty="0"/>
          </a:p>
          <a:p>
            <a:pPr marL="0" indent="0">
              <a:buNone/>
            </a:pPr>
            <a:endParaRPr lang="en-US" dirty="0"/>
          </a:p>
          <a:p>
            <a:endParaRPr lang="en-US" dirty="0"/>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52751" y="1469550"/>
            <a:ext cx="5996136" cy="3997424"/>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1487344" y="1469550"/>
            <a:ext cx="1951032" cy="4144963"/>
          </a:xfrm>
          <a:prstGeom prst="rect">
            <a:avLst/>
          </a:prstGeom>
          <a:noFill/>
          <a:ln w="9525">
            <a:noFill/>
            <a:miter lim="800000"/>
            <a:headEnd/>
            <a:tailEnd/>
          </a:ln>
        </p:spPr>
      </p:pic>
      <p:sp>
        <p:nvSpPr>
          <p:cNvPr id="7" name="Title 1">
            <a:extLst>
              <a:ext uri="{FF2B5EF4-FFF2-40B4-BE49-F238E27FC236}">
                <a16:creationId xmlns:a16="http://schemas.microsoft.com/office/drawing/2014/main" id="{3884ACC2-D51A-4D70-B3E3-9FD1A4E7EB5B}"/>
              </a:ext>
            </a:extLst>
          </p:cNvPr>
          <p:cNvSpPr>
            <a:spLocks noGrp="1"/>
          </p:cNvSpPr>
          <p:nvPr>
            <p:ph type="title"/>
          </p:nvPr>
        </p:nvSpPr>
        <p:spPr>
          <a:xfrm>
            <a:off x="323850" y="165100"/>
            <a:ext cx="10515600" cy="1101725"/>
          </a:xfrm>
          <a:solidFill>
            <a:schemeClr val="bg1"/>
          </a:solidFill>
        </p:spPr>
        <p:txBody>
          <a:bodyPr/>
          <a:lstStyle/>
          <a:p>
            <a:pPr algn="ctr"/>
            <a:r>
              <a:rPr lang="en-US" dirty="0">
                <a:solidFill>
                  <a:schemeClr val="bg1"/>
                </a:solidFill>
                <a:hlinkClick r:id="rId5"/>
              </a:rPr>
              <a:t>https://pollev.com/bdicc</a:t>
            </a:r>
            <a:r>
              <a:rPr lang="en-US" dirty="0">
                <a:solidFill>
                  <a:schemeClr val="bg1"/>
                </a:solidFill>
              </a:rPr>
              <a:t> </a:t>
            </a:r>
          </a:p>
        </p:txBody>
      </p:sp>
    </p:spTree>
    <p:extLst>
      <p:ext uri="{BB962C8B-B14F-4D97-AF65-F5344CB8AC3E}">
        <p14:creationId xmlns:p14="http://schemas.microsoft.com/office/powerpoint/2010/main" val="2658680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875"/>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333375" y="163116"/>
            <a:ext cx="10515600" cy="958850"/>
          </a:xfrm>
        </p:spPr>
        <p:txBody>
          <a:bodyPr>
            <a:normAutofit/>
          </a:bodyPr>
          <a:lstStyle/>
          <a:p>
            <a:r>
              <a:rPr lang="en-US" sz="4000" dirty="0"/>
              <a:t>Meeting and Voting Process </a:t>
            </a:r>
          </a:p>
        </p:txBody>
      </p:sp>
      <p:sp>
        <p:nvSpPr>
          <p:cNvPr id="6" name="Content Placeholder 5"/>
          <p:cNvSpPr>
            <a:spLocks noGrp="1"/>
          </p:cNvSpPr>
          <p:nvPr>
            <p:ph idx="1"/>
          </p:nvPr>
        </p:nvSpPr>
        <p:spPr>
          <a:xfrm>
            <a:off x="333375" y="1269206"/>
            <a:ext cx="10515600" cy="4351338"/>
          </a:xfrm>
        </p:spPr>
        <p:txBody>
          <a:bodyPr>
            <a:normAutofit lnSpcReduction="10000"/>
          </a:bodyPr>
          <a:lstStyle/>
          <a:p>
            <a:pPr marL="0" indent="0" algn="ctr">
              <a:buNone/>
            </a:pPr>
            <a:r>
              <a:rPr lang="en-US" sz="2400" dirty="0"/>
              <a:t>Presentation of PICO question/recommendation/justification and evidence</a:t>
            </a:r>
          </a:p>
          <a:p>
            <a:pPr marL="0" indent="0" algn="ctr">
              <a:buNone/>
            </a:pPr>
            <a:endParaRPr lang="en-US" sz="2400" dirty="0"/>
          </a:p>
          <a:p>
            <a:pPr marL="0" indent="0" algn="ctr">
              <a:buNone/>
            </a:pPr>
            <a:r>
              <a:rPr lang="en-US" sz="2400" dirty="0"/>
              <a:t>Voting by expert panel</a:t>
            </a:r>
          </a:p>
          <a:p>
            <a:pPr marL="0" indent="0" algn="ctr">
              <a:buNone/>
            </a:pPr>
            <a:r>
              <a:rPr lang="en-US" sz="2400" dirty="0"/>
              <a:t>Voting by audience (MD’s only)</a:t>
            </a:r>
          </a:p>
          <a:p>
            <a:pPr marL="0" indent="0" algn="ctr">
              <a:buNone/>
            </a:pPr>
            <a:endParaRPr lang="en-US" sz="2400" dirty="0"/>
          </a:p>
          <a:p>
            <a:pPr marL="0" indent="0" algn="ctr">
              <a:buNone/>
            </a:pPr>
            <a:r>
              <a:rPr lang="en-US" sz="2400" dirty="0"/>
              <a:t>If &gt; 80% agreement by </a:t>
            </a:r>
            <a:r>
              <a:rPr lang="en-US" sz="2400" b="1" dirty="0"/>
              <a:t>expert panel</a:t>
            </a:r>
            <a:r>
              <a:rPr lang="en-US" sz="2400" dirty="0"/>
              <a:t>, recommendation is approved</a:t>
            </a:r>
          </a:p>
          <a:p>
            <a:pPr marL="0" indent="0" algn="ctr">
              <a:buNone/>
            </a:pPr>
            <a:r>
              <a:rPr lang="en-US" sz="2400" dirty="0"/>
              <a:t>If &lt; 80% agreement by </a:t>
            </a:r>
            <a:r>
              <a:rPr lang="en-US" sz="2400" b="1" dirty="0"/>
              <a:t>expert panel, </a:t>
            </a:r>
            <a:r>
              <a:rPr lang="en-US" sz="2400" dirty="0"/>
              <a:t>discussion by expert panel</a:t>
            </a:r>
          </a:p>
          <a:p>
            <a:pPr marL="0" indent="0" algn="ctr">
              <a:buNone/>
            </a:pPr>
            <a:r>
              <a:rPr lang="en-US" sz="2400" dirty="0"/>
              <a:t>(open audience discussion after expert panel) </a:t>
            </a:r>
          </a:p>
          <a:p>
            <a:pPr marL="0" indent="0" algn="ctr">
              <a:buNone/>
            </a:pPr>
            <a:endParaRPr lang="en-US" sz="2400" dirty="0"/>
          </a:p>
          <a:p>
            <a:pPr marL="0" indent="0" algn="ctr">
              <a:buNone/>
            </a:pPr>
            <a:r>
              <a:rPr lang="en-US" sz="2400" dirty="0"/>
              <a:t>Revote or reconsider/revise for later consideration</a:t>
            </a:r>
          </a:p>
          <a:p>
            <a:pPr marL="0" indent="0" algn="ctr">
              <a:buNone/>
            </a:pPr>
            <a:endParaRPr lang="en-US" sz="2400" dirty="0"/>
          </a:p>
          <a:p>
            <a:pPr marL="0" indent="0" algn="ctr">
              <a:buNone/>
            </a:pPr>
            <a:endParaRPr lang="en-US" sz="2400" dirty="0"/>
          </a:p>
          <a:p>
            <a:endParaRPr lang="en-US" sz="2400" dirty="0"/>
          </a:p>
        </p:txBody>
      </p:sp>
      <p:cxnSp>
        <p:nvCxnSpPr>
          <p:cNvPr id="8" name="Straight Arrow Connector 7"/>
          <p:cNvCxnSpPr/>
          <p:nvPr/>
        </p:nvCxnSpPr>
        <p:spPr>
          <a:xfrm>
            <a:off x="5429250" y="1666875"/>
            <a:ext cx="0" cy="409575"/>
          </a:xfrm>
          <a:prstGeom prst="straightConnector1">
            <a:avLst/>
          </a:prstGeom>
          <a:ln>
            <a:solidFill>
              <a:schemeClr val="bg1"/>
            </a:solidFill>
            <a:tailEnd type="triangle"/>
          </a:ln>
          <a:effectLst/>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5429250" y="2876550"/>
            <a:ext cx="0" cy="409575"/>
          </a:xfrm>
          <a:prstGeom prst="straightConnector1">
            <a:avLst/>
          </a:prstGeom>
          <a:ln>
            <a:solidFill>
              <a:schemeClr val="bg1"/>
            </a:solidFill>
            <a:tailEnd type="triangle"/>
          </a:ln>
          <a:effectLst/>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5429250" y="4572000"/>
            <a:ext cx="0" cy="409575"/>
          </a:xfrm>
          <a:prstGeom prst="straightConnector1">
            <a:avLst/>
          </a:prstGeom>
          <a:ln>
            <a:solidFill>
              <a:schemeClr val="bg1"/>
            </a:solidFill>
            <a:tailEnd type="triangle"/>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807600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87693" y="84522"/>
            <a:ext cx="10515600" cy="867978"/>
          </a:xfrm>
        </p:spPr>
        <p:txBody>
          <a:bodyPr>
            <a:normAutofit/>
          </a:bodyPr>
          <a:lstStyle/>
          <a:p>
            <a:r>
              <a:rPr lang="en-US" sz="3600" dirty="0"/>
              <a:t>Consensus Recommendations (from GRADE Handbook)</a:t>
            </a:r>
          </a:p>
        </p:txBody>
      </p:sp>
      <p:sp>
        <p:nvSpPr>
          <p:cNvPr id="6" name="Content Placeholder 5"/>
          <p:cNvSpPr>
            <a:spLocks noGrp="1"/>
          </p:cNvSpPr>
          <p:nvPr>
            <p:ph idx="1"/>
          </p:nvPr>
        </p:nvSpPr>
        <p:spPr>
          <a:xfrm>
            <a:off x="187693" y="952500"/>
            <a:ext cx="10807037" cy="4781984"/>
          </a:xfrm>
        </p:spPr>
        <p:txBody>
          <a:bodyPr>
            <a:normAutofit fontScale="85000" lnSpcReduction="20000"/>
          </a:bodyPr>
          <a:lstStyle/>
          <a:p>
            <a:pPr lvl="1"/>
            <a:r>
              <a:rPr lang="en-US" sz="2800" dirty="0"/>
              <a:t>Two types of recommendations:</a:t>
            </a:r>
          </a:p>
          <a:p>
            <a:pPr lvl="2"/>
            <a:r>
              <a:rPr lang="en-US" sz="2600" dirty="0"/>
              <a:t>Strong - confident that the desirable effects of an intervention outweigh its undesirable effects  (strong recommendation for an intervention) or that the undesirable effects of an intervention outweigh its desirable effects (strong recommendation against an intervention)</a:t>
            </a:r>
            <a:br>
              <a:rPr lang="en-US" sz="2600" dirty="0"/>
            </a:br>
            <a:br>
              <a:rPr lang="en-US" sz="2600" dirty="0"/>
            </a:br>
            <a:r>
              <a:rPr lang="en-US" sz="2600" dirty="0"/>
              <a:t>Implies that most or all individuals will be best served by the recommended course of action.</a:t>
            </a:r>
            <a:br>
              <a:rPr lang="en-US" sz="2600" dirty="0"/>
            </a:br>
            <a:endParaRPr lang="en-US" sz="2600" dirty="0"/>
          </a:p>
          <a:p>
            <a:pPr lvl="2"/>
            <a:r>
              <a:rPr lang="en-US" sz="2600" dirty="0"/>
              <a:t>Conditional – desirable effects probably outweigh undesirable effects or undesirable effects probably outweigh the desirable effects (weak recommendation against an intervention) but appreciable uncertainty exists</a:t>
            </a:r>
            <a:br>
              <a:rPr lang="en-US" sz="2600" dirty="0"/>
            </a:br>
            <a:br>
              <a:rPr lang="en-US" sz="2600" dirty="0"/>
            </a:br>
            <a:br>
              <a:rPr lang="en-US" sz="2600" dirty="0"/>
            </a:br>
            <a:r>
              <a:rPr lang="en-US" sz="2600" dirty="0"/>
              <a:t>Depending on patient values, resources available or setting</a:t>
            </a:r>
            <a:br>
              <a:rPr lang="en-US" sz="2600" dirty="0"/>
            </a:br>
            <a:endParaRPr lang="en-US" sz="2800" dirty="0"/>
          </a:p>
          <a:p>
            <a:pPr lvl="1"/>
            <a:r>
              <a:rPr lang="en-US" sz="2800" dirty="0"/>
              <a:t>Panel should consider both the content and strength of the recommendation in voting</a:t>
            </a:r>
          </a:p>
          <a:p>
            <a:pPr lvl="1"/>
            <a:endParaRPr lang="en-US" dirty="0"/>
          </a:p>
          <a:p>
            <a:endParaRPr lang="en-US" dirty="0"/>
          </a:p>
        </p:txBody>
      </p:sp>
    </p:spTree>
    <p:extLst>
      <p:ext uri="{BB962C8B-B14F-4D97-AF65-F5344CB8AC3E}">
        <p14:creationId xmlns:p14="http://schemas.microsoft.com/office/powerpoint/2010/main" val="16125101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87693" y="84522"/>
            <a:ext cx="10515600" cy="867978"/>
          </a:xfrm>
        </p:spPr>
        <p:txBody>
          <a:bodyPr>
            <a:normAutofit fontScale="90000"/>
          </a:bodyPr>
          <a:lstStyle/>
          <a:p>
            <a:r>
              <a:rPr lang="en-US" sz="3600" dirty="0"/>
              <a:t>Consensus Recommendations for Future Studies:</a:t>
            </a:r>
            <a:br>
              <a:rPr lang="en-US" sz="3600" dirty="0"/>
            </a:br>
            <a:r>
              <a:rPr lang="en-US" sz="3600" dirty="0"/>
              <a:t>Type B Recommendations</a:t>
            </a:r>
          </a:p>
        </p:txBody>
      </p:sp>
      <p:sp>
        <p:nvSpPr>
          <p:cNvPr id="6" name="Content Placeholder 5"/>
          <p:cNvSpPr>
            <a:spLocks noGrp="1"/>
          </p:cNvSpPr>
          <p:nvPr>
            <p:ph idx="1"/>
          </p:nvPr>
        </p:nvSpPr>
        <p:spPr>
          <a:xfrm>
            <a:off x="330568" y="1303722"/>
            <a:ext cx="10807037" cy="4697462"/>
          </a:xfrm>
        </p:spPr>
        <p:txBody>
          <a:bodyPr>
            <a:normAutofit/>
          </a:bodyPr>
          <a:lstStyle/>
          <a:p>
            <a:r>
              <a:rPr lang="en-US" dirty="0"/>
              <a:t>Criteria:</a:t>
            </a:r>
          </a:p>
          <a:p>
            <a:pPr lvl="1"/>
            <a:r>
              <a:rPr lang="en-US" dirty="0"/>
              <a:t>There is insufficient evidence to support a decision for or against an intervention</a:t>
            </a:r>
            <a:br>
              <a:rPr lang="en-US" dirty="0"/>
            </a:br>
            <a:endParaRPr lang="en-US" dirty="0"/>
          </a:p>
          <a:p>
            <a:pPr lvl="1"/>
            <a:r>
              <a:rPr lang="en-US" dirty="0"/>
              <a:t>Further research </a:t>
            </a:r>
            <a:r>
              <a:rPr lang="en-US"/>
              <a:t>has large potential </a:t>
            </a:r>
            <a:r>
              <a:rPr lang="en-US" dirty="0"/>
              <a:t>for reducing uncertainty about the effects of the intervention</a:t>
            </a:r>
            <a:br>
              <a:rPr lang="en-US" dirty="0"/>
            </a:br>
            <a:endParaRPr lang="en-US" dirty="0"/>
          </a:p>
          <a:p>
            <a:pPr lvl="1"/>
            <a:r>
              <a:rPr lang="en-US" dirty="0"/>
              <a:t>Further research is thought to be of good value for the anticipated costs</a:t>
            </a:r>
            <a:br>
              <a:rPr lang="en-US" dirty="0"/>
            </a:br>
            <a:endParaRPr lang="en-US" dirty="0"/>
          </a:p>
          <a:p>
            <a:r>
              <a:rPr lang="en-US" sz="2600" dirty="0"/>
              <a:t>Panel voting to help establish prioritization for the proposed studies</a:t>
            </a:r>
            <a:br>
              <a:rPr lang="en-US" sz="2600" dirty="0"/>
            </a:br>
            <a:endParaRPr lang="en-US" sz="2800" dirty="0"/>
          </a:p>
          <a:p>
            <a:pPr lvl="1"/>
            <a:endParaRPr lang="en-US" dirty="0"/>
          </a:p>
          <a:p>
            <a:endParaRPr lang="en-US" dirty="0"/>
          </a:p>
        </p:txBody>
      </p:sp>
      <p:sp>
        <p:nvSpPr>
          <p:cNvPr id="3" name="Rectangle 2"/>
          <p:cNvSpPr/>
          <p:nvPr/>
        </p:nvSpPr>
        <p:spPr>
          <a:xfrm>
            <a:off x="1995487" y="4905374"/>
            <a:ext cx="820102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From GRADE Handbook </a:t>
            </a:r>
          </a:p>
          <a:p>
            <a:pPr algn="ctr"/>
            <a:r>
              <a:rPr lang="en-US" dirty="0"/>
              <a:t>https://gdt.gradepro.org/app/handbook/handbook.html#h.w29yp7vuyzwo</a:t>
            </a:r>
          </a:p>
        </p:txBody>
      </p:sp>
    </p:spTree>
    <p:extLst>
      <p:ext uri="{BB962C8B-B14F-4D97-AF65-F5344CB8AC3E}">
        <p14:creationId xmlns:p14="http://schemas.microsoft.com/office/powerpoint/2010/main" val="19432720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323850" y="165100"/>
            <a:ext cx="10515600" cy="1101725"/>
          </a:xfrm>
        </p:spPr>
        <p:txBody>
          <a:bodyPr/>
          <a:lstStyle/>
          <a:p>
            <a:r>
              <a:rPr lang="en-US" dirty="0"/>
              <a:t>Consensus Post Meeting</a:t>
            </a:r>
          </a:p>
        </p:txBody>
      </p:sp>
      <p:sp>
        <p:nvSpPr>
          <p:cNvPr id="5" name="Content Placeholder 4"/>
          <p:cNvSpPr>
            <a:spLocks noGrp="1"/>
          </p:cNvSpPr>
          <p:nvPr>
            <p:ph idx="1"/>
          </p:nvPr>
        </p:nvSpPr>
        <p:spPr>
          <a:xfrm>
            <a:off x="1428750" y="1431925"/>
            <a:ext cx="9763125" cy="4351338"/>
          </a:xfrm>
        </p:spPr>
        <p:txBody>
          <a:bodyPr/>
          <a:lstStyle/>
          <a:p>
            <a:r>
              <a:rPr lang="en-US" dirty="0"/>
              <a:t>Recommendations posted for one month for public comment</a:t>
            </a:r>
            <a:br>
              <a:rPr lang="en-US" dirty="0"/>
            </a:br>
            <a:endParaRPr lang="en-US" dirty="0"/>
          </a:p>
          <a:p>
            <a:r>
              <a:rPr lang="en-US" dirty="0">
                <a:hlinkClick r:id="rId3"/>
              </a:rPr>
              <a:t>https://www.preventbdi.org/</a:t>
            </a:r>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4386791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629174" y="365125"/>
            <a:ext cx="7214532" cy="1325563"/>
          </a:xfrm>
        </p:spPr>
        <p:txBody>
          <a:bodyPr/>
          <a:lstStyle/>
          <a:p>
            <a:pPr algn="ctr"/>
            <a:r>
              <a:rPr lang="en-US" b="1" dirty="0">
                <a:hlinkClick r:id="rId3"/>
              </a:rPr>
              <a:t>https://pollev.com/bdicc</a:t>
            </a:r>
            <a:r>
              <a:rPr lang="en-US" b="1" dirty="0"/>
              <a:t> </a:t>
            </a:r>
          </a:p>
        </p:txBody>
      </p:sp>
      <p:pic>
        <p:nvPicPr>
          <p:cNvPr id="1026" name="Picture 2"/>
          <p:cNvPicPr>
            <a:picLocks noGrp="1" noChangeAspect="1" noChangeArrowheads="1"/>
          </p:cNvPicPr>
          <p:nvPr>
            <p:ph idx="1"/>
          </p:nvPr>
        </p:nvPicPr>
        <p:blipFill>
          <a:blip r:embed="rId4" cstate="print"/>
          <a:srcRect/>
          <a:stretch>
            <a:fillRect/>
          </a:stretch>
        </p:blipFill>
        <p:spPr bwMode="auto">
          <a:xfrm>
            <a:off x="3212158" y="1825625"/>
            <a:ext cx="2048172" cy="4351338"/>
          </a:xfrm>
          <a:prstGeom prst="rect">
            <a:avLst/>
          </a:prstGeom>
          <a:noFill/>
          <a:ln w="9525">
            <a:noFill/>
            <a:miter lim="800000"/>
            <a:headEnd/>
            <a:tailEnd/>
          </a:ln>
        </p:spPr>
      </p:pic>
    </p:spTree>
    <p:extLst>
      <p:ext uri="{BB962C8B-B14F-4D97-AF65-F5344CB8AC3E}">
        <p14:creationId xmlns:p14="http://schemas.microsoft.com/office/powerpoint/2010/main" val="1555613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390525" y="142875"/>
            <a:ext cx="10515600" cy="1033463"/>
          </a:xfrm>
        </p:spPr>
        <p:txBody>
          <a:bodyPr>
            <a:normAutofit/>
          </a:bodyPr>
          <a:lstStyle/>
          <a:p>
            <a:r>
              <a:rPr lang="en-US" sz="3600" dirty="0"/>
              <a:t>Acknowledgements</a:t>
            </a:r>
          </a:p>
        </p:txBody>
      </p:sp>
      <p:sp>
        <p:nvSpPr>
          <p:cNvPr id="7" name="Content Placeholder 6">
            <a:extLst>
              <a:ext uri="{FF2B5EF4-FFF2-40B4-BE49-F238E27FC236}">
                <a16:creationId xmlns:a16="http://schemas.microsoft.com/office/drawing/2014/main" id="{0233AEEB-DD99-4C35-B2C6-952E9715B19E}"/>
              </a:ext>
            </a:extLst>
          </p:cNvPr>
          <p:cNvSpPr>
            <a:spLocks noGrp="1"/>
          </p:cNvSpPr>
          <p:nvPr>
            <p:ph idx="1"/>
          </p:nvPr>
        </p:nvSpPr>
        <p:spPr>
          <a:xfrm>
            <a:off x="742950" y="1319213"/>
            <a:ext cx="10858500" cy="3900487"/>
          </a:xfrm>
          <a:solidFill>
            <a:schemeClr val="bg1"/>
          </a:solidFill>
        </p:spPr>
        <p:txBody>
          <a:bodyPr>
            <a:normAutofit/>
          </a:bodyPr>
          <a:lstStyle/>
          <a:p>
            <a:r>
              <a:rPr lang="en-US" sz="2400" dirty="0" err="1"/>
              <a:t>Dimitrios</a:t>
            </a:r>
            <a:r>
              <a:rPr lang="en-US" sz="2400" dirty="0"/>
              <a:t> </a:t>
            </a:r>
            <a:r>
              <a:rPr lang="en-US" sz="2400" dirty="0" err="1"/>
              <a:t>Stefanidis</a:t>
            </a:r>
            <a:r>
              <a:rPr lang="en-US" sz="2400" dirty="0"/>
              <a:t>, MD, PhD– Chair SAGES Guideline Committee</a:t>
            </a:r>
          </a:p>
          <a:p>
            <a:r>
              <a:rPr lang="en-US" sz="2400" dirty="0"/>
              <a:t>Stephen Haggerty, MD, Co-Chair, SAGES Guideline Committee</a:t>
            </a:r>
            <a:br>
              <a:rPr lang="en-US" sz="2400" dirty="0"/>
            </a:br>
            <a:endParaRPr lang="en-US" sz="2400" dirty="0"/>
          </a:p>
          <a:p>
            <a:r>
              <a:rPr lang="en-US" sz="2400" dirty="0"/>
              <a:t>Mohammed Ansari, MD, </a:t>
            </a:r>
            <a:r>
              <a:rPr lang="en-US" sz="2400" dirty="0" err="1"/>
              <a:t>MMedSci</a:t>
            </a:r>
            <a:r>
              <a:rPr lang="en-US" sz="2400" dirty="0"/>
              <a:t>, MPhil – Research Methodologist, </a:t>
            </a:r>
            <a:r>
              <a:rPr lang="en-US" sz="2400" dirty="0" err="1"/>
              <a:t>Univ</a:t>
            </a:r>
            <a:r>
              <a:rPr lang="en-US" sz="2400" dirty="0"/>
              <a:t> Ottawa</a:t>
            </a:r>
            <a:br>
              <a:rPr lang="en-US" sz="2400" dirty="0"/>
            </a:br>
            <a:endParaRPr lang="en-US" sz="2400" dirty="0"/>
          </a:p>
          <a:p>
            <a:r>
              <a:rPr lang="en-US" sz="2400" dirty="0"/>
              <a:t>Valerie </a:t>
            </a:r>
            <a:r>
              <a:rPr lang="en-US" sz="2400" dirty="0" err="1"/>
              <a:t>Langberg</a:t>
            </a:r>
            <a:r>
              <a:rPr lang="en-US" sz="2400" dirty="0"/>
              <a:t>, </a:t>
            </a:r>
            <a:r>
              <a:rPr lang="en-US" sz="2400" dirty="0" err="1"/>
              <a:t>Sc.M</a:t>
            </a:r>
            <a:r>
              <a:rPr lang="en-US" sz="2400" dirty="0"/>
              <a:t> -  Biostatistician, Brown University</a:t>
            </a:r>
            <a:br>
              <a:rPr lang="en-US" sz="2400" dirty="0"/>
            </a:br>
            <a:endParaRPr lang="en-US" sz="2400" dirty="0"/>
          </a:p>
          <a:p>
            <a:r>
              <a:rPr lang="en-US" sz="2400" dirty="0"/>
              <a:t>Brenda Castaneda – SAGES Staff</a:t>
            </a:r>
          </a:p>
          <a:p>
            <a:r>
              <a:rPr lang="en-US" sz="2400" dirty="0"/>
              <a:t>Shelley Ginsburg – SAGES Staff</a:t>
            </a:r>
          </a:p>
          <a:p>
            <a:endParaRPr lang="en-US" dirty="0"/>
          </a:p>
        </p:txBody>
      </p:sp>
    </p:spTree>
    <p:extLst>
      <p:ext uri="{BB962C8B-B14F-4D97-AF65-F5344CB8AC3E}">
        <p14:creationId xmlns:p14="http://schemas.microsoft.com/office/powerpoint/2010/main" val="30618785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381524" y="250031"/>
            <a:ext cx="7214532" cy="1325563"/>
          </a:xfrm>
        </p:spPr>
        <p:txBody>
          <a:bodyPr/>
          <a:lstStyle/>
          <a:p>
            <a:r>
              <a:rPr lang="en-US" dirty="0"/>
              <a:t>Prevent BDI Consensus Conference</a:t>
            </a:r>
          </a:p>
        </p:txBody>
      </p:sp>
      <p:pic>
        <p:nvPicPr>
          <p:cNvPr id="6" name="Picture 1"/>
          <p:cNvPicPr>
            <a:picLocks noGrp="1" noChangeAspect="1"/>
          </p:cNvPicPr>
          <p:nvPr>
            <p:ph idx="1"/>
          </p:nvPr>
        </p:nvPicPr>
        <p:blipFill>
          <a:blip r:embed="rId3">
            <a:extLst>
              <a:ext uri="{28A0092B-C50C-407E-A947-70E740481C1C}">
                <a14:useLocalDpi xmlns:a14="http://schemas.microsoft.com/office/drawing/2010/main" val="0"/>
              </a:ext>
            </a:extLst>
          </a:blip>
          <a:srcRect l="26666" t="26259" r="36667" b="26260"/>
          <a:stretch>
            <a:fillRect/>
          </a:stretch>
        </p:blipFill>
        <p:spPr bwMode="auto">
          <a:xfrm>
            <a:off x="1933575" y="1960417"/>
            <a:ext cx="4468667" cy="385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3702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629174" y="365125"/>
            <a:ext cx="7214532" cy="1325563"/>
          </a:xfrm>
        </p:spPr>
        <p:txBody>
          <a:bodyPr/>
          <a:lstStyle/>
          <a:p>
            <a:r>
              <a:rPr lang="en-US" dirty="0"/>
              <a:t>Workgroup I : PICOs #1 - 3</a:t>
            </a:r>
          </a:p>
        </p:txBody>
      </p:sp>
      <p:sp>
        <p:nvSpPr>
          <p:cNvPr id="3" name="Content Placeholder 2"/>
          <p:cNvSpPr>
            <a:spLocks noGrp="1"/>
          </p:cNvSpPr>
          <p:nvPr>
            <p:ph idx="1"/>
          </p:nvPr>
        </p:nvSpPr>
        <p:spPr/>
        <p:txBody>
          <a:bodyPr>
            <a:normAutofit/>
          </a:bodyPr>
          <a:lstStyle/>
          <a:p>
            <a:r>
              <a:rPr lang="en-US" sz="3200" dirty="0"/>
              <a:t>Co-leads: Marian McDonald, Daniel Deziel</a:t>
            </a:r>
          </a:p>
          <a:p>
            <a:r>
              <a:rPr lang="en-US" sz="3200" dirty="0"/>
              <a:t>Maria Altieri</a:t>
            </a:r>
          </a:p>
          <a:p>
            <a:r>
              <a:rPr lang="en-US" sz="3200" dirty="0"/>
              <a:t>Benjamin Veenstra</a:t>
            </a:r>
          </a:p>
          <a:p>
            <a:r>
              <a:rPr lang="en-US" sz="3200" dirty="0"/>
              <a:t>Justin Gerard</a:t>
            </a:r>
          </a:p>
          <a:p>
            <a:r>
              <a:rPr lang="en-US" sz="3200" dirty="0"/>
              <a:t>MacKenzie Landin</a:t>
            </a:r>
          </a:p>
          <a:p>
            <a:r>
              <a:rPr lang="en-US" sz="3200" dirty="0"/>
              <a:t>Ismael Dominguez-Rosado</a:t>
            </a:r>
          </a:p>
        </p:txBody>
      </p:sp>
    </p:spTree>
    <p:extLst>
      <p:ext uri="{BB962C8B-B14F-4D97-AF65-F5344CB8AC3E}">
        <p14:creationId xmlns:p14="http://schemas.microsoft.com/office/powerpoint/2010/main" val="42548627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629174" y="365125"/>
            <a:ext cx="7214532" cy="1325563"/>
          </a:xfrm>
        </p:spPr>
        <p:txBody>
          <a:bodyPr/>
          <a:lstStyle/>
          <a:p>
            <a:r>
              <a:rPr lang="en-US" dirty="0"/>
              <a:t>PICO # 1</a:t>
            </a:r>
          </a:p>
        </p:txBody>
      </p:sp>
      <p:sp>
        <p:nvSpPr>
          <p:cNvPr id="6" name="Content Placeholder 5"/>
          <p:cNvSpPr>
            <a:spLocks noGrp="1"/>
          </p:cNvSpPr>
          <p:nvPr>
            <p:ph idx="1"/>
          </p:nvPr>
        </p:nvSpPr>
        <p:spPr>
          <a:xfrm>
            <a:off x="628650" y="1630240"/>
            <a:ext cx="7215188" cy="3582519"/>
          </a:xfrm>
          <a:prstGeom prst="rect">
            <a:avLst/>
          </a:prstGeom>
          <a:ln w="12700">
            <a:solidFill>
              <a:schemeClr val="accent1"/>
            </a:solidFill>
          </a:ln>
        </p:spPr>
        <p:txBody>
          <a:bodyPr>
            <a:spAutoFit/>
          </a:bodyPr>
          <a:lstStyle/>
          <a:p>
            <a:pPr marL="0" indent="0">
              <a:buNone/>
            </a:pPr>
            <a:r>
              <a:rPr lang="en-US" sz="3600" dirty="0"/>
              <a:t> Should the critical view of safety (CVS) vs. other methods (e.g. infundibular, top down, or intraoperative cholangiography) be used to mitigate the risk of bile duct injury during laparoscopic cholecystectomy?</a:t>
            </a:r>
            <a:endParaRPr lang="en-US" sz="3600" i="1" dirty="0"/>
          </a:p>
        </p:txBody>
      </p:sp>
    </p:spTree>
    <p:extLst>
      <p:ext uri="{BB962C8B-B14F-4D97-AF65-F5344CB8AC3E}">
        <p14:creationId xmlns:p14="http://schemas.microsoft.com/office/powerpoint/2010/main" val="3625870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79300" cy="6858000"/>
          </a:xfrm>
        </p:spPr>
      </p:pic>
      <p:sp>
        <p:nvSpPr>
          <p:cNvPr id="13" name="TextBox 12"/>
          <p:cNvSpPr txBox="1"/>
          <p:nvPr/>
        </p:nvSpPr>
        <p:spPr>
          <a:xfrm>
            <a:off x="1101970" y="363790"/>
            <a:ext cx="9594037" cy="1446550"/>
          </a:xfrm>
          <a:prstGeom prst="rect">
            <a:avLst/>
          </a:prstGeom>
          <a:noFill/>
        </p:spPr>
        <p:txBody>
          <a:bodyPr wrap="none" rtlCol="0">
            <a:spAutoFit/>
          </a:bodyPr>
          <a:lstStyle/>
          <a:p>
            <a:r>
              <a:rPr lang="en-US" sz="4400" dirty="0">
                <a:solidFill>
                  <a:schemeClr val="bg1"/>
                </a:solidFill>
              </a:rPr>
              <a:t>PICO #1: Method Anatomic Identification</a:t>
            </a:r>
          </a:p>
          <a:p>
            <a:r>
              <a:rPr lang="en-US" sz="4400" dirty="0">
                <a:solidFill>
                  <a:schemeClr val="bg1"/>
                </a:solidFill>
              </a:rPr>
              <a:t>                Recommendation</a:t>
            </a:r>
          </a:p>
        </p:txBody>
      </p:sp>
      <p:sp>
        <p:nvSpPr>
          <p:cNvPr id="14" name="TextBox 13"/>
          <p:cNvSpPr txBox="1"/>
          <p:nvPr/>
        </p:nvSpPr>
        <p:spPr>
          <a:xfrm>
            <a:off x="1039445" y="2153974"/>
            <a:ext cx="10541732" cy="2923877"/>
          </a:xfrm>
          <a:prstGeom prst="rect">
            <a:avLst/>
          </a:prstGeom>
          <a:solidFill>
            <a:schemeClr val="bg1"/>
          </a:solidFill>
        </p:spPr>
        <p:txBody>
          <a:bodyPr wrap="none" rtlCol="0">
            <a:spAutoFit/>
          </a:bodyPr>
          <a:lstStyle/>
          <a:p>
            <a:r>
              <a:rPr lang="en-US" sz="3200" dirty="0"/>
              <a:t>In patients undergoing laparoscopic cholecystectomy,</a:t>
            </a:r>
          </a:p>
          <a:p>
            <a:r>
              <a:rPr lang="en-US" sz="3200" dirty="0"/>
              <a:t> we suggest that surgeons use the critical view of safety</a:t>
            </a:r>
          </a:p>
          <a:p>
            <a:r>
              <a:rPr lang="en-US" sz="3200" dirty="0"/>
              <a:t> for anatomic identification of the cystic duct and cystic artery.</a:t>
            </a:r>
          </a:p>
          <a:p>
            <a:endParaRPr lang="en-US" sz="3200" dirty="0"/>
          </a:p>
          <a:p>
            <a:r>
              <a:rPr lang="en-US" sz="2800" dirty="0"/>
              <a:t>Conditional recommendation</a:t>
            </a:r>
          </a:p>
          <a:p>
            <a:r>
              <a:rPr lang="en-US" sz="2800" dirty="0"/>
              <a:t>Very low certainty of evidence</a:t>
            </a:r>
          </a:p>
        </p:txBody>
      </p:sp>
    </p:spTree>
    <p:extLst>
      <p:ext uri="{BB962C8B-B14F-4D97-AF65-F5344CB8AC3E}">
        <p14:creationId xmlns:p14="http://schemas.microsoft.com/office/powerpoint/2010/main" val="29447342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994508" y="193187"/>
            <a:ext cx="10515600" cy="1325563"/>
          </a:xfrm>
        </p:spPr>
        <p:txBody>
          <a:bodyPr/>
          <a:lstStyle/>
          <a:p>
            <a:r>
              <a:rPr lang="en-US" dirty="0">
                <a:solidFill>
                  <a:schemeClr val="bg1"/>
                </a:solidFill>
              </a:rPr>
              <a:t>PICO # 1: Method Anatomic Identification:</a:t>
            </a:r>
            <a:br>
              <a:rPr lang="en-US" dirty="0">
                <a:solidFill>
                  <a:schemeClr val="bg1"/>
                </a:solidFill>
              </a:rPr>
            </a:br>
            <a:r>
              <a:rPr lang="en-US" dirty="0">
                <a:solidFill>
                  <a:schemeClr val="bg1"/>
                </a:solidFill>
              </a:rPr>
              <a:t>Summary of Literature Reviewed</a:t>
            </a:r>
          </a:p>
        </p:txBody>
      </p:sp>
      <p:sp>
        <p:nvSpPr>
          <p:cNvPr id="6" name="TextBox 5"/>
          <p:cNvSpPr txBox="1"/>
          <p:nvPr/>
        </p:nvSpPr>
        <p:spPr>
          <a:xfrm>
            <a:off x="3139005" y="5047678"/>
            <a:ext cx="4961486" cy="584775"/>
          </a:xfrm>
          <a:prstGeom prst="rect">
            <a:avLst/>
          </a:prstGeom>
          <a:noFill/>
          <a:ln w="15875">
            <a:solidFill>
              <a:schemeClr val="accent1">
                <a:shade val="95000"/>
                <a:satMod val="105000"/>
              </a:schemeClr>
            </a:solidFill>
          </a:ln>
        </p:spPr>
        <p:txBody>
          <a:bodyPr wrap="none" rtlCol="0">
            <a:spAutoFit/>
          </a:bodyPr>
          <a:lstStyle/>
          <a:p>
            <a:r>
              <a:rPr lang="en-US" sz="3200" dirty="0"/>
              <a:t>Insufficient for meta analysis</a:t>
            </a:r>
          </a:p>
        </p:txBody>
      </p:sp>
      <p:sp>
        <p:nvSpPr>
          <p:cNvPr id="3" name="TextBox 2"/>
          <p:cNvSpPr txBox="1"/>
          <p:nvPr/>
        </p:nvSpPr>
        <p:spPr>
          <a:xfrm>
            <a:off x="2285212" y="1750637"/>
            <a:ext cx="6983836" cy="310854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800" dirty="0"/>
              <a:t>3 Systematic Reviews (2002-2011)</a:t>
            </a:r>
          </a:p>
          <a:p>
            <a:pPr marL="285750" indent="-285750">
              <a:buFont typeface="Arial" panose="020B0604020202020204" pitchFamily="34" charset="0"/>
              <a:buChar char="•"/>
            </a:pPr>
            <a:r>
              <a:rPr lang="en-US" sz="2800" dirty="0"/>
              <a:t>1 Prospective RCT (2011)</a:t>
            </a:r>
          </a:p>
          <a:p>
            <a:pPr marL="285750" indent="-285750">
              <a:buFont typeface="Arial" panose="020B0604020202020204" pitchFamily="34" charset="0"/>
              <a:buChar char="•"/>
            </a:pPr>
            <a:r>
              <a:rPr lang="en-US" sz="2800" dirty="0"/>
              <a:t>1 Retrospective Comparative Study (2011)</a:t>
            </a:r>
          </a:p>
          <a:p>
            <a:pPr marL="285750" indent="-285750">
              <a:buFont typeface="Arial" panose="020B0604020202020204" pitchFamily="34" charset="0"/>
              <a:buChar char="•"/>
            </a:pPr>
            <a:r>
              <a:rPr lang="en-US" sz="2800" dirty="0"/>
              <a:t>12 Single Arm Cohort Studies (1991-2017)</a:t>
            </a:r>
          </a:p>
          <a:p>
            <a:pPr marL="285750" indent="-285750">
              <a:buFont typeface="Arial" panose="020B0604020202020204" pitchFamily="34" charset="0"/>
              <a:buChar char="•"/>
            </a:pPr>
            <a:r>
              <a:rPr lang="en-US" sz="2800" dirty="0"/>
              <a:t>4 Case Series (2000-2014)</a:t>
            </a:r>
          </a:p>
          <a:p>
            <a:pPr marL="285750" indent="-285750">
              <a:buFont typeface="Arial" panose="020B0604020202020204" pitchFamily="34" charset="0"/>
              <a:buChar char="•"/>
            </a:pPr>
            <a:r>
              <a:rPr lang="en-US" sz="2800" dirty="0"/>
              <a:t>6 Survey Studies (1997-2018)</a:t>
            </a:r>
          </a:p>
          <a:p>
            <a:pPr marL="285750" indent="-285750">
              <a:buFont typeface="Arial" panose="020B0604020202020204" pitchFamily="34" charset="0"/>
              <a:buChar char="•"/>
            </a:pPr>
            <a:r>
              <a:rPr lang="en-US" sz="2800" dirty="0"/>
              <a:t>7 Expert Opinion Papers (2002-2018)</a:t>
            </a:r>
          </a:p>
        </p:txBody>
      </p:sp>
    </p:spTree>
    <p:extLst>
      <p:ext uri="{BB962C8B-B14F-4D97-AF65-F5344CB8AC3E}">
        <p14:creationId xmlns:p14="http://schemas.microsoft.com/office/powerpoint/2010/main" val="41274818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557215" y="175717"/>
            <a:ext cx="8868507" cy="1325563"/>
          </a:xfrm>
        </p:spPr>
        <p:txBody>
          <a:bodyPr/>
          <a:lstStyle/>
          <a:p>
            <a:r>
              <a:rPr lang="en-US" dirty="0">
                <a:solidFill>
                  <a:schemeClr val="bg1"/>
                </a:solidFill>
              </a:rPr>
              <a:t>PICO # 1: Indirect evidence for CVS</a:t>
            </a:r>
          </a:p>
        </p:txBody>
      </p:sp>
      <p:sp>
        <p:nvSpPr>
          <p:cNvPr id="4" name="TextBox 3"/>
          <p:cNvSpPr txBox="1"/>
          <p:nvPr/>
        </p:nvSpPr>
        <p:spPr>
          <a:xfrm>
            <a:off x="937846" y="1501280"/>
            <a:ext cx="9300308" cy="2677656"/>
          </a:xfrm>
          <a:prstGeom prst="rect">
            <a:avLst/>
          </a:prstGeom>
          <a:solidFill>
            <a:schemeClr val="bg1"/>
          </a:solidFill>
        </p:spPr>
        <p:txBody>
          <a:bodyPr wrap="square" rtlCol="0">
            <a:spAutoFit/>
          </a:bodyPr>
          <a:lstStyle/>
          <a:p>
            <a:pPr marL="342900" indent="-342900">
              <a:buAutoNum type="arabicPeriod"/>
            </a:pPr>
            <a:r>
              <a:rPr lang="en-US" sz="2800" dirty="0"/>
              <a:t>Using CVS, large institutional studies demonstrate lower than expected rates of bile duct injury.</a:t>
            </a:r>
          </a:p>
          <a:p>
            <a:r>
              <a:rPr lang="en-US" sz="2800" b="1" dirty="0"/>
              <a:t>     </a:t>
            </a:r>
          </a:p>
          <a:p>
            <a:r>
              <a:rPr lang="en-US" sz="2800" b="1" dirty="0"/>
              <a:t>     Observed rate : 0 – 0.07%</a:t>
            </a:r>
          </a:p>
          <a:p>
            <a:r>
              <a:rPr lang="en-US" sz="2800" b="1" dirty="0"/>
              <a:t>     Expected rate : 0.2 – 0.4%</a:t>
            </a:r>
          </a:p>
          <a:p>
            <a:r>
              <a:rPr lang="en-US" sz="2800" b="1" dirty="0"/>
              <a:t>     O/E = 0.125 – 0.25</a:t>
            </a:r>
          </a:p>
        </p:txBody>
      </p:sp>
      <p:sp>
        <p:nvSpPr>
          <p:cNvPr id="6" name="TextBox 5"/>
          <p:cNvSpPr txBox="1"/>
          <p:nvPr/>
        </p:nvSpPr>
        <p:spPr>
          <a:xfrm>
            <a:off x="4493845" y="4196866"/>
            <a:ext cx="5908432" cy="1323439"/>
          </a:xfrm>
          <a:prstGeom prst="rect">
            <a:avLst/>
          </a:prstGeom>
          <a:noFill/>
        </p:spPr>
        <p:txBody>
          <a:bodyPr wrap="square" rtlCol="0">
            <a:spAutoFit/>
          </a:bodyPr>
          <a:lstStyle/>
          <a:p>
            <a:r>
              <a:rPr lang="en-US" dirty="0"/>
              <a:t>               </a:t>
            </a:r>
            <a:r>
              <a:rPr lang="en-US" sz="2000" i="1" dirty="0" err="1"/>
              <a:t>Palanivelu</a:t>
            </a:r>
            <a:r>
              <a:rPr lang="en-US" sz="2000" dirty="0"/>
              <a:t>,   2007       N = 9,864       0.07% BDI</a:t>
            </a:r>
          </a:p>
          <a:p>
            <a:r>
              <a:rPr lang="en-US" sz="2000" dirty="0"/>
              <a:t>              </a:t>
            </a:r>
            <a:r>
              <a:rPr lang="en-US" sz="2000" i="1" dirty="0" err="1"/>
              <a:t>Yegiyants</a:t>
            </a:r>
            <a:r>
              <a:rPr lang="en-US" sz="2000" dirty="0"/>
              <a:t>,    2008       N = 3,042             0   BDI</a:t>
            </a:r>
          </a:p>
          <a:p>
            <a:r>
              <a:rPr lang="en-US" sz="2000" dirty="0"/>
              <a:t>              </a:t>
            </a:r>
            <a:r>
              <a:rPr lang="en-US" sz="2000" i="1" dirty="0"/>
              <a:t>Avgerinos</a:t>
            </a:r>
            <a:r>
              <a:rPr lang="en-US" sz="2000" dirty="0"/>
              <a:t>,   2009       N =     998             0   BDI</a:t>
            </a:r>
          </a:p>
          <a:p>
            <a:r>
              <a:rPr lang="en-US" sz="2000" dirty="0"/>
              <a:t>              </a:t>
            </a:r>
            <a:r>
              <a:rPr lang="en-US" sz="2000" i="1" dirty="0" err="1"/>
              <a:t>Tsalis</a:t>
            </a:r>
            <a:r>
              <a:rPr lang="en-US" sz="2000" dirty="0"/>
              <a:t>,           2015       N =     873             0   BDI</a:t>
            </a:r>
          </a:p>
        </p:txBody>
      </p:sp>
    </p:spTree>
    <p:extLst>
      <p:ext uri="{BB962C8B-B14F-4D97-AF65-F5344CB8AC3E}">
        <p14:creationId xmlns:p14="http://schemas.microsoft.com/office/powerpoint/2010/main" val="30212649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290334" cy="6920523"/>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885127" y="294787"/>
            <a:ext cx="8602784" cy="1325563"/>
          </a:xfrm>
        </p:spPr>
        <p:txBody>
          <a:bodyPr/>
          <a:lstStyle/>
          <a:p>
            <a:r>
              <a:rPr lang="en-US" dirty="0">
                <a:solidFill>
                  <a:schemeClr val="bg1"/>
                </a:solidFill>
              </a:rPr>
              <a:t>PICO # 1: Indirect evidence for CVS</a:t>
            </a:r>
          </a:p>
        </p:txBody>
      </p:sp>
      <p:sp>
        <p:nvSpPr>
          <p:cNvPr id="3" name="TextBox 2"/>
          <p:cNvSpPr txBox="1"/>
          <p:nvPr/>
        </p:nvSpPr>
        <p:spPr>
          <a:xfrm>
            <a:off x="1037408" y="1946028"/>
            <a:ext cx="10411633" cy="2616101"/>
          </a:xfrm>
          <a:prstGeom prst="rect">
            <a:avLst/>
          </a:prstGeom>
          <a:solidFill>
            <a:schemeClr val="bg1"/>
          </a:solidFill>
        </p:spPr>
        <p:txBody>
          <a:bodyPr wrap="none" rtlCol="0">
            <a:spAutoFit/>
          </a:bodyPr>
          <a:lstStyle/>
          <a:p>
            <a:r>
              <a:rPr lang="en-US" sz="2400" dirty="0"/>
              <a:t>2. </a:t>
            </a:r>
            <a:r>
              <a:rPr lang="en-US" sz="2800" dirty="0"/>
              <a:t>Combined cohort studies using CVS demonstrate a lower rate of BDI </a:t>
            </a:r>
          </a:p>
          <a:p>
            <a:r>
              <a:rPr lang="en-US" sz="2800" dirty="0"/>
              <a:t>     compared to combined cohort studies using infundibular approach.</a:t>
            </a:r>
          </a:p>
          <a:p>
            <a:endParaRPr lang="en-US" sz="2800" dirty="0"/>
          </a:p>
          <a:p>
            <a:r>
              <a:rPr lang="en-US" sz="2800" dirty="0"/>
              <a:t>      </a:t>
            </a:r>
            <a:r>
              <a:rPr lang="en-US" sz="2800" b="1" dirty="0"/>
              <a:t>CVS:</a:t>
            </a:r>
            <a:r>
              <a:rPr lang="en-US" sz="2800" dirty="0"/>
              <a:t> 1 BDI/5,421 cases  </a:t>
            </a:r>
            <a:r>
              <a:rPr lang="en-US" sz="2800" b="1" dirty="0"/>
              <a:t>(0.018%)</a:t>
            </a:r>
          </a:p>
          <a:p>
            <a:r>
              <a:rPr lang="en-US" sz="2800" dirty="0"/>
              <a:t>      </a:t>
            </a:r>
            <a:r>
              <a:rPr lang="en-US" sz="2800" b="1" dirty="0"/>
              <a:t>Infundibular:</a:t>
            </a:r>
            <a:r>
              <a:rPr lang="en-US" sz="2800" dirty="0"/>
              <a:t> 5 BDIs/6,810 cases </a:t>
            </a:r>
            <a:r>
              <a:rPr lang="en-US" sz="2800" b="1" dirty="0"/>
              <a:t>(0.07%)</a:t>
            </a:r>
          </a:p>
          <a:p>
            <a:endParaRPr lang="en-US" sz="2400" dirty="0"/>
          </a:p>
        </p:txBody>
      </p:sp>
    </p:spTree>
    <p:extLst>
      <p:ext uri="{BB962C8B-B14F-4D97-AF65-F5344CB8AC3E}">
        <p14:creationId xmlns:p14="http://schemas.microsoft.com/office/powerpoint/2010/main" val="25180491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7815"/>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549400" y="81207"/>
            <a:ext cx="9384323" cy="1325563"/>
          </a:xfrm>
        </p:spPr>
        <p:txBody>
          <a:bodyPr/>
          <a:lstStyle/>
          <a:p>
            <a:r>
              <a:rPr lang="en-US" dirty="0">
                <a:solidFill>
                  <a:schemeClr val="bg1"/>
                </a:solidFill>
              </a:rPr>
              <a:t>PICO # 1: Indirect evidence for CVS</a:t>
            </a:r>
          </a:p>
        </p:txBody>
      </p:sp>
      <p:sp>
        <p:nvSpPr>
          <p:cNvPr id="7" name="TextBox 6"/>
          <p:cNvSpPr txBox="1"/>
          <p:nvPr/>
        </p:nvSpPr>
        <p:spPr>
          <a:xfrm>
            <a:off x="1852248" y="1719387"/>
            <a:ext cx="7588738" cy="1384995"/>
          </a:xfrm>
          <a:prstGeom prst="rect">
            <a:avLst/>
          </a:prstGeom>
          <a:solidFill>
            <a:schemeClr val="bg1"/>
          </a:solidFill>
        </p:spPr>
        <p:txBody>
          <a:bodyPr wrap="square" rtlCol="0">
            <a:spAutoFit/>
          </a:bodyPr>
          <a:lstStyle/>
          <a:p>
            <a:r>
              <a:rPr lang="en-US" sz="2400" dirty="0"/>
              <a:t>3</a:t>
            </a:r>
            <a:r>
              <a:rPr lang="en-US" sz="2800" dirty="0"/>
              <a:t>. Case series of bile duct injuries with analysis of mechanism of injury (videos, OR reports) do not document use of critical view of safety</a:t>
            </a:r>
          </a:p>
        </p:txBody>
      </p:sp>
      <p:sp>
        <p:nvSpPr>
          <p:cNvPr id="9" name="TextBox 8"/>
          <p:cNvSpPr txBox="1"/>
          <p:nvPr/>
        </p:nvSpPr>
        <p:spPr>
          <a:xfrm>
            <a:off x="2336801" y="3696676"/>
            <a:ext cx="6328784" cy="1015663"/>
          </a:xfrm>
          <a:prstGeom prst="rect">
            <a:avLst/>
          </a:prstGeom>
          <a:noFill/>
        </p:spPr>
        <p:txBody>
          <a:bodyPr wrap="none" rtlCol="0">
            <a:spAutoFit/>
          </a:bodyPr>
          <a:lstStyle/>
          <a:p>
            <a:r>
              <a:rPr lang="en-US" sz="2000" i="1" dirty="0" err="1"/>
              <a:t>Booij</a:t>
            </a:r>
            <a:r>
              <a:rPr lang="en-US" sz="2000" i="1" dirty="0"/>
              <a:t>,  </a:t>
            </a:r>
            <a:r>
              <a:rPr lang="en-US" sz="2000" dirty="0"/>
              <a:t>          2014    528 BDIs: CVS documented in 33 (6.3%)</a:t>
            </a:r>
          </a:p>
          <a:p>
            <a:r>
              <a:rPr lang="en-US" sz="2000" i="1" dirty="0" err="1"/>
              <a:t>Nijssen</a:t>
            </a:r>
            <a:r>
              <a:rPr lang="en-US" sz="2000" i="1" dirty="0"/>
              <a:t>,</a:t>
            </a:r>
            <a:r>
              <a:rPr lang="en-US" sz="2000" dirty="0"/>
              <a:t>        2015       11 BDIs with video: No CVS</a:t>
            </a:r>
          </a:p>
          <a:p>
            <a:r>
              <a:rPr lang="en-US" sz="2000" i="1" dirty="0"/>
              <a:t>Strasberg,</a:t>
            </a:r>
            <a:r>
              <a:rPr lang="en-US" sz="2000" dirty="0"/>
              <a:t>    2000       21 BDIs: No CVS </a:t>
            </a:r>
          </a:p>
        </p:txBody>
      </p:sp>
    </p:spTree>
    <p:extLst>
      <p:ext uri="{BB962C8B-B14F-4D97-AF65-F5344CB8AC3E}">
        <p14:creationId xmlns:p14="http://schemas.microsoft.com/office/powerpoint/2010/main" val="12833773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7815"/>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486877" y="276592"/>
            <a:ext cx="9384323" cy="1325563"/>
          </a:xfrm>
        </p:spPr>
        <p:txBody>
          <a:bodyPr/>
          <a:lstStyle/>
          <a:p>
            <a:r>
              <a:rPr lang="en-US" dirty="0">
                <a:solidFill>
                  <a:schemeClr val="bg1"/>
                </a:solidFill>
              </a:rPr>
              <a:t>PICO # 1: Undesirable effects of CVS</a:t>
            </a:r>
          </a:p>
        </p:txBody>
      </p:sp>
      <p:sp>
        <p:nvSpPr>
          <p:cNvPr id="3" name="TextBox 2"/>
          <p:cNvSpPr txBox="1"/>
          <p:nvPr/>
        </p:nvSpPr>
        <p:spPr>
          <a:xfrm>
            <a:off x="3012207" y="1775251"/>
            <a:ext cx="5215881" cy="2062103"/>
          </a:xfrm>
          <a:prstGeom prst="rect">
            <a:avLst/>
          </a:prstGeom>
          <a:solidFill>
            <a:schemeClr val="bg1"/>
          </a:solidFill>
        </p:spPr>
        <p:txBody>
          <a:bodyPr wrap="square" rtlCol="0">
            <a:spAutoFit/>
          </a:bodyPr>
          <a:lstStyle/>
          <a:p>
            <a:r>
              <a:rPr lang="en-US" sz="3200" dirty="0"/>
              <a:t>Little evidence that CVS, or attempt to achieve CVS, is associated with undesirable effects</a:t>
            </a:r>
          </a:p>
        </p:txBody>
      </p:sp>
      <p:sp>
        <p:nvSpPr>
          <p:cNvPr id="4" name="TextBox 3"/>
          <p:cNvSpPr txBox="1"/>
          <p:nvPr/>
        </p:nvSpPr>
        <p:spPr>
          <a:xfrm>
            <a:off x="3251197" y="4134340"/>
            <a:ext cx="4737900" cy="1015663"/>
          </a:xfrm>
          <a:prstGeom prst="rect">
            <a:avLst/>
          </a:prstGeom>
          <a:noFill/>
        </p:spPr>
        <p:txBody>
          <a:bodyPr wrap="none" rtlCol="0">
            <a:spAutoFit/>
          </a:bodyPr>
          <a:lstStyle/>
          <a:p>
            <a:r>
              <a:rPr lang="en-US" sz="2000" dirty="0"/>
              <a:t>One report of 600 selected LCs with 7 BDIs: </a:t>
            </a:r>
          </a:p>
          <a:p>
            <a:r>
              <a:rPr lang="en-US" sz="2000" dirty="0"/>
              <a:t>1 BDI occurred while dissecting CVS</a:t>
            </a:r>
          </a:p>
          <a:p>
            <a:r>
              <a:rPr lang="en-US" sz="2000" i="1" dirty="0"/>
              <a:t>Kohn, 2017</a:t>
            </a:r>
          </a:p>
        </p:txBody>
      </p:sp>
    </p:spTree>
    <p:extLst>
      <p:ext uri="{BB962C8B-B14F-4D97-AF65-F5344CB8AC3E}">
        <p14:creationId xmlns:p14="http://schemas.microsoft.com/office/powerpoint/2010/main" val="23915442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791308" y="372940"/>
            <a:ext cx="11252200" cy="1325563"/>
          </a:xfrm>
        </p:spPr>
        <p:txBody>
          <a:bodyPr/>
          <a:lstStyle/>
          <a:p>
            <a:r>
              <a:rPr lang="en-US" dirty="0">
                <a:solidFill>
                  <a:schemeClr val="bg1"/>
                </a:solidFill>
              </a:rPr>
              <a:t>PICO #1: Data Summary Laparoscopic Top Down </a:t>
            </a:r>
            <a:br>
              <a:rPr lang="en-US" dirty="0">
                <a:solidFill>
                  <a:schemeClr val="bg1"/>
                </a:solidFill>
              </a:rPr>
            </a:br>
            <a:r>
              <a:rPr lang="en-US" dirty="0">
                <a:solidFill>
                  <a:schemeClr val="bg1"/>
                </a:solidFill>
              </a:rPr>
              <a:t>(Fundus-First) Method</a:t>
            </a:r>
          </a:p>
        </p:txBody>
      </p:sp>
      <p:sp>
        <p:nvSpPr>
          <p:cNvPr id="3" name="TextBox 2"/>
          <p:cNvSpPr txBox="1"/>
          <p:nvPr/>
        </p:nvSpPr>
        <p:spPr>
          <a:xfrm>
            <a:off x="2071077" y="1975282"/>
            <a:ext cx="8123446" cy="3416320"/>
          </a:xfrm>
          <a:prstGeom prst="rect">
            <a:avLst/>
          </a:prstGeom>
          <a:solidFill>
            <a:schemeClr val="bg1"/>
          </a:solidFill>
        </p:spPr>
        <p:txBody>
          <a:bodyPr wrap="square" rtlCol="0">
            <a:spAutoFit/>
          </a:bodyPr>
          <a:lstStyle/>
          <a:p>
            <a:pPr marL="457200" indent="-457200">
              <a:buAutoNum type="arabicPeriod"/>
            </a:pPr>
            <a:r>
              <a:rPr lang="en-US" sz="2400" dirty="0"/>
              <a:t>Combined 13 cohort studies/ 1,181 cases : Deemed “safe &amp; effective” in difficult cases based on conversion rate and complications (BDI rate not specified).</a:t>
            </a:r>
          </a:p>
          <a:p>
            <a:pPr marL="457200" indent="-457200">
              <a:buAutoNum type="arabicPeriod"/>
            </a:pPr>
            <a:r>
              <a:rPr lang="en-US" sz="2400" dirty="0"/>
              <a:t>Prospective randomized trial “contracted” GB:</a:t>
            </a:r>
          </a:p>
          <a:p>
            <a:r>
              <a:rPr lang="en-US" sz="2400" dirty="0"/>
              <a:t>                           </a:t>
            </a:r>
            <a:r>
              <a:rPr lang="en-US" sz="2400" b="1" dirty="0"/>
              <a:t>33 fundus-first</a:t>
            </a:r>
            <a:r>
              <a:rPr lang="en-US" sz="2400" dirty="0"/>
              <a:t>      vs.     </a:t>
            </a:r>
            <a:r>
              <a:rPr lang="en-US" sz="2400" b="1" dirty="0"/>
              <a:t>31 standard LC</a:t>
            </a:r>
          </a:p>
          <a:p>
            <a:r>
              <a:rPr lang="en-US" sz="2400" dirty="0"/>
              <a:t>      BDI                           0                                          2</a:t>
            </a:r>
          </a:p>
          <a:p>
            <a:r>
              <a:rPr lang="en-US" sz="2400" dirty="0"/>
              <a:t>      Complications        1                                        10</a:t>
            </a:r>
          </a:p>
          <a:p>
            <a:r>
              <a:rPr lang="en-US" sz="2400" dirty="0"/>
              <a:t>      Conversion              0                                          7 </a:t>
            </a:r>
          </a:p>
          <a:p>
            <a:r>
              <a:rPr lang="en-US" sz="2400" dirty="0"/>
              <a:t>                                                                            (</a:t>
            </a:r>
            <a:r>
              <a:rPr lang="en-US" i="1" dirty="0"/>
              <a:t>Huang,</a:t>
            </a:r>
            <a:r>
              <a:rPr lang="en-US" dirty="0"/>
              <a:t> </a:t>
            </a:r>
            <a:r>
              <a:rPr lang="en-US" i="1" dirty="0"/>
              <a:t>2011)</a:t>
            </a:r>
          </a:p>
        </p:txBody>
      </p:sp>
    </p:spTree>
    <p:extLst>
      <p:ext uri="{BB962C8B-B14F-4D97-AF65-F5344CB8AC3E}">
        <p14:creationId xmlns:p14="http://schemas.microsoft.com/office/powerpoint/2010/main" val="1237920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228600" y="79375"/>
            <a:ext cx="10515600" cy="987425"/>
          </a:xfrm>
        </p:spPr>
        <p:txBody>
          <a:bodyPr>
            <a:normAutofit/>
          </a:bodyPr>
          <a:lstStyle/>
          <a:p>
            <a:r>
              <a:rPr lang="en-US" dirty="0"/>
              <a:t>Conference Grant Support</a:t>
            </a:r>
          </a:p>
        </p:txBody>
      </p:sp>
      <p:sp>
        <p:nvSpPr>
          <p:cNvPr id="7" name="Content Placeholder 6">
            <a:extLst>
              <a:ext uri="{FF2B5EF4-FFF2-40B4-BE49-F238E27FC236}">
                <a16:creationId xmlns:a16="http://schemas.microsoft.com/office/drawing/2014/main" id="{0233AEEB-DD99-4C35-B2C6-952E9715B19E}"/>
              </a:ext>
            </a:extLst>
          </p:cNvPr>
          <p:cNvSpPr>
            <a:spLocks noGrp="1"/>
          </p:cNvSpPr>
          <p:nvPr>
            <p:ph idx="1"/>
          </p:nvPr>
        </p:nvSpPr>
        <p:spPr>
          <a:xfrm>
            <a:off x="228600" y="1066800"/>
            <a:ext cx="8048625" cy="4351338"/>
          </a:xfrm>
        </p:spPr>
        <p:txBody>
          <a:bodyPr/>
          <a:lstStyle/>
          <a:p>
            <a:r>
              <a:rPr lang="en-US" dirty="0"/>
              <a:t>National Institutes of Diabetes and Digestive and Kidney Diseases: This conference is supported by an R13 conference grant NIDDK 1 R13 DK 120271-01.  </a:t>
            </a:r>
            <a:r>
              <a:rPr lang="en-US" sz="2000" dirty="0"/>
              <a:t>The views expressed in written conference materials or publications and by speakers and moderators do not necessarily reflect the official policies and of the Department of Health and Human Services; nor does mention by trade names, commercial practices, or organizations imply endorsement by the US government.</a:t>
            </a:r>
          </a:p>
          <a:p>
            <a:endParaRPr lang="en-US" sz="2400" dirty="0"/>
          </a:p>
          <a:p>
            <a:r>
              <a:rPr lang="en-US" dirty="0"/>
              <a:t>SAGES Education and Research Foundation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5350" y="1588"/>
            <a:ext cx="3676650" cy="5725324"/>
          </a:xfrm>
          <a:prstGeom prst="rect">
            <a:avLst/>
          </a:prstGeom>
        </p:spPr>
      </p:pic>
    </p:spTree>
    <p:extLst>
      <p:ext uri="{BB962C8B-B14F-4D97-AF65-F5344CB8AC3E}">
        <p14:creationId xmlns:p14="http://schemas.microsoft.com/office/powerpoint/2010/main" val="7282926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666262" y="380756"/>
            <a:ext cx="11353800" cy="1325563"/>
          </a:xfrm>
        </p:spPr>
        <p:txBody>
          <a:bodyPr/>
          <a:lstStyle/>
          <a:p>
            <a:r>
              <a:rPr lang="en-US" dirty="0">
                <a:solidFill>
                  <a:schemeClr val="bg1"/>
                </a:solidFill>
              </a:rPr>
              <a:t>PICO #1: Data Summary Laparoscopic Top Down</a:t>
            </a:r>
            <a:br>
              <a:rPr lang="en-US" dirty="0">
                <a:solidFill>
                  <a:schemeClr val="bg1"/>
                </a:solidFill>
              </a:rPr>
            </a:br>
            <a:r>
              <a:rPr lang="en-US" dirty="0">
                <a:solidFill>
                  <a:schemeClr val="bg1"/>
                </a:solidFill>
              </a:rPr>
              <a:t>  ( Fundus First) Method</a:t>
            </a:r>
          </a:p>
        </p:txBody>
      </p:sp>
      <p:sp>
        <p:nvSpPr>
          <p:cNvPr id="6" name="TextBox 5"/>
          <p:cNvSpPr txBox="1"/>
          <p:nvPr/>
        </p:nvSpPr>
        <p:spPr>
          <a:xfrm>
            <a:off x="844061" y="2410935"/>
            <a:ext cx="10648122" cy="1938992"/>
          </a:xfrm>
          <a:prstGeom prst="rect">
            <a:avLst/>
          </a:prstGeom>
          <a:solidFill>
            <a:schemeClr val="bg1"/>
          </a:solidFill>
        </p:spPr>
        <p:txBody>
          <a:bodyPr wrap="square" rtlCol="0">
            <a:spAutoFit/>
          </a:bodyPr>
          <a:lstStyle/>
          <a:p>
            <a:r>
              <a:rPr lang="en-US" sz="2400" dirty="0"/>
              <a:t>3. Case series 30 laparoscopic BDIs (plus 152 open </a:t>
            </a:r>
            <a:r>
              <a:rPr lang="en-US" sz="2400" dirty="0" err="1"/>
              <a:t>chole</a:t>
            </a:r>
            <a:r>
              <a:rPr lang="en-US" sz="2400" dirty="0"/>
              <a:t> BDIs) found all occurred with hilar first (vs. fundus-first)dissection. </a:t>
            </a:r>
            <a:r>
              <a:rPr lang="en-US" sz="2400" i="1" dirty="0"/>
              <a:t>Yang, 2002</a:t>
            </a:r>
          </a:p>
          <a:p>
            <a:endParaRPr lang="en-US" sz="2400" i="1" dirty="0"/>
          </a:p>
          <a:p>
            <a:r>
              <a:rPr lang="en-US" sz="2400" dirty="0"/>
              <a:t>4. Case series 8 “extreme” </a:t>
            </a:r>
            <a:r>
              <a:rPr lang="en-US" sz="2400" dirty="0" err="1"/>
              <a:t>vasculobiliary</a:t>
            </a:r>
            <a:r>
              <a:rPr lang="en-US" sz="2400" dirty="0"/>
              <a:t> injuries found all occurred with fundus-first dissection after lap converted to open. </a:t>
            </a:r>
            <a:r>
              <a:rPr lang="en-US" sz="2400" i="1" dirty="0"/>
              <a:t>Strasberg, 2012</a:t>
            </a:r>
          </a:p>
        </p:txBody>
      </p:sp>
    </p:spTree>
    <p:extLst>
      <p:ext uri="{BB962C8B-B14F-4D97-AF65-F5344CB8AC3E}">
        <p14:creationId xmlns:p14="http://schemas.microsoft.com/office/powerpoint/2010/main" val="42728498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986693" y="380755"/>
            <a:ext cx="10515600" cy="1325563"/>
          </a:xfrm>
        </p:spPr>
        <p:txBody>
          <a:bodyPr/>
          <a:lstStyle/>
          <a:p>
            <a:r>
              <a:rPr lang="en-US" dirty="0">
                <a:solidFill>
                  <a:schemeClr val="bg1"/>
                </a:solidFill>
              </a:rPr>
              <a:t>PICO #1: Data Summary Intraoperative Imaging Methods for Anatomic Identification</a:t>
            </a:r>
          </a:p>
        </p:txBody>
      </p:sp>
      <p:sp>
        <p:nvSpPr>
          <p:cNvPr id="3" name="TextBox 2"/>
          <p:cNvSpPr txBox="1"/>
          <p:nvPr/>
        </p:nvSpPr>
        <p:spPr>
          <a:xfrm>
            <a:off x="969107" y="2047629"/>
            <a:ext cx="9581662" cy="2677656"/>
          </a:xfrm>
          <a:prstGeom prst="rect">
            <a:avLst/>
          </a:prstGeom>
          <a:solidFill>
            <a:schemeClr val="bg1"/>
          </a:solidFill>
        </p:spPr>
        <p:txBody>
          <a:bodyPr wrap="square" rtlCol="0">
            <a:spAutoFit/>
          </a:bodyPr>
          <a:lstStyle/>
          <a:p>
            <a:pPr marL="342900" indent="-342900">
              <a:buAutoNum type="arabicPeriod"/>
            </a:pPr>
            <a:r>
              <a:rPr lang="en-US" sz="2400" dirty="0"/>
              <a:t>IOC use associated with fewer BDIs, lower severity BDI, more frequent intraoperative detection of BDI.</a:t>
            </a:r>
          </a:p>
          <a:p>
            <a:r>
              <a:rPr lang="en-US" sz="2400" dirty="0"/>
              <a:t>     Causal relationship not conclusive.</a:t>
            </a:r>
          </a:p>
          <a:p>
            <a:endParaRPr lang="en-US" sz="2400" dirty="0"/>
          </a:p>
          <a:p>
            <a:r>
              <a:rPr lang="en-US" sz="2400" dirty="0"/>
              <a:t>2. Laparoscopic ultrasonography may prevent BDI in difficult cases. </a:t>
            </a:r>
          </a:p>
          <a:p>
            <a:r>
              <a:rPr lang="en-US" sz="2400" dirty="0"/>
              <a:t>    12 studies/7,905 cases.</a:t>
            </a:r>
          </a:p>
          <a:p>
            <a:r>
              <a:rPr lang="en-US" sz="2400" dirty="0"/>
              <a:t>         </a:t>
            </a:r>
          </a:p>
        </p:txBody>
      </p:sp>
      <p:sp>
        <p:nvSpPr>
          <p:cNvPr id="4" name="TextBox 3"/>
          <p:cNvSpPr txBox="1"/>
          <p:nvPr/>
        </p:nvSpPr>
        <p:spPr>
          <a:xfrm>
            <a:off x="2594707" y="5001847"/>
            <a:ext cx="6749348" cy="369332"/>
          </a:xfrm>
          <a:prstGeom prst="rect">
            <a:avLst/>
          </a:prstGeom>
          <a:noFill/>
        </p:spPr>
        <p:txBody>
          <a:bodyPr wrap="none" rtlCol="0">
            <a:spAutoFit/>
          </a:bodyPr>
          <a:lstStyle/>
          <a:p>
            <a:r>
              <a:rPr lang="en-US" dirty="0"/>
              <a:t>Note: Additional data on intraoperative imaging addressed in PICO # 4</a:t>
            </a:r>
          </a:p>
        </p:txBody>
      </p:sp>
    </p:spTree>
    <p:extLst>
      <p:ext uri="{BB962C8B-B14F-4D97-AF65-F5344CB8AC3E}">
        <p14:creationId xmlns:p14="http://schemas.microsoft.com/office/powerpoint/2010/main" val="32300290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508" y="464568"/>
            <a:ext cx="10464799" cy="6459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2903"/>
            <a:ext cx="2656818" cy="461665"/>
          </a:xfrm>
          <a:prstGeom prst="rect">
            <a:avLst/>
          </a:prstGeom>
          <a:noFill/>
        </p:spPr>
        <p:txBody>
          <a:bodyPr wrap="none" rtlCol="0">
            <a:spAutoFit/>
          </a:bodyPr>
          <a:lstStyle/>
          <a:p>
            <a:r>
              <a:rPr lang="en-US" sz="2400" dirty="0"/>
              <a:t>PICO #1: Use of CVS</a:t>
            </a:r>
          </a:p>
        </p:txBody>
      </p:sp>
    </p:spTree>
    <p:extLst>
      <p:ext uri="{BB962C8B-B14F-4D97-AF65-F5344CB8AC3E}">
        <p14:creationId xmlns:p14="http://schemas.microsoft.com/office/powerpoint/2010/main" val="861015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7151"/>
            <a:ext cx="12192000" cy="6865151"/>
          </a:xfrm>
        </p:spPr>
      </p:pic>
      <p:sp>
        <p:nvSpPr>
          <p:cNvPr id="13" name="TextBox 12"/>
          <p:cNvSpPr txBox="1"/>
          <p:nvPr/>
        </p:nvSpPr>
        <p:spPr>
          <a:xfrm>
            <a:off x="1101970" y="408940"/>
            <a:ext cx="6325001" cy="769441"/>
          </a:xfrm>
          <a:prstGeom prst="rect">
            <a:avLst/>
          </a:prstGeom>
          <a:noFill/>
        </p:spPr>
        <p:txBody>
          <a:bodyPr wrap="none" rtlCol="0">
            <a:spAutoFit/>
          </a:bodyPr>
          <a:lstStyle/>
          <a:p>
            <a:r>
              <a:rPr lang="en-US" sz="4400" dirty="0">
                <a:solidFill>
                  <a:schemeClr val="bg1"/>
                </a:solidFill>
              </a:rPr>
              <a:t>PICO #1: Recommendation</a:t>
            </a:r>
          </a:p>
        </p:txBody>
      </p:sp>
      <p:sp>
        <p:nvSpPr>
          <p:cNvPr id="14" name="TextBox 13"/>
          <p:cNvSpPr txBox="1"/>
          <p:nvPr/>
        </p:nvSpPr>
        <p:spPr>
          <a:xfrm>
            <a:off x="1101970" y="1424872"/>
            <a:ext cx="9236375" cy="2123658"/>
          </a:xfrm>
          <a:prstGeom prst="rect">
            <a:avLst/>
          </a:prstGeom>
          <a:solidFill>
            <a:schemeClr val="bg1"/>
          </a:solidFill>
        </p:spPr>
        <p:txBody>
          <a:bodyPr wrap="none" rtlCol="0">
            <a:spAutoFit/>
          </a:bodyPr>
          <a:lstStyle/>
          <a:p>
            <a:r>
              <a:rPr lang="en-US" sz="2800" dirty="0"/>
              <a:t>In patients undergoing laparoscopic cholecystectomy,</a:t>
            </a:r>
          </a:p>
          <a:p>
            <a:r>
              <a:rPr lang="en-US" sz="2800" dirty="0"/>
              <a:t> we suggest that surgeons use the critical view of safety</a:t>
            </a:r>
          </a:p>
          <a:p>
            <a:r>
              <a:rPr lang="en-US" sz="2800" dirty="0"/>
              <a:t> for anatomic identification of the cystic duct and cystic artery.</a:t>
            </a:r>
          </a:p>
          <a:p>
            <a:r>
              <a:rPr lang="en-US" sz="2400" dirty="0"/>
              <a:t>Conditional recommendation</a:t>
            </a:r>
          </a:p>
          <a:p>
            <a:r>
              <a:rPr lang="en-US" sz="2400" dirty="0"/>
              <a:t>Very low certainty of evidence</a:t>
            </a:r>
          </a:p>
        </p:txBody>
      </p:sp>
      <p:sp>
        <p:nvSpPr>
          <p:cNvPr id="2" name="TextBox 1"/>
          <p:cNvSpPr txBox="1"/>
          <p:nvPr/>
        </p:nvSpPr>
        <p:spPr>
          <a:xfrm>
            <a:off x="1102423" y="3827771"/>
            <a:ext cx="9692708" cy="1569660"/>
          </a:xfrm>
          <a:prstGeom prst="rect">
            <a:avLst/>
          </a:prstGeom>
          <a:noFill/>
        </p:spPr>
        <p:txBody>
          <a:bodyPr wrap="square" rtlCol="0">
            <a:spAutoFit/>
          </a:bodyPr>
          <a:lstStyle/>
          <a:p>
            <a:r>
              <a:rPr lang="en-US" sz="2400" dirty="0"/>
              <a:t>Additional consideration : When the CVS cannot be achieved safely (e.g. due to pathologic alterations of, or native variations in, biliary anatomy,</a:t>
            </a:r>
          </a:p>
          <a:p>
            <a:r>
              <a:rPr lang="en-US" sz="2400" dirty="0"/>
              <a:t> we suggest that surgeons consider intraoperative imaging for anatomic identification. </a:t>
            </a:r>
          </a:p>
        </p:txBody>
      </p:sp>
    </p:spTree>
    <p:extLst>
      <p:ext uri="{BB962C8B-B14F-4D97-AF65-F5344CB8AC3E}">
        <p14:creationId xmlns:p14="http://schemas.microsoft.com/office/powerpoint/2010/main" val="7477963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884ACC2-D51A-4D70-B3E3-9FD1A4E7EB5B}"/>
              </a:ext>
            </a:extLst>
          </p:cNvPr>
          <p:cNvSpPr txBox="1">
            <a:spLocks/>
          </p:cNvSpPr>
          <p:nvPr/>
        </p:nvSpPr>
        <p:spPr>
          <a:xfrm>
            <a:off x="629174" y="295853"/>
            <a:ext cx="7214532"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Vote on PICO 1 Recommendation</a:t>
            </a:r>
          </a:p>
        </p:txBody>
      </p:sp>
      <p:pic>
        <p:nvPicPr>
          <p:cNvPr id="5" name="Picture 2"/>
          <p:cNvPicPr>
            <a:picLocks noChangeAspect="1" noChangeArrowheads="1"/>
          </p:cNvPicPr>
          <p:nvPr/>
        </p:nvPicPr>
        <p:blipFill>
          <a:blip r:embed="rId3" cstate="print"/>
          <a:srcRect/>
          <a:stretch>
            <a:fillRect/>
          </a:stretch>
        </p:blipFill>
        <p:spPr bwMode="auto">
          <a:xfrm>
            <a:off x="3212158" y="1825625"/>
            <a:ext cx="2048172" cy="4351338"/>
          </a:xfrm>
          <a:prstGeom prst="rect">
            <a:avLst/>
          </a:prstGeom>
          <a:noFill/>
          <a:ln w="9525">
            <a:noFill/>
            <a:miter lim="800000"/>
            <a:headEnd/>
            <a:tailEnd/>
          </a:ln>
        </p:spPr>
      </p:pic>
    </p:spTree>
    <p:extLst>
      <p:ext uri="{BB962C8B-B14F-4D97-AF65-F5344CB8AC3E}">
        <p14:creationId xmlns:p14="http://schemas.microsoft.com/office/powerpoint/2010/main" val="22879895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629174" y="365125"/>
            <a:ext cx="7214532" cy="1325563"/>
          </a:xfrm>
        </p:spPr>
        <p:txBody>
          <a:bodyPr/>
          <a:lstStyle/>
          <a:p>
            <a:r>
              <a:rPr lang="en-US" dirty="0"/>
              <a:t>PICO # 2</a:t>
            </a:r>
          </a:p>
        </p:txBody>
      </p:sp>
      <p:sp>
        <p:nvSpPr>
          <p:cNvPr id="7" name="Content Placeholder 6"/>
          <p:cNvSpPr>
            <a:spLocks noGrp="1"/>
          </p:cNvSpPr>
          <p:nvPr>
            <p:ph idx="1"/>
          </p:nvPr>
        </p:nvSpPr>
        <p:spPr>
          <a:xfrm>
            <a:off x="838200" y="1825625"/>
            <a:ext cx="6828692" cy="3582519"/>
          </a:xfrm>
          <a:prstGeom prst="rect">
            <a:avLst/>
          </a:prstGeom>
          <a:ln w="12700">
            <a:solidFill>
              <a:schemeClr val="accent1"/>
            </a:solidFill>
          </a:ln>
        </p:spPr>
        <p:txBody>
          <a:bodyPr wrap="square">
            <a:spAutoFit/>
          </a:bodyPr>
          <a:lstStyle/>
          <a:p>
            <a:pPr marL="0" indent="0">
              <a:buNone/>
            </a:pPr>
            <a:r>
              <a:rPr lang="en-US" dirty="0"/>
              <a:t> </a:t>
            </a:r>
            <a:r>
              <a:rPr lang="en-US" sz="3600" dirty="0"/>
              <a:t>Should the </a:t>
            </a:r>
            <a:r>
              <a:rPr lang="en-US" sz="3600" b="1" dirty="0"/>
              <a:t>top down technique </a:t>
            </a:r>
            <a:r>
              <a:rPr lang="en-US" sz="3600" dirty="0"/>
              <a:t>of total cholecystectomy versus </a:t>
            </a:r>
            <a:r>
              <a:rPr lang="en-US" sz="3600" b="1" dirty="0"/>
              <a:t>subtotal cholecystectomy</a:t>
            </a:r>
            <a:r>
              <a:rPr lang="en-US" sz="3600" dirty="0"/>
              <a:t> be used to mitigate the risk of bile duct injury when critical view of safety cannot be achieved during laparoscopic cholecystectomy?</a:t>
            </a:r>
          </a:p>
        </p:txBody>
      </p:sp>
    </p:spTree>
    <p:extLst>
      <p:ext uri="{BB962C8B-B14F-4D97-AF65-F5344CB8AC3E}">
        <p14:creationId xmlns:p14="http://schemas.microsoft.com/office/powerpoint/2010/main" val="14403855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2049584" y="487604"/>
            <a:ext cx="8587154" cy="1325563"/>
          </a:xfrm>
        </p:spPr>
        <p:txBody>
          <a:bodyPr/>
          <a:lstStyle/>
          <a:p>
            <a:r>
              <a:rPr lang="en-US" dirty="0">
                <a:solidFill>
                  <a:schemeClr val="bg1"/>
                </a:solidFill>
              </a:rPr>
              <a:t>PICO #2: Top Down vs. Subtotal</a:t>
            </a:r>
            <a:br>
              <a:rPr lang="en-US" dirty="0">
                <a:solidFill>
                  <a:schemeClr val="bg1"/>
                </a:solidFill>
              </a:rPr>
            </a:br>
            <a:r>
              <a:rPr lang="en-US" dirty="0">
                <a:solidFill>
                  <a:schemeClr val="bg1"/>
                </a:solidFill>
              </a:rPr>
              <a:t>                Recommendation</a:t>
            </a:r>
          </a:p>
        </p:txBody>
      </p:sp>
      <p:sp>
        <p:nvSpPr>
          <p:cNvPr id="4" name="TextBox 3"/>
          <p:cNvSpPr txBox="1"/>
          <p:nvPr/>
        </p:nvSpPr>
        <p:spPr>
          <a:xfrm>
            <a:off x="1383321" y="2031998"/>
            <a:ext cx="9761415" cy="3354765"/>
          </a:xfrm>
          <a:prstGeom prst="rect">
            <a:avLst/>
          </a:prstGeom>
          <a:solidFill>
            <a:schemeClr val="bg1"/>
          </a:solidFill>
        </p:spPr>
        <p:txBody>
          <a:bodyPr wrap="square" rtlCol="0">
            <a:spAutoFit/>
          </a:bodyPr>
          <a:lstStyle/>
          <a:p>
            <a:r>
              <a:rPr lang="en-US" sz="2800" dirty="0"/>
              <a:t>When the critical view of safety cannot be achieved and the biliary anatomy cannot be clearly defined by other methods (e.g. imaging) during laparoscopic cholecystectomy, we suggest that surgeons consider subtotal cholecystectomy over total cholecystectomy by the top down approach</a:t>
            </a:r>
            <a:r>
              <a:rPr lang="en-US" sz="2400" dirty="0"/>
              <a:t>.</a:t>
            </a:r>
          </a:p>
          <a:p>
            <a:endParaRPr lang="en-US" sz="2400" dirty="0"/>
          </a:p>
          <a:p>
            <a:r>
              <a:rPr lang="en-US" sz="2400" dirty="0"/>
              <a:t>Conditional recommendation</a:t>
            </a:r>
          </a:p>
          <a:p>
            <a:r>
              <a:rPr lang="en-US" sz="2400" dirty="0"/>
              <a:t>Very low certainty of evidence</a:t>
            </a:r>
          </a:p>
        </p:txBody>
      </p:sp>
    </p:spTree>
    <p:extLst>
      <p:ext uri="{BB962C8B-B14F-4D97-AF65-F5344CB8AC3E}">
        <p14:creationId xmlns:p14="http://schemas.microsoft.com/office/powerpoint/2010/main" val="26424536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895405" y="482357"/>
            <a:ext cx="7782169" cy="1325563"/>
          </a:xfrm>
        </p:spPr>
        <p:txBody>
          <a:bodyPr/>
          <a:lstStyle/>
          <a:p>
            <a:r>
              <a:rPr lang="en-US" dirty="0">
                <a:solidFill>
                  <a:schemeClr val="bg1"/>
                </a:solidFill>
              </a:rPr>
              <a:t>PICO #2: Subtotal vs. Top down</a:t>
            </a:r>
            <a:br>
              <a:rPr lang="en-US" dirty="0">
                <a:solidFill>
                  <a:schemeClr val="bg1"/>
                </a:solidFill>
              </a:rPr>
            </a:br>
            <a:r>
              <a:rPr lang="en-US" dirty="0">
                <a:solidFill>
                  <a:schemeClr val="bg1"/>
                </a:solidFill>
              </a:rPr>
              <a:t>Summary of Literature Reviewed</a:t>
            </a:r>
          </a:p>
        </p:txBody>
      </p:sp>
      <p:sp>
        <p:nvSpPr>
          <p:cNvPr id="3" name="TextBox 2"/>
          <p:cNvSpPr txBox="1"/>
          <p:nvPr/>
        </p:nvSpPr>
        <p:spPr>
          <a:xfrm>
            <a:off x="2171874" y="2235203"/>
            <a:ext cx="6839263" cy="1938992"/>
          </a:xfrm>
          <a:prstGeom prst="rect">
            <a:avLst/>
          </a:prstGeom>
          <a:solidFill>
            <a:schemeClr val="bg1"/>
          </a:solidFill>
        </p:spPr>
        <p:txBody>
          <a:bodyPr wrap="square" rtlCol="0">
            <a:spAutoFit/>
          </a:bodyPr>
          <a:lstStyle/>
          <a:p>
            <a:r>
              <a:rPr lang="en-US" sz="2400" dirty="0"/>
              <a:t>2 Systematic Reviews (2011, 2015): 30 unique studies</a:t>
            </a:r>
          </a:p>
          <a:p>
            <a:r>
              <a:rPr lang="en-US" sz="2400" dirty="0"/>
              <a:t>10 additional cohort studies (1993- 2017)</a:t>
            </a:r>
          </a:p>
          <a:p>
            <a:r>
              <a:rPr lang="en-US" sz="2400" dirty="0"/>
              <a:t>1 Prospective RCT (2011)</a:t>
            </a:r>
          </a:p>
          <a:p>
            <a:r>
              <a:rPr lang="en-US" sz="2400" dirty="0"/>
              <a:t>2 Administrative database studies (2012, 2017)</a:t>
            </a:r>
          </a:p>
          <a:p>
            <a:r>
              <a:rPr lang="en-US" sz="2400" dirty="0"/>
              <a:t>2 case series (2002, 2011)</a:t>
            </a:r>
          </a:p>
        </p:txBody>
      </p:sp>
      <p:sp>
        <p:nvSpPr>
          <p:cNvPr id="6" name="TextBox 5"/>
          <p:cNvSpPr txBox="1"/>
          <p:nvPr/>
        </p:nvSpPr>
        <p:spPr>
          <a:xfrm>
            <a:off x="2171874" y="5384800"/>
            <a:ext cx="6961906" cy="369332"/>
          </a:xfrm>
          <a:prstGeom prst="rect">
            <a:avLst/>
          </a:prstGeom>
          <a:noFill/>
        </p:spPr>
        <p:txBody>
          <a:bodyPr wrap="none" rtlCol="0">
            <a:spAutoFit/>
          </a:bodyPr>
          <a:lstStyle/>
          <a:p>
            <a:r>
              <a:rPr lang="en-US" dirty="0"/>
              <a:t>Note: Additional data on subtotal cholecystectomy addressed in PICO #9</a:t>
            </a:r>
          </a:p>
        </p:txBody>
      </p:sp>
      <p:sp>
        <p:nvSpPr>
          <p:cNvPr id="7" name="TextBox 6"/>
          <p:cNvSpPr txBox="1"/>
          <p:nvPr/>
        </p:nvSpPr>
        <p:spPr>
          <a:xfrm>
            <a:off x="2912359" y="4538618"/>
            <a:ext cx="4961486" cy="584775"/>
          </a:xfrm>
          <a:prstGeom prst="rect">
            <a:avLst/>
          </a:prstGeom>
          <a:noFill/>
          <a:ln w="15875">
            <a:solidFill>
              <a:schemeClr val="accent1">
                <a:shade val="95000"/>
                <a:satMod val="105000"/>
              </a:schemeClr>
            </a:solidFill>
          </a:ln>
        </p:spPr>
        <p:txBody>
          <a:bodyPr wrap="none" rtlCol="0">
            <a:spAutoFit/>
          </a:bodyPr>
          <a:lstStyle/>
          <a:p>
            <a:r>
              <a:rPr lang="en-US" sz="3200" dirty="0"/>
              <a:t>Insufficient for meta analysis</a:t>
            </a:r>
          </a:p>
        </p:txBody>
      </p:sp>
    </p:spTree>
    <p:extLst>
      <p:ext uri="{BB962C8B-B14F-4D97-AF65-F5344CB8AC3E}">
        <p14:creationId xmlns:p14="http://schemas.microsoft.com/office/powerpoint/2010/main" val="28640037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791308" y="372940"/>
            <a:ext cx="11252200" cy="1325563"/>
          </a:xfrm>
        </p:spPr>
        <p:txBody>
          <a:bodyPr/>
          <a:lstStyle/>
          <a:p>
            <a:r>
              <a:rPr lang="en-US" dirty="0">
                <a:solidFill>
                  <a:schemeClr val="bg1"/>
                </a:solidFill>
              </a:rPr>
              <a:t>PICO # 2: Data Summary Laparoscopic Top Down (Fundus First) Method</a:t>
            </a:r>
          </a:p>
        </p:txBody>
      </p:sp>
      <p:sp>
        <p:nvSpPr>
          <p:cNvPr id="3" name="TextBox 2"/>
          <p:cNvSpPr txBox="1"/>
          <p:nvPr/>
        </p:nvSpPr>
        <p:spPr>
          <a:xfrm>
            <a:off x="2071077" y="1975282"/>
            <a:ext cx="8123446" cy="3416320"/>
          </a:xfrm>
          <a:prstGeom prst="rect">
            <a:avLst/>
          </a:prstGeom>
          <a:solidFill>
            <a:schemeClr val="bg1"/>
          </a:solidFill>
        </p:spPr>
        <p:txBody>
          <a:bodyPr wrap="square" rtlCol="0">
            <a:spAutoFit/>
          </a:bodyPr>
          <a:lstStyle/>
          <a:p>
            <a:pPr marL="457200" indent="-457200">
              <a:buAutoNum type="arabicPeriod"/>
            </a:pPr>
            <a:r>
              <a:rPr lang="en-US" sz="2400" dirty="0"/>
              <a:t>Combined 13 cohort studies/ 1,181 cases : Deemed “safe &amp; effective” in difficult cases based on conversion rate and complications (BDI rate not specified).</a:t>
            </a:r>
          </a:p>
          <a:p>
            <a:pPr marL="457200" indent="-457200">
              <a:buAutoNum type="arabicPeriod"/>
            </a:pPr>
            <a:r>
              <a:rPr lang="en-US" sz="2400" dirty="0"/>
              <a:t>Prospective randomized trial “contracted” GB:</a:t>
            </a:r>
          </a:p>
          <a:p>
            <a:r>
              <a:rPr lang="en-US" sz="2400" dirty="0"/>
              <a:t>                           </a:t>
            </a:r>
            <a:r>
              <a:rPr lang="en-US" sz="2400" b="1" dirty="0"/>
              <a:t>33 fundus-first</a:t>
            </a:r>
            <a:r>
              <a:rPr lang="en-US" sz="2400" dirty="0"/>
              <a:t>      vs.     </a:t>
            </a:r>
            <a:r>
              <a:rPr lang="en-US" sz="2400" b="1" dirty="0"/>
              <a:t>31 standard LC</a:t>
            </a:r>
          </a:p>
          <a:p>
            <a:r>
              <a:rPr lang="en-US" sz="2400" dirty="0"/>
              <a:t>      BDI                           0                                          2</a:t>
            </a:r>
          </a:p>
          <a:p>
            <a:r>
              <a:rPr lang="en-US" sz="2400" dirty="0"/>
              <a:t>      Complications        1                                        10</a:t>
            </a:r>
          </a:p>
          <a:p>
            <a:r>
              <a:rPr lang="en-US" sz="2400" dirty="0"/>
              <a:t>      Conversion              0                                          7 </a:t>
            </a:r>
          </a:p>
          <a:p>
            <a:r>
              <a:rPr lang="en-US" sz="2400" dirty="0"/>
              <a:t>                                                                            (</a:t>
            </a:r>
            <a:r>
              <a:rPr lang="en-US" i="1" dirty="0"/>
              <a:t>Huang,</a:t>
            </a:r>
            <a:r>
              <a:rPr lang="en-US" dirty="0"/>
              <a:t> </a:t>
            </a:r>
            <a:r>
              <a:rPr lang="en-US" i="1" dirty="0"/>
              <a:t>2011)</a:t>
            </a:r>
          </a:p>
        </p:txBody>
      </p:sp>
    </p:spTree>
    <p:extLst>
      <p:ext uri="{BB962C8B-B14F-4D97-AF65-F5344CB8AC3E}">
        <p14:creationId xmlns:p14="http://schemas.microsoft.com/office/powerpoint/2010/main" val="36190763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838199" y="365125"/>
            <a:ext cx="11127155" cy="1325563"/>
          </a:xfrm>
        </p:spPr>
        <p:txBody>
          <a:bodyPr/>
          <a:lstStyle/>
          <a:p>
            <a:r>
              <a:rPr lang="en-US" dirty="0">
                <a:solidFill>
                  <a:schemeClr val="bg1"/>
                </a:solidFill>
              </a:rPr>
              <a:t>PICO # 2: Data Summary Laparoscopic Top Down (Fundus-First) Method</a:t>
            </a:r>
          </a:p>
        </p:txBody>
      </p:sp>
      <p:sp>
        <p:nvSpPr>
          <p:cNvPr id="6" name="TextBox 5"/>
          <p:cNvSpPr txBox="1"/>
          <p:nvPr/>
        </p:nvSpPr>
        <p:spPr>
          <a:xfrm>
            <a:off x="859691" y="2543798"/>
            <a:ext cx="10648122" cy="1938992"/>
          </a:xfrm>
          <a:prstGeom prst="rect">
            <a:avLst/>
          </a:prstGeom>
          <a:solidFill>
            <a:schemeClr val="bg1"/>
          </a:solidFill>
        </p:spPr>
        <p:txBody>
          <a:bodyPr wrap="square" rtlCol="0">
            <a:spAutoFit/>
          </a:bodyPr>
          <a:lstStyle/>
          <a:p>
            <a:r>
              <a:rPr lang="en-US" sz="2400" dirty="0"/>
              <a:t>3. Case series 30 laparoscopic BDIs (plus 152 open </a:t>
            </a:r>
            <a:r>
              <a:rPr lang="en-US" sz="2400" dirty="0" err="1"/>
              <a:t>chole</a:t>
            </a:r>
            <a:r>
              <a:rPr lang="en-US" sz="2400" dirty="0"/>
              <a:t> BDIs) found all occurred with hilar first (vs. fundus-first)dissection. </a:t>
            </a:r>
            <a:r>
              <a:rPr lang="en-US" sz="2400" i="1" dirty="0"/>
              <a:t>Yang, 2002</a:t>
            </a:r>
          </a:p>
          <a:p>
            <a:endParaRPr lang="en-US" sz="2400" i="1" dirty="0"/>
          </a:p>
          <a:p>
            <a:r>
              <a:rPr lang="en-US" sz="2400" dirty="0"/>
              <a:t>4. Case series 8 “extreme” </a:t>
            </a:r>
            <a:r>
              <a:rPr lang="en-US" sz="2400" dirty="0" err="1"/>
              <a:t>vasculobiliary</a:t>
            </a:r>
            <a:r>
              <a:rPr lang="en-US" sz="2400" dirty="0"/>
              <a:t> injuries found all occurred with fundus-first dissection after lap converted to open. </a:t>
            </a:r>
            <a:r>
              <a:rPr lang="en-US" sz="2400" i="1" dirty="0"/>
              <a:t>Strasberg, 2012</a:t>
            </a:r>
          </a:p>
        </p:txBody>
      </p:sp>
    </p:spTree>
    <p:extLst>
      <p:ext uri="{BB962C8B-B14F-4D97-AF65-F5344CB8AC3E}">
        <p14:creationId xmlns:p14="http://schemas.microsoft.com/office/powerpoint/2010/main" val="942234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314325" y="250825"/>
            <a:ext cx="7543800" cy="1325563"/>
          </a:xfrm>
        </p:spPr>
        <p:txBody>
          <a:bodyPr>
            <a:noAutofit/>
          </a:bodyPr>
          <a:lstStyle/>
          <a:p>
            <a:r>
              <a:rPr lang="en-US" sz="3600" dirty="0"/>
              <a:t>We gratefully acknowledge educational grant support for this conference from the following:</a:t>
            </a:r>
          </a:p>
        </p:txBody>
      </p:sp>
      <p:sp>
        <p:nvSpPr>
          <p:cNvPr id="7" name="Content Placeholder 6">
            <a:extLst>
              <a:ext uri="{FF2B5EF4-FFF2-40B4-BE49-F238E27FC236}">
                <a16:creationId xmlns:a16="http://schemas.microsoft.com/office/drawing/2014/main" id="{0233AEEB-DD99-4C35-B2C6-952E9715B19E}"/>
              </a:ext>
            </a:extLst>
          </p:cNvPr>
          <p:cNvSpPr>
            <a:spLocks noGrp="1"/>
          </p:cNvSpPr>
          <p:nvPr>
            <p:ph idx="1"/>
          </p:nvPr>
        </p:nvSpPr>
        <p:spPr>
          <a:xfrm>
            <a:off x="523875" y="2235200"/>
            <a:ext cx="10515600" cy="4351338"/>
          </a:xfrm>
        </p:spPr>
        <p:txBody>
          <a:bodyPr/>
          <a:lstStyle/>
          <a:p>
            <a:r>
              <a:rPr lang="en-US" dirty="0"/>
              <a:t>Boston Scientific</a:t>
            </a:r>
          </a:p>
          <a:p>
            <a:r>
              <a:rPr lang="en-US" dirty="0"/>
              <a:t>Ethicon, Inc</a:t>
            </a:r>
          </a:p>
          <a:p>
            <a:r>
              <a:rPr lang="en-US" dirty="0"/>
              <a:t>Intuitive Surgical</a:t>
            </a:r>
          </a:p>
          <a:p>
            <a:r>
              <a:rPr lang="en-US" dirty="0"/>
              <a:t>Karl Storz Endoscopy</a:t>
            </a:r>
          </a:p>
          <a:p>
            <a:r>
              <a:rPr lang="en-US" dirty="0"/>
              <a:t>Medtronic</a:t>
            </a:r>
          </a:p>
          <a:p>
            <a:r>
              <a:rPr lang="en-US" dirty="0"/>
              <a:t>Stryker Endoscopy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1588"/>
            <a:ext cx="3810000" cy="5725324"/>
          </a:xfrm>
          <a:prstGeom prst="rect">
            <a:avLst/>
          </a:prstGeom>
        </p:spPr>
      </p:pic>
    </p:spTree>
    <p:extLst>
      <p:ext uri="{BB962C8B-B14F-4D97-AF65-F5344CB8AC3E}">
        <p14:creationId xmlns:p14="http://schemas.microsoft.com/office/powerpoint/2010/main" val="40653996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778607" y="171939"/>
            <a:ext cx="10923954" cy="1424965"/>
          </a:xfrm>
        </p:spPr>
        <p:txBody>
          <a:bodyPr/>
          <a:lstStyle/>
          <a:p>
            <a:r>
              <a:rPr lang="en-US" dirty="0">
                <a:solidFill>
                  <a:schemeClr val="bg1"/>
                </a:solidFill>
              </a:rPr>
              <a:t>PICO # 2: Data Summary Laparoscopic Subtotal  Cholecystectomy</a:t>
            </a:r>
          </a:p>
        </p:txBody>
      </p:sp>
      <p:sp>
        <p:nvSpPr>
          <p:cNvPr id="3" name="TextBox 2"/>
          <p:cNvSpPr txBox="1"/>
          <p:nvPr/>
        </p:nvSpPr>
        <p:spPr>
          <a:xfrm>
            <a:off x="1461476" y="1797761"/>
            <a:ext cx="9386278" cy="3785652"/>
          </a:xfrm>
          <a:prstGeom prst="rect">
            <a:avLst/>
          </a:prstGeom>
          <a:solidFill>
            <a:schemeClr val="bg1"/>
          </a:solidFill>
        </p:spPr>
        <p:txBody>
          <a:bodyPr wrap="square" rtlCol="0">
            <a:spAutoFit/>
          </a:bodyPr>
          <a:lstStyle/>
          <a:p>
            <a:r>
              <a:rPr lang="en-US" sz="2400" dirty="0"/>
              <a:t>1. 1,868 lap subtotals from 39 studies</a:t>
            </a:r>
          </a:p>
          <a:p>
            <a:r>
              <a:rPr lang="en-US" sz="2400" dirty="0"/>
              <a:t>     BDI: 2/1,460 cases (0.14%)</a:t>
            </a:r>
          </a:p>
          <a:p>
            <a:r>
              <a:rPr lang="en-US" sz="2400" dirty="0"/>
              <a:t>     Conversion: 202/1,850 cases (10.9%)</a:t>
            </a:r>
          </a:p>
          <a:p>
            <a:r>
              <a:rPr lang="en-US" sz="2400" dirty="0"/>
              <a:t>2. Administrative database studies</a:t>
            </a:r>
          </a:p>
          <a:p>
            <a:r>
              <a:rPr lang="en-US" sz="2400" dirty="0"/>
              <a:t>    a) UHS Consortium: Lap Subtotal (N = 487) vs. Lap Total (N = 131,082)</a:t>
            </a:r>
          </a:p>
          <a:p>
            <a:r>
              <a:rPr lang="en-US" sz="2400" dirty="0"/>
              <a:t>         1:1 propensity score match: no difference mortality, LOS, readmits </a:t>
            </a:r>
          </a:p>
          <a:p>
            <a:r>
              <a:rPr lang="en-US" sz="2400" dirty="0"/>
              <a:t>         (</a:t>
            </a:r>
            <a:r>
              <a:rPr lang="en-US" sz="2000" i="1" dirty="0"/>
              <a:t>Kim, 2017)</a:t>
            </a:r>
          </a:p>
          <a:p>
            <a:r>
              <a:rPr lang="en-US" sz="2000" i="1" dirty="0"/>
              <a:t>     </a:t>
            </a:r>
            <a:r>
              <a:rPr lang="en-US" sz="2400" dirty="0"/>
              <a:t>b) NIS: 3.3% BDI (360/10,872) cases lap subtotal, open subtotal &amp;        </a:t>
            </a:r>
          </a:p>
          <a:p>
            <a:r>
              <a:rPr lang="en-US" sz="2400" i="1" dirty="0"/>
              <a:t>         “</a:t>
            </a:r>
            <a:r>
              <a:rPr lang="en-US" sz="2400" dirty="0"/>
              <a:t>trocar” </a:t>
            </a:r>
            <a:r>
              <a:rPr lang="en-US" sz="2400" dirty="0" err="1"/>
              <a:t>cholecystostomy</a:t>
            </a:r>
            <a:r>
              <a:rPr lang="en-US" sz="2400" dirty="0"/>
              <a:t>. No difference in BDI between laparoscopic </a:t>
            </a:r>
          </a:p>
          <a:p>
            <a:r>
              <a:rPr lang="en-US" sz="2400" dirty="0"/>
              <a:t>         vs. converted subtotal cholecystectomy </a:t>
            </a:r>
            <a:r>
              <a:rPr lang="en-US" sz="2000" i="1" dirty="0"/>
              <a:t>(Lee, 2012)</a:t>
            </a:r>
          </a:p>
        </p:txBody>
      </p:sp>
    </p:spTree>
    <p:extLst>
      <p:ext uri="{BB962C8B-B14F-4D97-AF65-F5344CB8AC3E}">
        <p14:creationId xmlns:p14="http://schemas.microsoft.com/office/powerpoint/2010/main" val="23119144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2368920" y="208817"/>
            <a:ext cx="7632089" cy="1307367"/>
          </a:xfrm>
        </p:spPr>
        <p:txBody>
          <a:bodyPr/>
          <a:lstStyle/>
          <a:p>
            <a:r>
              <a:rPr lang="en-US" dirty="0">
                <a:solidFill>
                  <a:schemeClr val="bg1"/>
                </a:solidFill>
              </a:rPr>
              <a:t>PICO # 2: Literature Summary</a:t>
            </a:r>
          </a:p>
        </p:txBody>
      </p:sp>
      <p:sp>
        <p:nvSpPr>
          <p:cNvPr id="6" name="TextBox 5"/>
          <p:cNvSpPr txBox="1"/>
          <p:nvPr/>
        </p:nvSpPr>
        <p:spPr>
          <a:xfrm>
            <a:off x="1641229" y="1969477"/>
            <a:ext cx="9236155" cy="2677656"/>
          </a:xfrm>
          <a:prstGeom prst="rect">
            <a:avLst/>
          </a:prstGeom>
          <a:solidFill>
            <a:schemeClr val="bg1"/>
          </a:solidFill>
        </p:spPr>
        <p:txBody>
          <a:bodyPr wrap="square" rtlCol="0">
            <a:spAutoFit/>
          </a:bodyPr>
          <a:lstStyle/>
          <a:p>
            <a:pPr marL="457200" indent="-457200">
              <a:buAutoNum type="arabicPeriod"/>
            </a:pPr>
            <a:r>
              <a:rPr lang="en-US" sz="2800" dirty="0"/>
              <a:t>No direct comparative studies of laparoscopic subtotal vs. laparoscopic top down total cholecystectomy.</a:t>
            </a:r>
          </a:p>
          <a:p>
            <a:pPr marL="457200" indent="-457200">
              <a:buAutoNum type="arabicPeriod" startAt="2"/>
            </a:pPr>
            <a:r>
              <a:rPr lang="en-US" sz="2800" dirty="0"/>
              <a:t>Each has been safely performed in selected cases.</a:t>
            </a:r>
          </a:p>
          <a:p>
            <a:pPr marL="457200" indent="-457200">
              <a:buAutoNum type="arabicPeriod" startAt="2"/>
            </a:pPr>
            <a:r>
              <a:rPr lang="en-US" sz="2800" dirty="0"/>
              <a:t>Each has been associated with morbidity in some cases.</a:t>
            </a:r>
          </a:p>
          <a:p>
            <a:r>
              <a:rPr lang="en-US" sz="2800" dirty="0"/>
              <a:t>4.  There are no standardized selection criteria as to </a:t>
            </a:r>
          </a:p>
          <a:p>
            <a:r>
              <a:rPr lang="en-US" sz="2800" dirty="0"/>
              <a:t>      when these methods are best applied.        </a:t>
            </a:r>
          </a:p>
        </p:txBody>
      </p:sp>
    </p:spTree>
    <p:extLst>
      <p:ext uri="{BB962C8B-B14F-4D97-AF65-F5344CB8AC3E}">
        <p14:creationId xmlns:p14="http://schemas.microsoft.com/office/powerpoint/2010/main" val="9107895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05" y="247805"/>
            <a:ext cx="10693649" cy="646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6972"/>
            <a:ext cx="4027962" cy="461665"/>
          </a:xfrm>
          <a:prstGeom prst="rect">
            <a:avLst/>
          </a:prstGeom>
          <a:noFill/>
        </p:spPr>
        <p:txBody>
          <a:bodyPr wrap="none" rtlCol="0">
            <a:spAutoFit/>
          </a:bodyPr>
          <a:lstStyle/>
          <a:p>
            <a:r>
              <a:rPr lang="en-US" sz="2400" dirty="0"/>
              <a:t>PICO #2: Top down vs. subtotal</a:t>
            </a:r>
          </a:p>
        </p:txBody>
      </p:sp>
    </p:spTree>
    <p:extLst>
      <p:ext uri="{BB962C8B-B14F-4D97-AF65-F5344CB8AC3E}">
        <p14:creationId xmlns:p14="http://schemas.microsoft.com/office/powerpoint/2010/main" val="42396561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2049584" y="487604"/>
            <a:ext cx="8587154" cy="1325563"/>
          </a:xfrm>
        </p:spPr>
        <p:txBody>
          <a:bodyPr/>
          <a:lstStyle/>
          <a:p>
            <a:r>
              <a:rPr lang="en-US" dirty="0">
                <a:solidFill>
                  <a:schemeClr val="bg1"/>
                </a:solidFill>
              </a:rPr>
              <a:t>PICO #2: Top Down vs. Subtotal</a:t>
            </a:r>
            <a:br>
              <a:rPr lang="en-US" dirty="0">
                <a:solidFill>
                  <a:schemeClr val="bg1"/>
                </a:solidFill>
              </a:rPr>
            </a:br>
            <a:r>
              <a:rPr lang="en-US" dirty="0">
                <a:solidFill>
                  <a:schemeClr val="bg1"/>
                </a:solidFill>
              </a:rPr>
              <a:t>                Recommendation</a:t>
            </a:r>
          </a:p>
        </p:txBody>
      </p:sp>
      <p:sp>
        <p:nvSpPr>
          <p:cNvPr id="4" name="TextBox 3"/>
          <p:cNvSpPr txBox="1"/>
          <p:nvPr/>
        </p:nvSpPr>
        <p:spPr>
          <a:xfrm>
            <a:off x="1383321" y="2031998"/>
            <a:ext cx="9761415" cy="3354765"/>
          </a:xfrm>
          <a:prstGeom prst="rect">
            <a:avLst/>
          </a:prstGeom>
          <a:solidFill>
            <a:schemeClr val="bg1"/>
          </a:solidFill>
        </p:spPr>
        <p:txBody>
          <a:bodyPr wrap="square" rtlCol="0">
            <a:spAutoFit/>
          </a:bodyPr>
          <a:lstStyle/>
          <a:p>
            <a:r>
              <a:rPr lang="en-US" sz="2800" dirty="0"/>
              <a:t>When the critical view of safety cannot be achieved and the biliary anatomy cannot be clearly defined by other methods (e.g. imaging) during laparoscopic cholecystectomy, we suggest that surgeons consider subtotal cholecystectomy over total cholecystectomy by the top down approach</a:t>
            </a:r>
            <a:r>
              <a:rPr lang="en-US" sz="2400" dirty="0"/>
              <a:t>.</a:t>
            </a:r>
          </a:p>
          <a:p>
            <a:endParaRPr lang="en-US" sz="2400" dirty="0"/>
          </a:p>
          <a:p>
            <a:r>
              <a:rPr lang="en-US" sz="2400" dirty="0"/>
              <a:t>Conditional recommendation</a:t>
            </a:r>
          </a:p>
          <a:p>
            <a:r>
              <a:rPr lang="en-US" sz="2400" dirty="0"/>
              <a:t>Very low certainty of evidence</a:t>
            </a:r>
          </a:p>
        </p:txBody>
      </p:sp>
    </p:spTree>
    <p:extLst>
      <p:ext uri="{BB962C8B-B14F-4D97-AF65-F5344CB8AC3E}">
        <p14:creationId xmlns:p14="http://schemas.microsoft.com/office/powerpoint/2010/main" val="20280067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884ACC2-D51A-4D70-B3E3-9FD1A4E7EB5B}"/>
              </a:ext>
            </a:extLst>
          </p:cNvPr>
          <p:cNvSpPr txBox="1">
            <a:spLocks/>
          </p:cNvSpPr>
          <p:nvPr/>
        </p:nvSpPr>
        <p:spPr>
          <a:xfrm>
            <a:off x="629174" y="295852"/>
            <a:ext cx="7214532"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Vote on PICO 2</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Recommendation</a:t>
            </a:r>
          </a:p>
        </p:txBody>
      </p:sp>
      <p:pic>
        <p:nvPicPr>
          <p:cNvPr id="5" name="Picture 2"/>
          <p:cNvPicPr>
            <a:picLocks noChangeAspect="1" noChangeArrowheads="1"/>
          </p:cNvPicPr>
          <p:nvPr/>
        </p:nvPicPr>
        <p:blipFill>
          <a:blip r:embed="rId3" cstate="print"/>
          <a:srcRect/>
          <a:stretch>
            <a:fillRect/>
          </a:stretch>
        </p:blipFill>
        <p:spPr bwMode="auto">
          <a:xfrm>
            <a:off x="3212158" y="1825625"/>
            <a:ext cx="2048172" cy="4351338"/>
          </a:xfrm>
          <a:prstGeom prst="rect">
            <a:avLst/>
          </a:prstGeom>
          <a:noFill/>
          <a:ln w="9525">
            <a:noFill/>
            <a:miter lim="800000"/>
            <a:headEnd/>
            <a:tailEnd/>
          </a:ln>
        </p:spPr>
      </p:pic>
    </p:spTree>
    <p:extLst>
      <p:ext uri="{BB962C8B-B14F-4D97-AF65-F5344CB8AC3E}">
        <p14:creationId xmlns:p14="http://schemas.microsoft.com/office/powerpoint/2010/main" val="6342870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8"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629174" y="365125"/>
            <a:ext cx="7214532" cy="1325563"/>
          </a:xfrm>
        </p:spPr>
        <p:txBody>
          <a:bodyPr/>
          <a:lstStyle/>
          <a:p>
            <a:r>
              <a:rPr lang="en-US" dirty="0"/>
              <a:t>PICO # 3</a:t>
            </a:r>
          </a:p>
        </p:txBody>
      </p:sp>
      <p:sp>
        <p:nvSpPr>
          <p:cNvPr id="6" name="Content Placeholder 5"/>
          <p:cNvSpPr>
            <a:spLocks noGrp="1"/>
          </p:cNvSpPr>
          <p:nvPr>
            <p:ph idx="1"/>
          </p:nvPr>
        </p:nvSpPr>
        <p:spPr>
          <a:xfrm>
            <a:off x="634999" y="1887039"/>
            <a:ext cx="7321063" cy="3212161"/>
          </a:xfrm>
          <a:prstGeom prst="rect">
            <a:avLst/>
          </a:prstGeom>
          <a:ln w="12700">
            <a:solidFill>
              <a:schemeClr val="accent1"/>
            </a:solidFill>
          </a:ln>
        </p:spPr>
        <p:txBody>
          <a:bodyPr wrap="square">
            <a:spAutoFit/>
          </a:bodyPr>
          <a:lstStyle/>
          <a:p>
            <a:pPr marL="0" indent="0">
              <a:buNone/>
            </a:pPr>
            <a:r>
              <a:rPr lang="en-US" dirty="0"/>
              <a:t> </a:t>
            </a:r>
            <a:r>
              <a:rPr lang="en-US" sz="3600" dirty="0"/>
              <a:t>How should the critical view of safety be documented during laparoscopic cholecystectomy (still doublet photos vs. operative notes vs. video vs. no documentation) ?</a:t>
            </a:r>
          </a:p>
          <a:p>
            <a:pPr marL="0" indent="0">
              <a:buNone/>
            </a:pPr>
            <a:endParaRPr lang="en-US" sz="3600" dirty="0"/>
          </a:p>
        </p:txBody>
      </p:sp>
    </p:spTree>
    <p:extLst>
      <p:ext uri="{BB962C8B-B14F-4D97-AF65-F5344CB8AC3E}">
        <p14:creationId xmlns:p14="http://schemas.microsoft.com/office/powerpoint/2010/main" val="19483010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971430" y="599587"/>
            <a:ext cx="9024815" cy="1325563"/>
          </a:xfrm>
        </p:spPr>
        <p:txBody>
          <a:bodyPr>
            <a:normAutofit/>
          </a:bodyPr>
          <a:lstStyle/>
          <a:p>
            <a:r>
              <a:rPr lang="en-US" dirty="0">
                <a:solidFill>
                  <a:schemeClr val="bg1"/>
                </a:solidFill>
              </a:rPr>
              <a:t>PICO # 3: Documentation of  CVS</a:t>
            </a:r>
            <a:br>
              <a:rPr lang="en-US" dirty="0">
                <a:solidFill>
                  <a:schemeClr val="bg1"/>
                </a:solidFill>
              </a:rPr>
            </a:br>
            <a:r>
              <a:rPr lang="en-US" dirty="0">
                <a:solidFill>
                  <a:schemeClr val="bg1"/>
                </a:solidFill>
              </a:rPr>
              <a:t>                 Recommendation</a:t>
            </a:r>
          </a:p>
        </p:txBody>
      </p:sp>
      <p:sp>
        <p:nvSpPr>
          <p:cNvPr id="3" name="TextBox 2"/>
          <p:cNvSpPr txBox="1"/>
          <p:nvPr/>
        </p:nvSpPr>
        <p:spPr>
          <a:xfrm>
            <a:off x="2078892" y="2234642"/>
            <a:ext cx="8073292" cy="2923877"/>
          </a:xfrm>
          <a:prstGeom prst="rect">
            <a:avLst/>
          </a:prstGeom>
          <a:solidFill>
            <a:schemeClr val="bg1"/>
          </a:solidFill>
        </p:spPr>
        <p:txBody>
          <a:bodyPr wrap="square" rtlCol="0">
            <a:spAutoFit/>
          </a:bodyPr>
          <a:lstStyle/>
          <a:p>
            <a:r>
              <a:rPr lang="en-US" sz="2800" dirty="0"/>
              <a:t>When performing laparoscopic cholecystectomy, we suggest that surgeons incorporate documentation of the critical view of safety by doublet photography or video in addition to written documentation.</a:t>
            </a:r>
          </a:p>
          <a:p>
            <a:endParaRPr lang="en-US" sz="2400" dirty="0"/>
          </a:p>
          <a:p>
            <a:r>
              <a:rPr lang="en-US" sz="2400" dirty="0"/>
              <a:t>Conditional recommendation</a:t>
            </a:r>
          </a:p>
          <a:p>
            <a:r>
              <a:rPr lang="en-US" sz="2400" dirty="0"/>
              <a:t>Very low certainty of evidence</a:t>
            </a:r>
          </a:p>
        </p:txBody>
      </p:sp>
    </p:spTree>
    <p:extLst>
      <p:ext uri="{BB962C8B-B14F-4D97-AF65-F5344CB8AC3E}">
        <p14:creationId xmlns:p14="http://schemas.microsoft.com/office/powerpoint/2010/main" val="5573378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971430" y="427648"/>
            <a:ext cx="8477738" cy="1325563"/>
          </a:xfrm>
        </p:spPr>
        <p:txBody>
          <a:bodyPr/>
          <a:lstStyle/>
          <a:p>
            <a:r>
              <a:rPr lang="en-US" dirty="0">
                <a:solidFill>
                  <a:schemeClr val="bg1"/>
                </a:solidFill>
              </a:rPr>
              <a:t>PICO #3: Documentation of CVS </a:t>
            </a:r>
            <a:br>
              <a:rPr lang="en-US" dirty="0">
                <a:solidFill>
                  <a:schemeClr val="bg1"/>
                </a:solidFill>
              </a:rPr>
            </a:br>
            <a:r>
              <a:rPr lang="en-US" dirty="0">
                <a:solidFill>
                  <a:schemeClr val="bg1"/>
                </a:solidFill>
              </a:rPr>
              <a:t>Summary of Literature Reviewed</a:t>
            </a:r>
          </a:p>
        </p:txBody>
      </p:sp>
      <p:sp>
        <p:nvSpPr>
          <p:cNvPr id="6" name="TextBox 5"/>
          <p:cNvSpPr txBox="1"/>
          <p:nvPr/>
        </p:nvSpPr>
        <p:spPr>
          <a:xfrm>
            <a:off x="3359480" y="4194740"/>
            <a:ext cx="4355680" cy="523220"/>
          </a:xfrm>
          <a:prstGeom prst="rect">
            <a:avLst/>
          </a:prstGeom>
          <a:noFill/>
          <a:ln w="15875">
            <a:solidFill>
              <a:schemeClr val="accent1">
                <a:shade val="95000"/>
                <a:satMod val="105000"/>
              </a:schemeClr>
            </a:solidFill>
          </a:ln>
        </p:spPr>
        <p:txBody>
          <a:bodyPr wrap="none" rtlCol="0">
            <a:spAutoFit/>
          </a:bodyPr>
          <a:lstStyle/>
          <a:p>
            <a:r>
              <a:rPr lang="en-US" sz="2800" dirty="0"/>
              <a:t>Insufficient for meta analysis</a:t>
            </a:r>
          </a:p>
        </p:txBody>
      </p:sp>
      <p:sp>
        <p:nvSpPr>
          <p:cNvPr id="8" name="TextBox 7"/>
          <p:cNvSpPr txBox="1"/>
          <p:nvPr/>
        </p:nvSpPr>
        <p:spPr>
          <a:xfrm>
            <a:off x="4064000" y="2446216"/>
            <a:ext cx="2946640" cy="1077218"/>
          </a:xfrm>
          <a:prstGeom prst="rect">
            <a:avLst/>
          </a:prstGeom>
          <a:solidFill>
            <a:schemeClr val="bg1"/>
          </a:solidFill>
        </p:spPr>
        <p:txBody>
          <a:bodyPr wrap="none" rtlCol="0">
            <a:spAutoFit/>
          </a:bodyPr>
          <a:lstStyle/>
          <a:p>
            <a:r>
              <a:rPr lang="en-US" sz="3200" dirty="0"/>
              <a:t>5 Cohort Studies</a:t>
            </a:r>
          </a:p>
          <a:p>
            <a:r>
              <a:rPr lang="en-US" sz="3200" dirty="0"/>
              <a:t>1 Survey Study</a:t>
            </a:r>
          </a:p>
        </p:txBody>
      </p:sp>
    </p:spTree>
    <p:extLst>
      <p:ext uri="{BB962C8B-B14F-4D97-AF65-F5344CB8AC3E}">
        <p14:creationId xmlns:p14="http://schemas.microsoft.com/office/powerpoint/2010/main" val="32500923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277"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2310423" y="333862"/>
            <a:ext cx="8290169" cy="1325563"/>
          </a:xfrm>
        </p:spPr>
        <p:txBody>
          <a:bodyPr/>
          <a:lstStyle/>
          <a:p>
            <a:r>
              <a:rPr lang="en-US" dirty="0">
                <a:solidFill>
                  <a:schemeClr val="bg1"/>
                </a:solidFill>
              </a:rPr>
              <a:t>PICO # 3: Documentation of CVS :</a:t>
            </a:r>
            <a:br>
              <a:rPr lang="en-US" dirty="0">
                <a:solidFill>
                  <a:schemeClr val="bg1"/>
                </a:solidFill>
              </a:rPr>
            </a:br>
            <a:r>
              <a:rPr lang="en-US" dirty="0">
                <a:solidFill>
                  <a:schemeClr val="bg1"/>
                </a:solidFill>
              </a:rPr>
              <a:t> Data Summary</a:t>
            </a:r>
          </a:p>
        </p:txBody>
      </p:sp>
      <p:sp>
        <p:nvSpPr>
          <p:cNvPr id="4" name="Rectangle 3"/>
          <p:cNvSpPr/>
          <p:nvPr/>
        </p:nvSpPr>
        <p:spPr>
          <a:xfrm>
            <a:off x="2915138" y="1885859"/>
            <a:ext cx="6096000" cy="3785652"/>
          </a:xfrm>
          <a:prstGeom prst="rect">
            <a:avLst/>
          </a:prstGeom>
          <a:solidFill>
            <a:schemeClr val="bg1"/>
          </a:solidFill>
        </p:spPr>
        <p:txBody>
          <a:bodyPr>
            <a:spAutoFit/>
          </a:bodyPr>
          <a:lstStyle/>
          <a:p>
            <a:pPr lvl="0"/>
            <a:r>
              <a:rPr lang="en-US" sz="2000" dirty="0">
                <a:solidFill>
                  <a:prstClr val="black"/>
                </a:solidFill>
              </a:rPr>
              <a:t>5 cohort studies/368 cases: No BDIs.</a:t>
            </a:r>
          </a:p>
          <a:p>
            <a:pPr marL="285750" lvl="0" indent="-285750">
              <a:buFont typeface="Arial" panose="020B0604020202020204" pitchFamily="34" charset="0"/>
              <a:buChar char="•"/>
            </a:pPr>
            <a:r>
              <a:rPr lang="en-US" sz="2000" dirty="0">
                <a:solidFill>
                  <a:prstClr val="black"/>
                </a:solidFill>
              </a:rPr>
              <a:t>Description of CVS in OR dictations is poor compared to photos or video.</a:t>
            </a:r>
          </a:p>
          <a:p>
            <a:pPr marL="285750" lvl="0" indent="-285750">
              <a:buFont typeface="Arial" panose="020B0604020202020204" pitchFamily="34" charset="0"/>
              <a:buChar char="•"/>
            </a:pPr>
            <a:r>
              <a:rPr lang="en-US" sz="2000" dirty="0">
                <a:solidFill>
                  <a:prstClr val="black"/>
                </a:solidFill>
              </a:rPr>
              <a:t>Videos superior to OR notes </a:t>
            </a:r>
            <a:r>
              <a:rPr lang="en-US" sz="2000" i="1" dirty="0">
                <a:solidFill>
                  <a:prstClr val="black"/>
                </a:solidFill>
              </a:rPr>
              <a:t>(</a:t>
            </a:r>
            <a:r>
              <a:rPr lang="en-US" sz="2000" i="1" dirty="0" err="1">
                <a:solidFill>
                  <a:prstClr val="black"/>
                </a:solidFill>
              </a:rPr>
              <a:t>Wauben</a:t>
            </a:r>
            <a:r>
              <a:rPr lang="en-US" sz="2000" i="1" dirty="0">
                <a:solidFill>
                  <a:prstClr val="black"/>
                </a:solidFill>
              </a:rPr>
              <a:t> 2011, </a:t>
            </a:r>
            <a:r>
              <a:rPr lang="en-US" sz="2000" i="1" dirty="0" err="1">
                <a:solidFill>
                  <a:prstClr val="black"/>
                </a:solidFill>
              </a:rPr>
              <a:t>Plaisier</a:t>
            </a:r>
            <a:r>
              <a:rPr lang="en-US" sz="2000" i="1" dirty="0">
                <a:solidFill>
                  <a:prstClr val="black"/>
                </a:solidFill>
              </a:rPr>
              <a:t> 2001) </a:t>
            </a:r>
            <a:r>
              <a:rPr lang="en-US" sz="2000" dirty="0">
                <a:solidFill>
                  <a:prstClr val="black"/>
                </a:solidFill>
              </a:rPr>
              <a:t>and to  CVS photos with 2 views </a:t>
            </a:r>
            <a:r>
              <a:rPr lang="en-US" sz="2000" i="1" dirty="0">
                <a:solidFill>
                  <a:prstClr val="black"/>
                </a:solidFill>
              </a:rPr>
              <a:t>(</a:t>
            </a:r>
            <a:r>
              <a:rPr lang="en-US" sz="2000" i="1" dirty="0" err="1">
                <a:solidFill>
                  <a:prstClr val="black"/>
                </a:solidFill>
              </a:rPr>
              <a:t>Emous</a:t>
            </a:r>
            <a:r>
              <a:rPr lang="en-US" sz="2000" i="1" dirty="0">
                <a:solidFill>
                  <a:prstClr val="black"/>
                </a:solidFill>
              </a:rPr>
              <a:t> 2010). </a:t>
            </a:r>
          </a:p>
          <a:p>
            <a:pPr marL="285750" lvl="0" indent="-285750">
              <a:buFont typeface="Arial" panose="020B0604020202020204" pitchFamily="34" charset="0"/>
              <a:buChar char="•"/>
            </a:pPr>
            <a:r>
              <a:rPr lang="en-US" sz="2000" dirty="0">
                <a:solidFill>
                  <a:prstClr val="black"/>
                </a:solidFill>
              </a:rPr>
              <a:t>CVS photos with 2 views were superior to photos with one view </a:t>
            </a:r>
            <a:r>
              <a:rPr lang="en-US" sz="2000" i="1" dirty="0">
                <a:solidFill>
                  <a:prstClr val="black"/>
                </a:solidFill>
              </a:rPr>
              <a:t>(Sanford 2014).</a:t>
            </a:r>
          </a:p>
          <a:p>
            <a:pPr marL="285750" lvl="0" indent="-285750">
              <a:buFont typeface="Arial" panose="020B0604020202020204" pitchFamily="34" charset="0"/>
              <a:buChar char="•"/>
            </a:pPr>
            <a:r>
              <a:rPr lang="en-US" sz="2000" dirty="0">
                <a:solidFill>
                  <a:prstClr val="black"/>
                </a:solidFill>
              </a:rPr>
              <a:t>IOC superior to CVS photos with one view </a:t>
            </a:r>
            <a:r>
              <a:rPr lang="en-US" sz="2000" i="1" dirty="0">
                <a:solidFill>
                  <a:prstClr val="black"/>
                </a:solidFill>
              </a:rPr>
              <a:t>(</a:t>
            </a:r>
            <a:r>
              <a:rPr lang="en-US" sz="2000" i="1" dirty="0" err="1">
                <a:solidFill>
                  <a:prstClr val="black"/>
                </a:solidFill>
              </a:rPr>
              <a:t>Buddingh</a:t>
            </a:r>
            <a:r>
              <a:rPr lang="en-US" sz="2000" i="1" dirty="0">
                <a:solidFill>
                  <a:prstClr val="black"/>
                </a:solidFill>
              </a:rPr>
              <a:t> 2012).</a:t>
            </a:r>
          </a:p>
          <a:p>
            <a:pPr lvl="0"/>
            <a:endParaRPr lang="en-US" sz="2000" dirty="0">
              <a:solidFill>
                <a:prstClr val="black"/>
              </a:solidFill>
            </a:endParaRPr>
          </a:p>
          <a:p>
            <a:pPr lvl="0"/>
            <a:r>
              <a:rPr lang="en-US" sz="2000" dirty="0">
                <a:solidFill>
                  <a:prstClr val="black"/>
                </a:solidFill>
              </a:rPr>
              <a:t> Survey study: surgeons using CVS. 80% document  in OR report, 43% by photo, 30% by video </a:t>
            </a:r>
            <a:r>
              <a:rPr lang="en-US" sz="2000" i="1" dirty="0">
                <a:solidFill>
                  <a:prstClr val="black"/>
                </a:solidFill>
              </a:rPr>
              <a:t>(</a:t>
            </a:r>
            <a:r>
              <a:rPr lang="en-US" sz="2000" i="1" dirty="0" err="1">
                <a:solidFill>
                  <a:prstClr val="black"/>
                </a:solidFill>
              </a:rPr>
              <a:t>Buddingh</a:t>
            </a:r>
            <a:r>
              <a:rPr lang="en-US" sz="2000" i="1" dirty="0">
                <a:solidFill>
                  <a:prstClr val="black"/>
                </a:solidFill>
              </a:rPr>
              <a:t> 2011).</a:t>
            </a:r>
            <a:r>
              <a:rPr lang="en-US" sz="2000" dirty="0">
                <a:solidFill>
                  <a:prstClr val="black"/>
                </a:solidFill>
              </a:rPr>
              <a:t> </a:t>
            </a:r>
          </a:p>
        </p:txBody>
      </p:sp>
    </p:spTree>
    <p:extLst>
      <p:ext uri="{BB962C8B-B14F-4D97-AF65-F5344CB8AC3E}">
        <p14:creationId xmlns:p14="http://schemas.microsoft.com/office/powerpoint/2010/main" val="4645959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886" y="200268"/>
            <a:ext cx="11173629" cy="665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4096"/>
            <a:ext cx="3870355" cy="461665"/>
          </a:xfrm>
          <a:prstGeom prst="rect">
            <a:avLst/>
          </a:prstGeom>
          <a:noFill/>
        </p:spPr>
        <p:txBody>
          <a:bodyPr wrap="none" rtlCol="0">
            <a:spAutoFit/>
          </a:bodyPr>
          <a:lstStyle/>
          <a:p>
            <a:r>
              <a:rPr lang="en-US" sz="2400" dirty="0"/>
              <a:t>PICO # 3: Documentation CVS</a:t>
            </a:r>
          </a:p>
        </p:txBody>
      </p:sp>
    </p:spTree>
    <p:extLst>
      <p:ext uri="{BB962C8B-B14F-4D97-AF65-F5344CB8AC3E}">
        <p14:creationId xmlns:p14="http://schemas.microsoft.com/office/powerpoint/2010/main" val="2125022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88"/>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314325" y="250825"/>
            <a:ext cx="7543800" cy="949325"/>
          </a:xfrm>
        </p:spPr>
        <p:txBody>
          <a:bodyPr>
            <a:noAutofit/>
          </a:bodyPr>
          <a:lstStyle/>
          <a:p>
            <a:r>
              <a:rPr lang="en-US" sz="3600" dirty="0"/>
              <a:t>Consensus Schedule:</a:t>
            </a:r>
          </a:p>
        </p:txBody>
      </p:sp>
      <p:sp>
        <p:nvSpPr>
          <p:cNvPr id="7" name="Content Placeholder 6">
            <a:extLst>
              <a:ext uri="{FF2B5EF4-FFF2-40B4-BE49-F238E27FC236}">
                <a16:creationId xmlns:a16="http://schemas.microsoft.com/office/drawing/2014/main" id="{0233AEEB-DD99-4C35-B2C6-952E9715B19E}"/>
              </a:ext>
            </a:extLst>
          </p:cNvPr>
          <p:cNvSpPr>
            <a:spLocks noGrp="1"/>
          </p:cNvSpPr>
          <p:nvPr>
            <p:ph idx="1"/>
          </p:nvPr>
        </p:nvSpPr>
        <p:spPr>
          <a:xfrm>
            <a:off x="314325" y="1200150"/>
            <a:ext cx="10515600" cy="4351338"/>
          </a:xfrm>
        </p:spPr>
        <p:txBody>
          <a:bodyPr>
            <a:normAutofit fontScale="92500" lnSpcReduction="10000"/>
          </a:bodyPr>
          <a:lstStyle/>
          <a:p>
            <a:pPr marL="0" indent="0">
              <a:buNone/>
            </a:pPr>
            <a:r>
              <a:rPr lang="en-US" sz="2400" dirty="0"/>
              <a:t>8:00-9:00  Introductory session</a:t>
            </a:r>
          </a:p>
          <a:p>
            <a:pPr marL="0" indent="0">
              <a:buNone/>
            </a:pPr>
            <a:r>
              <a:rPr lang="en-US" sz="2400" dirty="0"/>
              <a:t>9:00-10:00am PICOs 1-3</a:t>
            </a:r>
          </a:p>
          <a:p>
            <a:pPr marL="0" indent="0">
              <a:buNone/>
            </a:pPr>
            <a:r>
              <a:rPr lang="en-US" sz="2400" b="1" dirty="0"/>
              <a:t>10:00-10:15am</a:t>
            </a:r>
            <a:r>
              <a:rPr lang="en-US" sz="2400" dirty="0"/>
              <a:t> </a:t>
            </a:r>
            <a:r>
              <a:rPr lang="en-US" sz="2400" b="1" dirty="0"/>
              <a:t>Break</a:t>
            </a:r>
          </a:p>
          <a:p>
            <a:pPr marL="0" indent="0">
              <a:buNone/>
            </a:pPr>
            <a:r>
              <a:rPr lang="en-US" sz="2400" dirty="0"/>
              <a:t>10:15-12:15  </a:t>
            </a:r>
            <a:r>
              <a:rPr lang="en-US" sz="2400"/>
              <a:t>PICOs 4-7</a:t>
            </a:r>
            <a:r>
              <a:rPr lang="en-US" sz="2400" dirty="0"/>
              <a:t>, 9</a:t>
            </a:r>
          </a:p>
          <a:p>
            <a:pPr marL="0" indent="0">
              <a:buNone/>
            </a:pPr>
            <a:r>
              <a:rPr lang="en-US" sz="2400" b="1" dirty="0"/>
              <a:t>12:10-1:00pm</a:t>
            </a:r>
            <a:r>
              <a:rPr lang="en-US" sz="2400" dirty="0"/>
              <a:t> </a:t>
            </a:r>
            <a:r>
              <a:rPr lang="en-US" sz="2400" b="1" dirty="0"/>
              <a:t>Buffet Lunch</a:t>
            </a:r>
          </a:p>
          <a:p>
            <a:pPr marL="0" indent="0">
              <a:buNone/>
            </a:pPr>
            <a:r>
              <a:rPr lang="en-US" sz="2400" dirty="0"/>
              <a:t>1:00-1:50pm PICOs 8,11</a:t>
            </a:r>
          </a:p>
          <a:p>
            <a:pPr marL="0" indent="0">
              <a:buNone/>
            </a:pPr>
            <a:r>
              <a:rPr lang="en-US" sz="2400" dirty="0"/>
              <a:t>1:50-3:00pm PICOs 10, 12-14, 18</a:t>
            </a:r>
          </a:p>
          <a:p>
            <a:pPr marL="0" indent="0">
              <a:buNone/>
            </a:pPr>
            <a:r>
              <a:rPr lang="en-US" sz="2400" b="1" dirty="0"/>
              <a:t>3:00-3:15pm </a:t>
            </a:r>
            <a:r>
              <a:rPr lang="en-US" sz="2400" dirty="0"/>
              <a:t> </a:t>
            </a:r>
            <a:r>
              <a:rPr lang="en-US" sz="2400" b="1" dirty="0"/>
              <a:t>Break</a:t>
            </a:r>
          </a:p>
          <a:p>
            <a:pPr marL="0" indent="0">
              <a:buNone/>
            </a:pPr>
            <a:r>
              <a:rPr lang="en-US" sz="2400" dirty="0"/>
              <a:t>3:15-4:00pm PICOs 15-17</a:t>
            </a:r>
          </a:p>
          <a:p>
            <a:pPr marL="0" indent="0">
              <a:buNone/>
            </a:pPr>
            <a:r>
              <a:rPr lang="en-US" sz="2400" dirty="0"/>
              <a:t>4:00-4:30pm Open Panel Discussion</a:t>
            </a:r>
          </a:p>
          <a:p>
            <a:pPr marL="0" indent="0">
              <a:buNone/>
            </a:pPr>
            <a:r>
              <a:rPr lang="en-US" sz="2400" dirty="0"/>
              <a:t>4:30-4:40pm Closing Remarks</a:t>
            </a:r>
          </a:p>
          <a:p>
            <a:pPr marL="0" indent="0">
              <a:buNone/>
            </a:pPr>
            <a:endParaRPr lang="en-US" dirty="0"/>
          </a:p>
          <a:p>
            <a:pPr marL="0" indent="0">
              <a:buNone/>
            </a:pPr>
            <a:endParaRPr lang="en-US" dirty="0"/>
          </a:p>
          <a:p>
            <a:pPr marL="0" indent="0">
              <a:buNone/>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1588"/>
            <a:ext cx="3810000" cy="5725324"/>
          </a:xfrm>
          <a:prstGeom prst="rect">
            <a:avLst/>
          </a:prstGeom>
        </p:spPr>
      </p:pic>
    </p:spTree>
    <p:extLst>
      <p:ext uri="{BB962C8B-B14F-4D97-AF65-F5344CB8AC3E}">
        <p14:creationId xmlns:p14="http://schemas.microsoft.com/office/powerpoint/2010/main" val="11733530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7E4AC-DFAA-E645-B3F5-7832324B78B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79298" cy="6858000"/>
          </a:xfr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971430" y="599587"/>
            <a:ext cx="9024815" cy="1325563"/>
          </a:xfrm>
        </p:spPr>
        <p:txBody>
          <a:bodyPr>
            <a:normAutofit/>
          </a:bodyPr>
          <a:lstStyle/>
          <a:p>
            <a:r>
              <a:rPr lang="en-US" dirty="0">
                <a:solidFill>
                  <a:schemeClr val="bg1"/>
                </a:solidFill>
              </a:rPr>
              <a:t>PICO # 3: Documentation of  CVS</a:t>
            </a:r>
            <a:br>
              <a:rPr lang="en-US" dirty="0">
                <a:solidFill>
                  <a:schemeClr val="bg1"/>
                </a:solidFill>
              </a:rPr>
            </a:br>
            <a:r>
              <a:rPr lang="en-US" dirty="0">
                <a:solidFill>
                  <a:schemeClr val="bg1"/>
                </a:solidFill>
              </a:rPr>
              <a:t>                 Recommendation</a:t>
            </a:r>
          </a:p>
        </p:txBody>
      </p:sp>
      <p:sp>
        <p:nvSpPr>
          <p:cNvPr id="3" name="TextBox 2"/>
          <p:cNvSpPr txBox="1"/>
          <p:nvPr/>
        </p:nvSpPr>
        <p:spPr>
          <a:xfrm>
            <a:off x="2078892" y="2234642"/>
            <a:ext cx="8073292" cy="2923877"/>
          </a:xfrm>
          <a:prstGeom prst="rect">
            <a:avLst/>
          </a:prstGeom>
          <a:solidFill>
            <a:schemeClr val="bg1"/>
          </a:solidFill>
        </p:spPr>
        <p:txBody>
          <a:bodyPr wrap="square" rtlCol="0">
            <a:spAutoFit/>
          </a:bodyPr>
          <a:lstStyle/>
          <a:p>
            <a:r>
              <a:rPr lang="en-US" sz="2800" dirty="0"/>
              <a:t>When performing laparoscopic cholecystectomy, we suggest that surgeons incorporate documentation of the critical view of safety by doublet photography or video in addition to written documentation.</a:t>
            </a:r>
          </a:p>
          <a:p>
            <a:endParaRPr lang="en-US" sz="2400" dirty="0"/>
          </a:p>
          <a:p>
            <a:r>
              <a:rPr lang="en-US" sz="2400" dirty="0"/>
              <a:t>Conditional recommendation</a:t>
            </a:r>
          </a:p>
          <a:p>
            <a:r>
              <a:rPr lang="en-US" sz="2400" dirty="0"/>
              <a:t>Very low certainty of evidence</a:t>
            </a:r>
          </a:p>
        </p:txBody>
      </p:sp>
    </p:spTree>
    <p:extLst>
      <p:ext uri="{BB962C8B-B14F-4D97-AF65-F5344CB8AC3E}">
        <p14:creationId xmlns:p14="http://schemas.microsoft.com/office/powerpoint/2010/main" val="15919295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884ACC2-D51A-4D70-B3E3-9FD1A4E7EB5B}"/>
              </a:ext>
            </a:extLst>
          </p:cNvPr>
          <p:cNvSpPr txBox="1">
            <a:spLocks/>
          </p:cNvSpPr>
          <p:nvPr/>
        </p:nvSpPr>
        <p:spPr>
          <a:xfrm>
            <a:off x="656884" y="309707"/>
            <a:ext cx="7214532"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Vote on PICO</a:t>
            </a:r>
            <a:r>
              <a:rPr kumimoji="0" lang="en-US" sz="4400" b="1" i="0" u="none" strike="noStrike" kern="1200" cap="none" spc="0" normalizeH="0" noProof="0" dirty="0">
                <a:ln>
                  <a:noFill/>
                </a:ln>
                <a:solidFill>
                  <a:schemeClr val="tx1"/>
                </a:solidFill>
                <a:effectLst/>
                <a:uLnTx/>
                <a:uFillTx/>
                <a:latin typeface="+mj-lt"/>
                <a:ea typeface="+mj-ea"/>
                <a:cs typeface="+mj-cs"/>
              </a:rPr>
              <a:t> 3</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Recommendation</a:t>
            </a:r>
          </a:p>
        </p:txBody>
      </p:sp>
      <p:pic>
        <p:nvPicPr>
          <p:cNvPr id="5" name="Picture 2"/>
          <p:cNvPicPr>
            <a:picLocks noChangeAspect="1" noChangeArrowheads="1"/>
          </p:cNvPicPr>
          <p:nvPr/>
        </p:nvPicPr>
        <p:blipFill>
          <a:blip r:embed="rId3" cstate="print"/>
          <a:srcRect/>
          <a:stretch>
            <a:fillRect/>
          </a:stretch>
        </p:blipFill>
        <p:spPr bwMode="auto">
          <a:xfrm>
            <a:off x="3212158" y="1825625"/>
            <a:ext cx="2048172" cy="4351338"/>
          </a:xfrm>
          <a:prstGeom prst="rect">
            <a:avLst/>
          </a:prstGeom>
          <a:noFill/>
          <a:ln w="9525">
            <a:noFill/>
            <a:miter lim="800000"/>
            <a:headEnd/>
            <a:tailEnd/>
          </a:ln>
        </p:spPr>
      </p:pic>
    </p:spTree>
    <p:extLst>
      <p:ext uri="{BB962C8B-B14F-4D97-AF65-F5344CB8AC3E}">
        <p14:creationId xmlns:p14="http://schemas.microsoft.com/office/powerpoint/2010/main" val="3590481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655300" y="182245"/>
            <a:ext cx="7214532" cy="1325563"/>
          </a:xfrm>
        </p:spPr>
        <p:txBody>
          <a:bodyPr>
            <a:normAutofit/>
          </a:bodyPr>
          <a:lstStyle/>
          <a:p>
            <a:pPr algn="ctr"/>
            <a:r>
              <a:rPr lang="en-US" sz="5400" b="1" dirty="0">
                <a:solidFill>
                  <a:srgbClr val="0000FF"/>
                </a:solidFill>
              </a:rPr>
              <a:t>#</a:t>
            </a:r>
            <a:r>
              <a:rPr lang="en-US" sz="5400" b="1" dirty="0" err="1">
                <a:solidFill>
                  <a:srgbClr val="0000FF"/>
                </a:solidFill>
              </a:rPr>
              <a:t>PreventBDI</a:t>
            </a:r>
            <a:r>
              <a:rPr lang="en-US" sz="5400" b="1" dirty="0">
                <a:solidFill>
                  <a:srgbClr val="0000FF"/>
                </a:solidFill>
              </a:rPr>
              <a:t> </a:t>
            </a:r>
          </a:p>
        </p:txBody>
      </p:sp>
      <p:sp>
        <p:nvSpPr>
          <p:cNvPr id="3" name="Subtitle 2">
            <a:extLst>
              <a:ext uri="{FF2B5EF4-FFF2-40B4-BE49-F238E27FC236}">
                <a16:creationId xmlns:a16="http://schemas.microsoft.com/office/drawing/2014/main" id="{4464431E-52BF-467F-897A-934E4C36105C}"/>
              </a:ext>
            </a:extLst>
          </p:cNvPr>
          <p:cNvSpPr>
            <a:spLocks noGrp="1"/>
          </p:cNvSpPr>
          <p:nvPr>
            <p:ph idx="1"/>
          </p:nvPr>
        </p:nvSpPr>
        <p:spPr>
          <a:xfrm>
            <a:off x="720614" y="1397727"/>
            <a:ext cx="7214532" cy="5146764"/>
          </a:xfrm>
        </p:spPr>
        <p:txBody>
          <a:bodyPr>
            <a:normAutofit/>
          </a:bodyPr>
          <a:lstStyle/>
          <a:p>
            <a:pPr algn="ctr">
              <a:buNone/>
            </a:pPr>
            <a:r>
              <a:rPr lang="en-US" sz="3600" dirty="0"/>
              <a:t>Help Us Share Live Updates from </a:t>
            </a:r>
          </a:p>
          <a:p>
            <a:pPr algn="ctr">
              <a:buNone/>
            </a:pPr>
            <a:r>
              <a:rPr lang="en-US" sz="3600" dirty="0"/>
              <a:t>the Conference!</a:t>
            </a:r>
          </a:p>
          <a:p>
            <a:pPr algn="ctr">
              <a:buNone/>
            </a:pPr>
            <a:endParaRPr lang="en-US" sz="3600" dirty="0"/>
          </a:p>
          <a:p>
            <a:pPr algn="ctr">
              <a:buNone/>
            </a:pPr>
            <a:r>
              <a:rPr lang="en-US" sz="3600" dirty="0"/>
              <a:t>Use this </a:t>
            </a:r>
            <a:r>
              <a:rPr lang="en-US" sz="3600" dirty="0" err="1"/>
              <a:t>hashtag</a:t>
            </a:r>
            <a:r>
              <a:rPr lang="en-US" sz="3600" dirty="0"/>
              <a:t> on your </a:t>
            </a:r>
          </a:p>
          <a:p>
            <a:pPr algn="ctr">
              <a:buNone/>
            </a:pPr>
            <a:r>
              <a:rPr lang="en-US" sz="3600" dirty="0"/>
              <a:t>social media sites during the meeting.</a:t>
            </a:r>
          </a:p>
          <a:p>
            <a:pPr algn="ctr">
              <a:buNone/>
            </a:pPr>
            <a:r>
              <a:rPr lang="en-US" sz="3600" dirty="0"/>
              <a:t> </a:t>
            </a:r>
          </a:p>
        </p:txBody>
      </p:sp>
      <p:pic>
        <p:nvPicPr>
          <p:cNvPr id="1026" name="Picture 2" descr="C:\Users\Brenda\AppData\Local\Microsoft\Windows\Temporary Internet Files\Content.IE5\GM4PAR81\twitter_bird_blue_on_white.png(mediaclass-base-media-preview.d2c518cc99acd7f6b176d3cced63a653791dedb3)[1].jpg"/>
          <p:cNvPicPr>
            <a:picLocks noChangeAspect="1" noChangeArrowheads="1"/>
          </p:cNvPicPr>
          <p:nvPr/>
        </p:nvPicPr>
        <p:blipFill>
          <a:blip r:embed="rId3" cstate="print"/>
          <a:srcRect/>
          <a:stretch>
            <a:fillRect/>
          </a:stretch>
        </p:blipFill>
        <p:spPr bwMode="auto">
          <a:xfrm>
            <a:off x="746760" y="4624250"/>
            <a:ext cx="2127069" cy="1619796"/>
          </a:xfrm>
          <a:prstGeom prst="rect">
            <a:avLst/>
          </a:prstGeom>
          <a:noFill/>
        </p:spPr>
      </p:pic>
      <p:pic>
        <p:nvPicPr>
          <p:cNvPr id="1027" name="Picture 3" descr="C:\Users\Brenda\AppData\Local\Microsoft\Windows\Temporary Internet Files\Content.IE5\GM4PAR81\Facebook_icon_2013.svg[1].png"/>
          <p:cNvPicPr>
            <a:picLocks noChangeAspect="1" noChangeArrowheads="1"/>
          </p:cNvPicPr>
          <p:nvPr/>
        </p:nvPicPr>
        <p:blipFill>
          <a:blip r:embed="rId4" cstate="print"/>
          <a:srcRect/>
          <a:stretch>
            <a:fillRect/>
          </a:stretch>
        </p:blipFill>
        <p:spPr bwMode="auto">
          <a:xfrm>
            <a:off x="3474721" y="4846319"/>
            <a:ext cx="1554479" cy="1254033"/>
          </a:xfrm>
          <a:prstGeom prst="rect">
            <a:avLst/>
          </a:prstGeom>
          <a:noFill/>
        </p:spPr>
      </p:pic>
      <p:pic>
        <p:nvPicPr>
          <p:cNvPr id="1028" name="Picture 4" descr="C:\Users\Brenda\AppData\Local\Microsoft\Windows\Temporary Internet Files\Content.IE5\GM4PAR81\120px-Linkedin.svg[1].png"/>
          <p:cNvPicPr>
            <a:picLocks noChangeAspect="1" noChangeArrowheads="1"/>
          </p:cNvPicPr>
          <p:nvPr/>
        </p:nvPicPr>
        <p:blipFill>
          <a:blip r:embed="rId5" cstate="print"/>
          <a:srcRect/>
          <a:stretch>
            <a:fillRect/>
          </a:stretch>
        </p:blipFill>
        <p:spPr bwMode="auto">
          <a:xfrm>
            <a:off x="6256019" y="4816927"/>
            <a:ext cx="1385751" cy="1218113"/>
          </a:xfrm>
          <a:prstGeom prst="rect">
            <a:avLst/>
          </a:prstGeom>
          <a:noFill/>
        </p:spPr>
      </p:pic>
    </p:spTree>
    <p:extLst>
      <p:ext uri="{BB962C8B-B14F-4D97-AF65-F5344CB8AC3E}">
        <p14:creationId xmlns:p14="http://schemas.microsoft.com/office/powerpoint/2010/main" val="73345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7130" y="952500"/>
            <a:ext cx="7895771" cy="5181600"/>
          </a:xfrm>
        </p:spPr>
      </p:pic>
    </p:spTree>
    <p:extLst>
      <p:ext uri="{BB962C8B-B14F-4D97-AF65-F5344CB8AC3E}">
        <p14:creationId xmlns:p14="http://schemas.microsoft.com/office/powerpoint/2010/main" val="182450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381524" y="250031"/>
            <a:ext cx="7867126" cy="1325563"/>
          </a:xfrm>
        </p:spPr>
        <p:txBody>
          <a:bodyPr>
            <a:noAutofit/>
          </a:bodyPr>
          <a:lstStyle/>
          <a:p>
            <a:r>
              <a:rPr lang="en-US" sz="3200" dirty="0"/>
              <a:t>Multi-society State-of-the-Art Consensus Conference on Prevention of Bile Duct Injury During Cholecystectomy</a:t>
            </a:r>
          </a:p>
        </p:txBody>
      </p:sp>
      <p:pic>
        <p:nvPicPr>
          <p:cNvPr id="6" name="Picture 1"/>
          <p:cNvPicPr>
            <a:picLocks noGrp="1" noChangeAspect="1"/>
          </p:cNvPicPr>
          <p:nvPr>
            <p:ph idx="1"/>
          </p:nvPr>
        </p:nvPicPr>
        <p:blipFill>
          <a:blip r:embed="rId3" cstate="print">
            <a:extLst>
              <a:ext uri="{28A0092B-C50C-407E-A947-70E740481C1C}">
                <a14:useLocalDpi xmlns:a14="http://schemas.microsoft.com/office/drawing/2010/main" val="0"/>
              </a:ext>
            </a:extLst>
          </a:blip>
          <a:srcRect l="26666" t="26259" r="36667" b="26260"/>
          <a:stretch>
            <a:fillRect/>
          </a:stretch>
        </p:blipFill>
        <p:spPr bwMode="auto">
          <a:xfrm>
            <a:off x="514612" y="2535094"/>
            <a:ext cx="3486150" cy="300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0233AEEB-DD99-4C35-B2C6-952E9715B19E}"/>
              </a:ext>
            </a:extLst>
          </p:cNvPr>
          <p:cNvSpPr txBox="1">
            <a:spLocks/>
          </p:cNvSpPr>
          <p:nvPr/>
        </p:nvSpPr>
        <p:spPr>
          <a:xfrm>
            <a:off x="4515374" y="2535094"/>
            <a:ext cx="3733276" cy="351628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Sponsored by:</a:t>
            </a:r>
          </a:p>
          <a:p>
            <a:pPr marL="0" indent="0">
              <a:buNone/>
            </a:pPr>
            <a:r>
              <a:rPr lang="en-US" dirty="0"/>
              <a:t>SAGES</a:t>
            </a:r>
          </a:p>
          <a:p>
            <a:pPr marL="0" indent="0">
              <a:buNone/>
            </a:pPr>
            <a:r>
              <a:rPr lang="en-US" dirty="0"/>
              <a:t>AHPBA</a:t>
            </a:r>
          </a:p>
          <a:p>
            <a:pPr marL="0" indent="0">
              <a:buNone/>
            </a:pPr>
            <a:r>
              <a:rPr lang="en-US" dirty="0"/>
              <a:t>IHPBA</a:t>
            </a:r>
          </a:p>
          <a:p>
            <a:pPr marL="0" indent="0">
              <a:buNone/>
            </a:pPr>
            <a:r>
              <a:rPr lang="en-US" dirty="0"/>
              <a:t>SSAT</a:t>
            </a:r>
          </a:p>
          <a:p>
            <a:pPr marL="0" indent="0">
              <a:buNone/>
            </a:pPr>
            <a:r>
              <a:rPr lang="en-US" dirty="0"/>
              <a:t>EAES</a:t>
            </a:r>
          </a:p>
        </p:txBody>
      </p:sp>
    </p:spTree>
    <p:extLst>
      <p:ext uri="{BB962C8B-B14F-4D97-AF65-F5344CB8AC3E}">
        <p14:creationId xmlns:p14="http://schemas.microsoft.com/office/powerpoint/2010/main" val="7062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629174" y="365125"/>
            <a:ext cx="7214532" cy="1325563"/>
          </a:xfrm>
        </p:spPr>
        <p:txBody>
          <a:bodyPr>
            <a:normAutofit/>
          </a:bodyPr>
          <a:lstStyle/>
          <a:p>
            <a:r>
              <a:rPr lang="en-US" sz="3600" b="1" dirty="0">
                <a:latin typeface="Helvetica" panose="020B0604020202020204" pitchFamily="34" charset="0"/>
                <a:ea typeface="Tahoma" panose="020B0604030504040204" pitchFamily="34" charset="0"/>
                <a:cs typeface="Helvetica" panose="020B0604020202020204" pitchFamily="34" charset="0"/>
              </a:rPr>
              <a:t>Impact of Bile Duct Injury on the </a:t>
            </a:r>
            <a:br>
              <a:rPr lang="en-US" sz="3600" b="1" dirty="0">
                <a:latin typeface="Helvetica" panose="020B0604020202020204" pitchFamily="34" charset="0"/>
                <a:ea typeface="Tahoma" panose="020B0604030504040204" pitchFamily="34" charset="0"/>
                <a:cs typeface="Helvetica" panose="020B0604020202020204" pitchFamily="34" charset="0"/>
              </a:rPr>
            </a:br>
            <a:r>
              <a:rPr lang="en-US" sz="3600" b="1" dirty="0">
                <a:latin typeface="Helvetica" panose="020B0604020202020204" pitchFamily="34" charset="0"/>
                <a:ea typeface="Tahoma" panose="020B0604030504040204" pitchFamily="34" charset="0"/>
                <a:cs typeface="Helvetica" panose="020B0604020202020204" pitchFamily="34" charset="0"/>
              </a:rPr>
              <a:t>Patient and Society</a:t>
            </a:r>
          </a:p>
        </p:txBody>
      </p:sp>
      <p:sp>
        <p:nvSpPr>
          <p:cNvPr id="3" name="Subtitle 2">
            <a:extLst>
              <a:ext uri="{FF2B5EF4-FFF2-40B4-BE49-F238E27FC236}">
                <a16:creationId xmlns:a16="http://schemas.microsoft.com/office/drawing/2014/main" id="{4464431E-52BF-467F-897A-934E4C36105C}"/>
              </a:ext>
            </a:extLst>
          </p:cNvPr>
          <p:cNvSpPr>
            <a:spLocks noGrp="1"/>
          </p:cNvSpPr>
          <p:nvPr>
            <p:ph idx="1"/>
          </p:nvPr>
        </p:nvSpPr>
        <p:spPr>
          <a:xfrm>
            <a:off x="629174" y="1939925"/>
            <a:ext cx="7214532" cy="4351338"/>
          </a:xfrm>
        </p:spPr>
        <p:txBody>
          <a:bodyPr/>
          <a:lstStyle/>
          <a:p>
            <a:pPr marL="0" indent="0" algn="ctr">
              <a:buNone/>
            </a:pPr>
            <a:endParaRPr lang="en-US" b="1" dirty="0">
              <a:solidFill>
                <a:srgbClr val="011C3B"/>
              </a:solidFill>
            </a:endParaRPr>
          </a:p>
          <a:p>
            <a:pPr marL="0" indent="0" algn="ctr">
              <a:buNone/>
            </a:pPr>
            <a:r>
              <a:rPr lang="en-US" b="1" dirty="0">
                <a:solidFill>
                  <a:srgbClr val="011C3B"/>
                </a:solidFill>
              </a:rPr>
              <a:t>Dana A. Telem MD MPH</a:t>
            </a:r>
          </a:p>
          <a:p>
            <a:pPr marL="0" indent="0" algn="ctr">
              <a:buNone/>
            </a:pPr>
            <a:r>
              <a:rPr lang="en-US" b="1" dirty="0">
                <a:solidFill>
                  <a:srgbClr val="011C3B"/>
                </a:solidFill>
              </a:rPr>
              <a:t>Associate Professor of Surgery</a:t>
            </a:r>
          </a:p>
          <a:p>
            <a:pPr marL="0" indent="0" algn="ctr">
              <a:buNone/>
            </a:pPr>
            <a:r>
              <a:rPr lang="en-US" b="1" dirty="0">
                <a:solidFill>
                  <a:srgbClr val="011C3B"/>
                </a:solidFill>
              </a:rPr>
              <a:t>Associate Chair for Clinical Affairs</a:t>
            </a:r>
          </a:p>
          <a:p>
            <a:pPr marL="0" indent="0" algn="ctr">
              <a:buNone/>
            </a:pPr>
            <a:r>
              <a:rPr lang="en-US" b="1" dirty="0">
                <a:solidFill>
                  <a:srgbClr val="011C3B"/>
                </a:solidFill>
              </a:rPr>
              <a:t>Director, Comprehensive Hernia Program</a:t>
            </a:r>
          </a:p>
          <a:p>
            <a:pPr marL="0" indent="0" algn="ctr">
              <a:buNone/>
            </a:pPr>
            <a:r>
              <a:rPr lang="en-US" b="1" dirty="0">
                <a:solidFill>
                  <a:srgbClr val="011C3B"/>
                </a:solidFill>
              </a:rPr>
              <a:t>University of Michigan</a:t>
            </a:r>
          </a:p>
          <a:p>
            <a:pPr marL="0" indent="0" algn="ctr">
              <a:buNone/>
            </a:pPr>
            <a:endParaRPr lang="en-US" b="1" dirty="0">
              <a:solidFill>
                <a:srgbClr val="011C3B"/>
              </a:solidFill>
            </a:endParaRPr>
          </a:p>
          <a:p>
            <a:pPr marL="0" indent="0" algn="ctr">
              <a:buNone/>
            </a:pPr>
            <a:r>
              <a:rPr lang="en-US" altLang="en-US" b="1" dirty="0">
                <a:solidFill>
                  <a:srgbClr val="FF0000"/>
                </a:solidFill>
              </a:rPr>
              <a:t>Tweet: #</a:t>
            </a:r>
            <a:r>
              <a:rPr lang="en-US" altLang="en-US" b="1" dirty="0" err="1">
                <a:solidFill>
                  <a:srgbClr val="FF0000"/>
                </a:solidFill>
              </a:rPr>
              <a:t>PreventBDI</a:t>
            </a:r>
            <a:r>
              <a:rPr lang="en-US" altLang="en-US" b="1" dirty="0">
                <a:solidFill>
                  <a:srgbClr val="FF0000"/>
                </a:solidFill>
              </a:rPr>
              <a:t> </a:t>
            </a:r>
            <a:endParaRPr lang="en-US" b="1" dirty="0">
              <a:solidFill>
                <a:srgbClr val="FF0000"/>
              </a:solidFill>
            </a:endParaRPr>
          </a:p>
          <a:p>
            <a:pPr marL="0" indent="0" algn="ctr">
              <a:buNone/>
            </a:pPr>
            <a:endParaRPr lang="en-US" b="1" dirty="0">
              <a:solidFill>
                <a:srgbClr val="011C3B"/>
              </a:solidFill>
            </a:endParaRPr>
          </a:p>
          <a:p>
            <a:endParaRPr lang="en-US" dirty="0">
              <a:solidFill>
                <a:srgbClr val="011C3B"/>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323741"/>
            <a:ext cx="1534259" cy="1534259"/>
          </a:xfrm>
          <a:prstGeom prst="rect">
            <a:avLst/>
          </a:prstGeom>
        </p:spPr>
      </p:pic>
    </p:spTree>
    <p:extLst>
      <p:ext uri="{BB962C8B-B14F-4D97-AF65-F5344CB8AC3E}">
        <p14:creationId xmlns:p14="http://schemas.microsoft.com/office/powerpoint/2010/main" val="325526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Disclosures</a:t>
            </a:r>
            <a:endParaRPr lang="en-US" i="1" dirty="0">
              <a:latin typeface="Helvetica Neue" charset="0"/>
              <a:ea typeface="Helvetica Neue" charset="0"/>
              <a:cs typeface="Helvetica Neue" charset="0"/>
            </a:endParaRPr>
          </a:p>
        </p:txBody>
      </p:sp>
      <p:sp>
        <p:nvSpPr>
          <p:cNvPr id="7" name="Content Placeholder 6">
            <a:extLst>
              <a:ext uri="{FF2B5EF4-FFF2-40B4-BE49-F238E27FC236}">
                <a16:creationId xmlns:a16="http://schemas.microsoft.com/office/drawing/2014/main" id="{0233AEEB-DD99-4C35-B2C6-952E9715B19E}"/>
              </a:ext>
            </a:extLst>
          </p:cNvPr>
          <p:cNvSpPr>
            <a:spLocks noGrp="1"/>
          </p:cNvSpPr>
          <p:nvPr>
            <p:ph idx="1"/>
          </p:nvPr>
        </p:nvSpPr>
        <p:spPr/>
        <p:txBody>
          <a:bodyPr/>
          <a:lstStyle/>
          <a:p>
            <a:r>
              <a:rPr lang="en-US" dirty="0"/>
              <a:t>Agency for Healthcare Research and Quality (AHRQ) </a:t>
            </a:r>
            <a:r>
              <a:rPr lang="fi-FI" dirty="0"/>
              <a:t>KHS025778A</a:t>
            </a:r>
          </a:p>
          <a:p>
            <a:r>
              <a:rPr lang="fi-FI" dirty="0" err="1"/>
              <a:t>Medtronic</a:t>
            </a:r>
            <a:endParaRPr lang="fi-FI" dirty="0"/>
          </a:p>
          <a:p>
            <a:endParaRPr lang="fi-FI" dirty="0"/>
          </a:p>
          <a:p>
            <a:r>
              <a:rPr lang="en-US" i="1" dirty="0"/>
              <a:t>** None relevant to the subject matter of this talk</a:t>
            </a:r>
          </a:p>
        </p:txBody>
      </p:sp>
    </p:spTree>
    <p:extLst>
      <p:ext uri="{BB962C8B-B14F-4D97-AF65-F5344CB8AC3E}">
        <p14:creationId xmlns:p14="http://schemas.microsoft.com/office/powerpoint/2010/main" val="4065755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407459" y="1040342"/>
            <a:ext cx="10515600" cy="1033463"/>
          </a:xfrm>
        </p:spPr>
        <p:txBody>
          <a:bodyPr>
            <a:normAutofit fontScale="90000"/>
          </a:bodyPr>
          <a:lstStyle/>
          <a:p>
            <a:r>
              <a:rPr lang="en-US" sz="4900" b="1" dirty="0"/>
              <a:t>L. Michael Brunt, MD</a:t>
            </a:r>
            <a:br>
              <a:rPr lang="en-US" sz="3600" b="1" dirty="0"/>
            </a:br>
            <a:br>
              <a:rPr lang="en-US" sz="3600" b="1" dirty="0"/>
            </a:br>
            <a:r>
              <a:rPr lang="en-US" sz="3600" b="1" dirty="0"/>
              <a:t>Disclosures:</a:t>
            </a:r>
          </a:p>
        </p:txBody>
      </p:sp>
      <p:sp>
        <p:nvSpPr>
          <p:cNvPr id="7" name="Content Placeholder 6">
            <a:extLst>
              <a:ext uri="{FF2B5EF4-FFF2-40B4-BE49-F238E27FC236}">
                <a16:creationId xmlns:a16="http://schemas.microsoft.com/office/drawing/2014/main" id="{0233AEEB-DD99-4C35-B2C6-952E9715B19E}"/>
              </a:ext>
            </a:extLst>
          </p:cNvPr>
          <p:cNvSpPr>
            <a:spLocks noGrp="1"/>
          </p:cNvSpPr>
          <p:nvPr>
            <p:ph idx="1"/>
          </p:nvPr>
        </p:nvSpPr>
        <p:spPr>
          <a:xfrm>
            <a:off x="666750" y="2696634"/>
            <a:ext cx="10858500" cy="2214033"/>
          </a:xfrm>
          <a:noFill/>
        </p:spPr>
        <p:txBody>
          <a:bodyPr>
            <a:normAutofit/>
          </a:bodyPr>
          <a:lstStyle/>
          <a:p>
            <a:pPr>
              <a:buFont typeface="Wingdings" panose="05000000000000000000" pitchFamily="2" charset="2"/>
              <a:buChar char="§"/>
            </a:pPr>
            <a:r>
              <a:rPr lang="en-US" altLang="en-US" dirty="0"/>
              <a:t>Institutional research support:  </a:t>
            </a:r>
            <a:r>
              <a:rPr lang="en-US" altLang="en-US" sz="2800" dirty="0"/>
              <a:t>Gore</a:t>
            </a:r>
            <a:br>
              <a:rPr lang="en-US" altLang="en-US" sz="2800" dirty="0"/>
            </a:br>
            <a:endParaRPr lang="en-US" altLang="en-US" sz="2800" dirty="0"/>
          </a:p>
          <a:p>
            <a:pPr>
              <a:buFont typeface="Wingdings" panose="05000000000000000000" pitchFamily="2" charset="2"/>
              <a:buChar char="§"/>
            </a:pPr>
            <a:r>
              <a:rPr lang="en-US" altLang="en-US" dirty="0"/>
              <a:t>Chair, SAGES Safe Cholecystectomy Task Force</a:t>
            </a:r>
          </a:p>
          <a:p>
            <a:endParaRPr lang="en-US" dirty="0"/>
          </a:p>
        </p:txBody>
      </p:sp>
    </p:spTree>
    <p:extLst>
      <p:ext uri="{BB962C8B-B14F-4D97-AF65-F5344CB8AC3E}">
        <p14:creationId xmlns:p14="http://schemas.microsoft.com/office/powerpoint/2010/main" val="3524266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Cholecystectomy (LC)</a:t>
            </a:r>
            <a:endParaRPr lang="en-US" dirty="0"/>
          </a:p>
        </p:txBody>
      </p:sp>
      <p:sp>
        <p:nvSpPr>
          <p:cNvPr id="7" name="Content Placeholder 6">
            <a:extLst>
              <a:ext uri="{FF2B5EF4-FFF2-40B4-BE49-F238E27FC236}">
                <a16:creationId xmlns:a16="http://schemas.microsoft.com/office/drawing/2014/main" id="{0233AEEB-DD99-4C35-B2C6-952E9715B19E}"/>
              </a:ext>
            </a:extLst>
          </p:cNvPr>
          <p:cNvSpPr>
            <a:spLocks noGrp="1"/>
          </p:cNvSpPr>
          <p:nvPr>
            <p:ph idx="1"/>
          </p:nvPr>
        </p:nvSpPr>
        <p:spPr>
          <a:xfrm>
            <a:off x="838200" y="1425575"/>
            <a:ext cx="10515600" cy="4351338"/>
          </a:xfrm>
        </p:spPr>
        <p:txBody>
          <a:bodyPr>
            <a:normAutofit fontScale="62500" lnSpcReduction="20000"/>
          </a:bodyPr>
          <a:lstStyle/>
          <a:p>
            <a:r>
              <a:rPr lang="en-US" sz="4500" dirty="0"/>
              <a:t>~750,000 laparoscopic cholecystectomies/year</a:t>
            </a:r>
          </a:p>
          <a:p>
            <a:pPr marL="0" indent="0">
              <a:buNone/>
            </a:pPr>
            <a:endParaRPr lang="en-US" sz="1600" dirty="0"/>
          </a:p>
          <a:p>
            <a:r>
              <a:rPr lang="en-US" sz="4200" dirty="0"/>
              <a:t>Complications occur in up to 6-7% of patients*</a:t>
            </a:r>
          </a:p>
          <a:p>
            <a:pPr marL="0" indent="0">
              <a:buNone/>
            </a:pPr>
            <a:endParaRPr lang="en-US" sz="1600" dirty="0"/>
          </a:p>
          <a:p>
            <a:pPr lvl="3">
              <a:buFont typeface="Wingdings" panose="05000000000000000000" pitchFamily="2" charset="2"/>
              <a:buChar char="Ø"/>
            </a:pPr>
            <a:r>
              <a:rPr lang="en-US" sz="4200" dirty="0"/>
              <a:t>Bleeding</a:t>
            </a:r>
          </a:p>
          <a:p>
            <a:pPr lvl="3">
              <a:buFont typeface="Wingdings" panose="05000000000000000000" pitchFamily="2" charset="2"/>
              <a:buChar char="Ø"/>
            </a:pPr>
            <a:r>
              <a:rPr lang="en-US" sz="4200" dirty="0"/>
              <a:t>Abscess</a:t>
            </a:r>
          </a:p>
          <a:p>
            <a:pPr lvl="3">
              <a:buFont typeface="Wingdings" panose="05000000000000000000" pitchFamily="2" charset="2"/>
              <a:buChar char="Ø"/>
            </a:pPr>
            <a:r>
              <a:rPr lang="en-US" sz="4200" dirty="0"/>
              <a:t>Bile leak</a:t>
            </a:r>
          </a:p>
          <a:p>
            <a:pPr lvl="3">
              <a:buFont typeface="Wingdings" panose="05000000000000000000" pitchFamily="2" charset="2"/>
              <a:buChar char="Ø"/>
            </a:pPr>
            <a:r>
              <a:rPr lang="en-US" sz="4200" dirty="0"/>
              <a:t>Bowel/vascular injury</a:t>
            </a:r>
          </a:p>
          <a:p>
            <a:pPr lvl="3">
              <a:buFont typeface="Wingdings" panose="05000000000000000000" pitchFamily="2" charset="2"/>
              <a:buChar char="Ø"/>
            </a:pPr>
            <a:r>
              <a:rPr lang="en-US" sz="4200" dirty="0"/>
              <a:t>Wound complications</a:t>
            </a:r>
          </a:p>
          <a:p>
            <a:pPr lvl="3">
              <a:buFont typeface="Wingdings" panose="05000000000000000000" pitchFamily="2" charset="2"/>
              <a:buChar char="Ø"/>
            </a:pPr>
            <a:r>
              <a:rPr lang="en-US" sz="4200" b="1" i="1" dirty="0"/>
              <a:t>Common bile duct injury (BDI)</a:t>
            </a:r>
          </a:p>
          <a:p>
            <a:pPr marL="0" indent="0">
              <a:buNone/>
            </a:pPr>
            <a:endParaRPr lang="en-US" sz="1600" dirty="0"/>
          </a:p>
          <a:p>
            <a:r>
              <a:rPr lang="en-US" sz="4200" dirty="0"/>
              <a:t>Impact on health resource utilization –  perioperative ER utilization 10%, readmission 5-7%</a:t>
            </a:r>
          </a:p>
          <a:p>
            <a:endParaRPr lang="en-US" dirty="0"/>
          </a:p>
        </p:txBody>
      </p:sp>
      <p:sp>
        <p:nvSpPr>
          <p:cNvPr id="3" name="Rectangle 2"/>
          <p:cNvSpPr/>
          <p:nvPr/>
        </p:nvSpPr>
        <p:spPr>
          <a:xfrm>
            <a:off x="8806330" y="5407581"/>
            <a:ext cx="3385670" cy="369332"/>
          </a:xfrm>
          <a:prstGeom prst="rect">
            <a:avLst/>
          </a:prstGeom>
        </p:spPr>
        <p:txBody>
          <a:bodyPr wrap="none">
            <a:spAutoFit/>
          </a:bodyPr>
          <a:lstStyle/>
          <a:p>
            <a:r>
              <a:rPr lang="en-US" b="1" i="1" dirty="0"/>
              <a:t>Murphy et al. JACS 2010;21:73-80</a:t>
            </a:r>
          </a:p>
        </p:txBody>
      </p:sp>
    </p:spTree>
    <p:extLst>
      <p:ext uri="{BB962C8B-B14F-4D97-AF65-F5344CB8AC3E}">
        <p14:creationId xmlns:p14="http://schemas.microsoft.com/office/powerpoint/2010/main" val="2631183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Complications of LC over time</a:t>
            </a:r>
            <a:endParaRPr lang="en-US" dirty="0"/>
          </a:p>
        </p:txBody>
      </p:sp>
      <p:sp>
        <p:nvSpPr>
          <p:cNvPr id="5" name="Content Placeholder 4"/>
          <p:cNvSpPr txBox="1">
            <a:spLocks noGrp="1"/>
          </p:cNvSpPr>
          <p:nvPr>
            <p:ph idx="1"/>
          </p:nvPr>
        </p:nvSpPr>
        <p:spPr>
          <a:xfrm>
            <a:off x="838200" y="2166938"/>
            <a:ext cx="4505325" cy="228780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Trends in complications of LC over time (NIS)</a:t>
            </a:r>
          </a:p>
          <a:p>
            <a:pPr marL="0" indent="0">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Data until 2006 – still relevant </a:t>
            </a: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1225" y="1522989"/>
            <a:ext cx="6196000" cy="4077711"/>
          </a:xfrm>
          <a:prstGeom prst="rect">
            <a:avLst/>
          </a:prstGeom>
        </p:spPr>
      </p:pic>
      <p:sp>
        <p:nvSpPr>
          <p:cNvPr id="9" name="Rectangle 8"/>
          <p:cNvSpPr/>
          <p:nvPr/>
        </p:nvSpPr>
        <p:spPr>
          <a:xfrm>
            <a:off x="6527202" y="2014538"/>
            <a:ext cx="762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6.6%</a:t>
            </a:r>
          </a:p>
        </p:txBody>
      </p:sp>
      <p:sp>
        <p:nvSpPr>
          <p:cNvPr id="10" name="Rectangle 9"/>
          <p:cNvSpPr/>
          <p:nvPr/>
        </p:nvSpPr>
        <p:spPr>
          <a:xfrm>
            <a:off x="11139500" y="1652588"/>
            <a:ext cx="762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7.7%</a:t>
            </a:r>
          </a:p>
        </p:txBody>
      </p:sp>
      <p:sp>
        <p:nvSpPr>
          <p:cNvPr id="11" name="TextBox 10"/>
          <p:cNvSpPr txBox="1"/>
          <p:nvPr/>
        </p:nvSpPr>
        <p:spPr>
          <a:xfrm>
            <a:off x="185738" y="5431423"/>
            <a:ext cx="3900881" cy="338554"/>
          </a:xfrm>
          <a:prstGeom prst="rect">
            <a:avLst/>
          </a:prstGeom>
          <a:noFill/>
        </p:spPr>
        <p:txBody>
          <a:bodyPr wrap="square" rtlCol="0">
            <a:spAutoFit/>
          </a:bodyPr>
          <a:lstStyle/>
          <a:p>
            <a:r>
              <a:rPr lang="en-US" sz="1600" b="1" i="1" dirty="0"/>
              <a:t>Murphy et al. JACS 2010;21:73-80</a:t>
            </a:r>
          </a:p>
        </p:txBody>
      </p:sp>
    </p:spTree>
    <p:extLst>
      <p:ext uri="{BB962C8B-B14F-4D97-AF65-F5344CB8AC3E}">
        <p14:creationId xmlns:p14="http://schemas.microsoft.com/office/powerpoint/2010/main" val="3719271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BDI</a:t>
            </a:r>
            <a:endParaRPr lang="en-US" dirty="0"/>
          </a:p>
        </p:txBody>
      </p:sp>
      <p:sp>
        <p:nvSpPr>
          <p:cNvPr id="5" name="Content Placeholder 2"/>
          <p:cNvSpPr txBox="1">
            <a:spLocks/>
          </p:cNvSpPr>
          <p:nvPr/>
        </p:nvSpPr>
        <p:spPr>
          <a:xfrm>
            <a:off x="838200" y="1538287"/>
            <a:ext cx="8503920" cy="4575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Tahoma" panose="020B0604030504040204" pitchFamily="34" charset="0"/>
                <a:cs typeface="Tahoma" panose="020B0604030504040204" pitchFamily="34" charset="0"/>
              </a:rPr>
              <a:t>BDI is the most </a:t>
            </a:r>
            <a:r>
              <a:rPr lang="en-US" u="sng"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dreaded</a:t>
            </a:r>
            <a:r>
              <a:rPr lang="en-US" dirty="0">
                <a:ea typeface="Tahoma" panose="020B0604030504040204" pitchFamily="34" charset="0"/>
                <a:cs typeface="Tahoma" panose="020B0604030504040204" pitchFamily="34" charset="0"/>
              </a:rPr>
              <a:t> complication</a:t>
            </a:r>
          </a:p>
          <a:p>
            <a:pPr marL="0" indent="0">
              <a:buFont typeface="Arial" panose="020B0604020202020204" pitchFamily="34" charset="0"/>
              <a:buNone/>
            </a:pPr>
            <a:endParaRPr lang="en-US" sz="1600" dirty="0">
              <a:ea typeface="Tahoma" panose="020B0604030504040204" pitchFamily="34" charset="0"/>
              <a:cs typeface="Tahoma" panose="020B0604030504040204" pitchFamily="34" charset="0"/>
            </a:endParaRPr>
          </a:p>
          <a:p>
            <a:r>
              <a:rPr lang="en-US" dirty="0">
                <a:ea typeface="Tahoma" panose="020B0604030504040204" pitchFamily="34" charset="0"/>
                <a:cs typeface="Tahoma" panose="020B0604030504040204" pitchFamily="34" charset="0"/>
              </a:rPr>
              <a:t>Incidence is variable</a:t>
            </a:r>
          </a:p>
          <a:p>
            <a:pPr lvl="2">
              <a:buFont typeface="Wingdings" panose="05000000000000000000" pitchFamily="2" charset="2"/>
              <a:buChar char="Ø"/>
            </a:pPr>
            <a:r>
              <a:rPr lang="en-US" sz="2600" dirty="0">
                <a:ea typeface="Tahoma" panose="020B0604030504040204" pitchFamily="34" charset="0"/>
                <a:cs typeface="Tahoma" panose="020B0604030504040204" pitchFamily="34" charset="0"/>
              </a:rPr>
              <a:t>Depends on whether inclusive of bile leaks</a:t>
            </a:r>
          </a:p>
          <a:p>
            <a:pPr lvl="2">
              <a:buFont typeface="Wingdings" panose="05000000000000000000" pitchFamily="2" charset="2"/>
              <a:buChar char="Ø"/>
            </a:pPr>
            <a:r>
              <a:rPr lang="en-US" sz="2600" dirty="0">
                <a:ea typeface="Tahoma" panose="020B0604030504040204" pitchFamily="34" charset="0"/>
                <a:cs typeface="Tahoma" panose="020B0604030504040204" pitchFamily="34" charset="0"/>
              </a:rPr>
              <a:t>Up to 4 per 1000</a:t>
            </a:r>
          </a:p>
          <a:p>
            <a:pPr marL="274320" lvl="1" indent="0">
              <a:buFont typeface="Arial" panose="020B0604020202020204" pitchFamily="34" charset="0"/>
              <a:buNone/>
            </a:pPr>
            <a:endParaRPr lang="en-US" sz="1600" dirty="0">
              <a:ea typeface="Tahoma" panose="020B0604030504040204" pitchFamily="34" charset="0"/>
              <a:cs typeface="Tahoma" panose="020B0604030504040204" pitchFamily="34" charset="0"/>
            </a:endParaRPr>
          </a:p>
          <a:p>
            <a:r>
              <a:rPr lang="en-US" dirty="0">
                <a:ea typeface="Tahoma" panose="020B0604030504040204" pitchFamily="34" charset="0"/>
                <a:cs typeface="Tahoma" panose="020B0604030504040204" pitchFamily="34" charset="0"/>
              </a:rPr>
              <a:t>Data indicating incidence may be decreasing</a:t>
            </a:r>
          </a:p>
          <a:p>
            <a:pPr lvl="2">
              <a:buFont typeface="Wingdings" panose="05000000000000000000" pitchFamily="2" charset="2"/>
              <a:buChar char="Ø"/>
            </a:pPr>
            <a:r>
              <a:rPr lang="en-US" sz="2600" dirty="0">
                <a:ea typeface="Tahoma" panose="020B0604030504040204" pitchFamily="34" charset="0"/>
                <a:cs typeface="Tahoma" panose="020B0604030504040204" pitchFamily="34" charset="0"/>
              </a:rPr>
              <a:t>NY State (2005-2010): Major BDI 0.08%</a:t>
            </a:r>
          </a:p>
          <a:p>
            <a:pPr lvl="2">
              <a:buFont typeface="Wingdings" panose="05000000000000000000" pitchFamily="2" charset="2"/>
              <a:buChar char="Ø"/>
            </a:pPr>
            <a:r>
              <a:rPr lang="en-US" sz="2600" dirty="0">
                <a:ea typeface="Tahoma" panose="020B0604030504040204" pitchFamily="34" charset="0"/>
                <a:cs typeface="Tahoma" panose="020B0604030504040204" pitchFamily="34" charset="0"/>
              </a:rPr>
              <a:t>Buenos Aires (1991-2010): Major BDI 0.2%</a:t>
            </a:r>
          </a:p>
          <a:p>
            <a:pPr lvl="1"/>
            <a:endParaRPr lang="en-US" dirty="0"/>
          </a:p>
        </p:txBody>
      </p:sp>
      <p:sp>
        <p:nvSpPr>
          <p:cNvPr id="6" name="Rectangle 5"/>
          <p:cNvSpPr/>
          <p:nvPr/>
        </p:nvSpPr>
        <p:spPr>
          <a:xfrm>
            <a:off x="8366362" y="5081588"/>
            <a:ext cx="3627916" cy="646331"/>
          </a:xfrm>
          <a:prstGeom prst="rect">
            <a:avLst/>
          </a:prstGeom>
        </p:spPr>
        <p:txBody>
          <a:bodyPr wrap="none">
            <a:spAutoFit/>
          </a:bodyPr>
          <a:lstStyle/>
          <a:p>
            <a:r>
              <a:rPr lang="en-US" b="1" i="1" dirty="0"/>
              <a:t>Surg Endosc. 2016 </a:t>
            </a:r>
            <a:endParaRPr lang="en-US" dirty="0"/>
          </a:p>
          <a:p>
            <a:r>
              <a:rPr lang="en-US" b="1" i="1" dirty="0"/>
              <a:t>J Am Coll Surg. 2013;216(5):894-901</a:t>
            </a:r>
          </a:p>
        </p:txBody>
      </p:sp>
    </p:spTree>
    <p:extLst>
      <p:ext uri="{BB962C8B-B14F-4D97-AF65-F5344CB8AC3E}">
        <p14:creationId xmlns:p14="http://schemas.microsoft.com/office/powerpoint/2010/main" val="3242336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BDI: Contemporary Studies</a:t>
            </a:r>
            <a:endParaRPr lang="en-US" dirty="0"/>
          </a:p>
        </p:txBody>
      </p:sp>
      <p:graphicFrame>
        <p:nvGraphicFramePr>
          <p:cNvPr id="7" name="Table 6"/>
          <p:cNvGraphicFramePr>
            <a:graphicFrameLocks noGrp="1"/>
          </p:cNvGraphicFramePr>
          <p:nvPr>
            <p:extLst/>
          </p:nvPr>
        </p:nvGraphicFramePr>
        <p:xfrm>
          <a:off x="942976" y="1447223"/>
          <a:ext cx="8886825" cy="4176713"/>
        </p:xfrm>
        <a:graphic>
          <a:graphicData uri="http://schemas.openxmlformats.org/drawingml/2006/table">
            <a:tbl>
              <a:tblPr firstRow="1" bandRow="1">
                <a:tableStyleId>{5C22544A-7EE6-4342-B048-85BDC9FD1C3A}</a:tableStyleId>
              </a:tblPr>
              <a:tblGrid>
                <a:gridCol w="1971674">
                  <a:extLst>
                    <a:ext uri="{9D8B030D-6E8A-4147-A177-3AD203B41FA5}">
                      <a16:colId xmlns:a16="http://schemas.microsoft.com/office/drawing/2014/main" val="3054086615"/>
                    </a:ext>
                  </a:extLst>
                </a:gridCol>
                <a:gridCol w="2528888">
                  <a:extLst>
                    <a:ext uri="{9D8B030D-6E8A-4147-A177-3AD203B41FA5}">
                      <a16:colId xmlns:a16="http://schemas.microsoft.com/office/drawing/2014/main" val="4014426267"/>
                    </a:ext>
                  </a:extLst>
                </a:gridCol>
                <a:gridCol w="1700213">
                  <a:extLst>
                    <a:ext uri="{9D8B030D-6E8A-4147-A177-3AD203B41FA5}">
                      <a16:colId xmlns:a16="http://schemas.microsoft.com/office/drawing/2014/main" val="3560558474"/>
                    </a:ext>
                  </a:extLst>
                </a:gridCol>
                <a:gridCol w="2686050">
                  <a:extLst>
                    <a:ext uri="{9D8B030D-6E8A-4147-A177-3AD203B41FA5}">
                      <a16:colId xmlns:a16="http://schemas.microsoft.com/office/drawing/2014/main" val="1175996938"/>
                    </a:ext>
                  </a:extLst>
                </a:gridCol>
              </a:tblGrid>
              <a:tr h="521515">
                <a:tc>
                  <a:txBody>
                    <a:bodyPr/>
                    <a:lstStyle/>
                    <a:p>
                      <a:r>
                        <a:rPr lang="en-US" dirty="0"/>
                        <a:t>Study</a:t>
                      </a:r>
                    </a:p>
                  </a:txBody>
                  <a:tcPr>
                    <a:solidFill>
                      <a:srgbClr val="771F21"/>
                    </a:solidFill>
                  </a:tcPr>
                </a:tc>
                <a:tc>
                  <a:txBody>
                    <a:bodyPr/>
                    <a:lstStyle/>
                    <a:p>
                      <a:pPr algn="ctr"/>
                      <a:r>
                        <a:rPr lang="en-US" dirty="0"/>
                        <a:t>Source</a:t>
                      </a:r>
                    </a:p>
                  </a:txBody>
                  <a:tcPr>
                    <a:solidFill>
                      <a:srgbClr val="771F21"/>
                    </a:solidFill>
                  </a:tcPr>
                </a:tc>
                <a:tc>
                  <a:txBody>
                    <a:bodyPr/>
                    <a:lstStyle/>
                    <a:p>
                      <a:pPr algn="ctr"/>
                      <a:r>
                        <a:rPr lang="en-US" dirty="0"/>
                        <a:t>N</a:t>
                      </a:r>
                    </a:p>
                  </a:txBody>
                  <a:tcPr>
                    <a:solidFill>
                      <a:srgbClr val="771F21"/>
                    </a:solidFill>
                  </a:tcPr>
                </a:tc>
                <a:tc>
                  <a:txBody>
                    <a:bodyPr/>
                    <a:lstStyle/>
                    <a:p>
                      <a:pPr algn="ctr"/>
                      <a:r>
                        <a:rPr lang="en-US" dirty="0"/>
                        <a:t>Total BDI</a:t>
                      </a:r>
                    </a:p>
                  </a:txBody>
                  <a:tcPr>
                    <a:solidFill>
                      <a:srgbClr val="771F21"/>
                    </a:solidFill>
                  </a:tcPr>
                </a:tc>
                <a:extLst>
                  <a:ext uri="{0D108BD9-81ED-4DB2-BD59-A6C34878D82A}">
                    <a16:rowId xmlns:a16="http://schemas.microsoft.com/office/drawing/2014/main" val="1972497915"/>
                  </a:ext>
                </a:extLst>
              </a:tr>
              <a:tr h="632830">
                <a:tc>
                  <a:txBody>
                    <a:bodyPr/>
                    <a:lstStyle/>
                    <a:p>
                      <a:r>
                        <a:rPr lang="en-US" sz="1600" dirty="0" err="1">
                          <a:solidFill>
                            <a:srgbClr val="131313"/>
                          </a:solidFill>
                        </a:rPr>
                        <a:t>Schwaitzberg</a:t>
                      </a:r>
                      <a:r>
                        <a:rPr lang="en-US" sz="1600" dirty="0">
                          <a:solidFill>
                            <a:srgbClr val="131313"/>
                          </a:solidFill>
                        </a:rPr>
                        <a:t> 2014</a:t>
                      </a:r>
                    </a:p>
                  </a:txBody>
                  <a:tcPr/>
                </a:tc>
                <a:tc>
                  <a:txBody>
                    <a:bodyPr/>
                    <a:lstStyle/>
                    <a:p>
                      <a:pPr algn="ctr"/>
                      <a:r>
                        <a:rPr lang="en-US" sz="1600" dirty="0">
                          <a:solidFill>
                            <a:srgbClr val="131313"/>
                          </a:solidFill>
                        </a:rPr>
                        <a:t>Payor admin data</a:t>
                      </a:r>
                      <a:r>
                        <a:rPr lang="en-US" sz="1600" baseline="0" dirty="0">
                          <a:solidFill>
                            <a:srgbClr val="131313"/>
                          </a:solidFill>
                        </a:rPr>
                        <a:t> </a:t>
                      </a:r>
                      <a:endParaRPr lang="en-US" sz="1600" dirty="0">
                        <a:solidFill>
                          <a:srgbClr val="131313"/>
                        </a:solidFill>
                      </a:endParaRPr>
                    </a:p>
                  </a:txBody>
                  <a:tcPr/>
                </a:tc>
                <a:tc>
                  <a:txBody>
                    <a:bodyPr/>
                    <a:lstStyle/>
                    <a:p>
                      <a:pPr algn="ctr"/>
                      <a:r>
                        <a:rPr lang="en-US" sz="1600" dirty="0">
                          <a:solidFill>
                            <a:srgbClr val="131313"/>
                          </a:solidFill>
                        </a:rPr>
                        <a:t>53,632</a:t>
                      </a:r>
                    </a:p>
                  </a:txBody>
                  <a:tcPr/>
                </a:tc>
                <a:tc>
                  <a:txBody>
                    <a:bodyPr/>
                    <a:lstStyle/>
                    <a:p>
                      <a:pPr algn="ctr"/>
                      <a:r>
                        <a:rPr lang="en-US" sz="1600" dirty="0">
                          <a:solidFill>
                            <a:srgbClr val="131313"/>
                          </a:solidFill>
                        </a:rPr>
                        <a:t>82</a:t>
                      </a:r>
                      <a:r>
                        <a:rPr lang="en-US" sz="1600" baseline="0" dirty="0">
                          <a:solidFill>
                            <a:srgbClr val="131313"/>
                          </a:solidFill>
                        </a:rPr>
                        <a:t> (0.15%)</a:t>
                      </a:r>
                      <a:endParaRPr lang="en-US" sz="1600" dirty="0">
                        <a:solidFill>
                          <a:srgbClr val="131313"/>
                        </a:solidFill>
                      </a:endParaRPr>
                    </a:p>
                  </a:txBody>
                  <a:tcPr/>
                </a:tc>
                <a:extLst>
                  <a:ext uri="{0D108BD9-81ED-4DB2-BD59-A6C34878D82A}">
                    <a16:rowId xmlns:a16="http://schemas.microsoft.com/office/drawing/2014/main" val="3209059675"/>
                  </a:ext>
                </a:extLst>
              </a:tr>
              <a:tr h="771791">
                <a:tc>
                  <a:txBody>
                    <a:bodyPr/>
                    <a:lstStyle/>
                    <a:p>
                      <a:r>
                        <a:rPr lang="en-US" sz="1600" dirty="0" err="1">
                          <a:solidFill>
                            <a:srgbClr val="131313"/>
                          </a:solidFill>
                        </a:rPr>
                        <a:t>Tornqvist</a:t>
                      </a:r>
                      <a:r>
                        <a:rPr lang="en-US" sz="1600" dirty="0">
                          <a:solidFill>
                            <a:srgbClr val="131313"/>
                          </a:solidFill>
                        </a:rPr>
                        <a:t> 2015</a:t>
                      </a:r>
                    </a:p>
                  </a:txBody>
                  <a:tcPr/>
                </a:tc>
                <a:tc>
                  <a:txBody>
                    <a:bodyPr/>
                    <a:lstStyle/>
                    <a:p>
                      <a:pPr algn="ctr"/>
                      <a:r>
                        <a:rPr lang="en-US" sz="1600" dirty="0">
                          <a:solidFill>
                            <a:srgbClr val="131313"/>
                          </a:solidFill>
                        </a:rPr>
                        <a:t>Swedish national registry</a:t>
                      </a:r>
                    </a:p>
                  </a:txBody>
                  <a:tcPr/>
                </a:tc>
                <a:tc>
                  <a:txBody>
                    <a:bodyPr/>
                    <a:lstStyle/>
                    <a:p>
                      <a:pPr algn="ctr"/>
                      <a:r>
                        <a:rPr lang="en-US" sz="1600" dirty="0">
                          <a:solidFill>
                            <a:srgbClr val="131313"/>
                          </a:solidFill>
                        </a:rPr>
                        <a:t>51,041</a:t>
                      </a:r>
                    </a:p>
                  </a:txBody>
                  <a:tcPr/>
                </a:tc>
                <a:tc>
                  <a:txBody>
                    <a:bodyPr/>
                    <a:lstStyle/>
                    <a:p>
                      <a:pPr algn="ctr"/>
                      <a:r>
                        <a:rPr lang="en-US" sz="1600" dirty="0">
                          <a:solidFill>
                            <a:srgbClr val="131313"/>
                          </a:solidFill>
                        </a:rPr>
                        <a:t>747 (1.5%;</a:t>
                      </a:r>
                      <a:r>
                        <a:rPr lang="en-US" sz="1600" baseline="0" dirty="0">
                          <a:solidFill>
                            <a:srgbClr val="131313"/>
                          </a:solidFill>
                        </a:rPr>
                        <a:t> </a:t>
                      </a:r>
                      <a:r>
                        <a:rPr lang="en-US" sz="1600" dirty="0">
                          <a:solidFill>
                            <a:srgbClr val="131313"/>
                          </a:solidFill>
                        </a:rPr>
                        <a:t>0.36%</a:t>
                      </a:r>
                      <a:r>
                        <a:rPr lang="en-US" sz="1600" baseline="0" dirty="0">
                          <a:solidFill>
                            <a:srgbClr val="131313"/>
                          </a:solidFill>
                        </a:rPr>
                        <a:t> </a:t>
                      </a:r>
                      <a:r>
                        <a:rPr lang="en-US" sz="1600" dirty="0">
                          <a:solidFill>
                            <a:srgbClr val="131313"/>
                          </a:solidFill>
                        </a:rPr>
                        <a:t>major BDI)</a:t>
                      </a:r>
                    </a:p>
                  </a:txBody>
                  <a:tcPr/>
                </a:tc>
                <a:extLst>
                  <a:ext uri="{0D108BD9-81ED-4DB2-BD59-A6C34878D82A}">
                    <a16:rowId xmlns:a16="http://schemas.microsoft.com/office/drawing/2014/main" val="1852792785"/>
                  </a:ext>
                </a:extLst>
              </a:tr>
              <a:tr h="543113">
                <a:tc>
                  <a:txBody>
                    <a:bodyPr/>
                    <a:lstStyle/>
                    <a:p>
                      <a:r>
                        <a:rPr lang="en-US" sz="1600" dirty="0">
                          <a:solidFill>
                            <a:srgbClr val="131313"/>
                          </a:solidFill>
                        </a:rPr>
                        <a:t>Barrett 2017</a:t>
                      </a:r>
                    </a:p>
                  </a:txBody>
                  <a:tcPr/>
                </a:tc>
                <a:tc>
                  <a:txBody>
                    <a:bodyPr/>
                    <a:lstStyle/>
                    <a:p>
                      <a:pPr algn="ctr"/>
                      <a:r>
                        <a:rPr lang="en-US" sz="1600" dirty="0" err="1">
                          <a:solidFill>
                            <a:srgbClr val="131313"/>
                          </a:solidFill>
                        </a:rPr>
                        <a:t>Truven</a:t>
                      </a:r>
                      <a:r>
                        <a:rPr lang="en-US" sz="1600" dirty="0">
                          <a:solidFill>
                            <a:srgbClr val="131313"/>
                          </a:solidFill>
                        </a:rPr>
                        <a:t> database</a:t>
                      </a:r>
                    </a:p>
                  </a:txBody>
                  <a:tcPr/>
                </a:tc>
                <a:tc>
                  <a:txBody>
                    <a:bodyPr/>
                    <a:lstStyle/>
                    <a:p>
                      <a:pPr algn="ctr"/>
                      <a:r>
                        <a:rPr lang="en-US" sz="1600" dirty="0">
                          <a:solidFill>
                            <a:srgbClr val="131313"/>
                          </a:solidFill>
                        </a:rPr>
                        <a:t>319,184</a:t>
                      </a:r>
                    </a:p>
                  </a:txBody>
                  <a:tcPr/>
                </a:tc>
                <a:tc>
                  <a:txBody>
                    <a:bodyPr/>
                    <a:lstStyle/>
                    <a:p>
                      <a:pPr algn="ctr"/>
                      <a:r>
                        <a:rPr lang="en-US" sz="1600" dirty="0">
                          <a:solidFill>
                            <a:srgbClr val="131313"/>
                          </a:solidFill>
                        </a:rPr>
                        <a:t>741 (0.23%) major BDI</a:t>
                      </a:r>
                    </a:p>
                  </a:txBody>
                  <a:tcPr/>
                </a:tc>
                <a:extLst>
                  <a:ext uri="{0D108BD9-81ED-4DB2-BD59-A6C34878D82A}">
                    <a16:rowId xmlns:a16="http://schemas.microsoft.com/office/drawing/2014/main" val="1740421100"/>
                  </a:ext>
                </a:extLst>
              </a:tr>
              <a:tr h="543113">
                <a:tc>
                  <a:txBody>
                    <a:bodyPr/>
                    <a:lstStyle/>
                    <a:p>
                      <a:r>
                        <a:rPr lang="en-US" sz="1600" dirty="0">
                          <a:solidFill>
                            <a:srgbClr val="131313"/>
                          </a:solidFill>
                        </a:rPr>
                        <a:t>Lilley 2017</a:t>
                      </a:r>
                    </a:p>
                  </a:txBody>
                  <a:tcPr/>
                </a:tc>
                <a:tc>
                  <a:txBody>
                    <a:bodyPr/>
                    <a:lstStyle/>
                    <a:p>
                      <a:pPr algn="ctr"/>
                      <a:r>
                        <a:rPr lang="en-US" sz="1600" dirty="0">
                          <a:solidFill>
                            <a:srgbClr val="131313"/>
                          </a:solidFill>
                        </a:rPr>
                        <a:t>Medicare Admin data</a:t>
                      </a:r>
                    </a:p>
                  </a:txBody>
                  <a:tcPr/>
                </a:tc>
                <a:tc>
                  <a:txBody>
                    <a:bodyPr/>
                    <a:lstStyle/>
                    <a:p>
                      <a:pPr algn="ctr"/>
                      <a:r>
                        <a:rPr lang="en-US" sz="1600" dirty="0">
                          <a:solidFill>
                            <a:srgbClr val="131313"/>
                          </a:solidFill>
                        </a:rPr>
                        <a:t>472,367</a:t>
                      </a:r>
                    </a:p>
                  </a:txBody>
                  <a:tcPr/>
                </a:tc>
                <a:tc>
                  <a:txBody>
                    <a:bodyPr/>
                    <a:lstStyle/>
                    <a:p>
                      <a:pPr algn="ctr"/>
                      <a:r>
                        <a:rPr lang="en-US" sz="1600" dirty="0">
                          <a:solidFill>
                            <a:srgbClr val="131313"/>
                          </a:solidFill>
                        </a:rPr>
                        <a:t>0.3%</a:t>
                      </a:r>
                    </a:p>
                  </a:txBody>
                  <a:tcPr/>
                </a:tc>
                <a:extLst>
                  <a:ext uri="{0D108BD9-81ED-4DB2-BD59-A6C34878D82A}">
                    <a16:rowId xmlns:a16="http://schemas.microsoft.com/office/drawing/2014/main" val="2261830035"/>
                  </a:ext>
                </a:extLst>
              </a:tr>
              <a:tr h="543113">
                <a:tc>
                  <a:txBody>
                    <a:bodyPr/>
                    <a:lstStyle/>
                    <a:p>
                      <a:r>
                        <a:rPr lang="en-US" sz="1600" dirty="0" err="1">
                          <a:solidFill>
                            <a:srgbClr val="131313"/>
                          </a:solidFill>
                        </a:rPr>
                        <a:t>Pucher</a:t>
                      </a:r>
                      <a:r>
                        <a:rPr lang="en-US" sz="1600" dirty="0">
                          <a:solidFill>
                            <a:srgbClr val="131313"/>
                          </a:solidFill>
                        </a:rPr>
                        <a:t> 2018</a:t>
                      </a:r>
                    </a:p>
                  </a:txBody>
                  <a:tcPr/>
                </a:tc>
                <a:tc>
                  <a:txBody>
                    <a:bodyPr/>
                    <a:lstStyle/>
                    <a:p>
                      <a:pPr algn="ctr"/>
                      <a:r>
                        <a:rPr lang="en-US" sz="1600" dirty="0">
                          <a:solidFill>
                            <a:srgbClr val="131313"/>
                          </a:solidFill>
                        </a:rPr>
                        <a:t>Systematic</a:t>
                      </a:r>
                      <a:r>
                        <a:rPr lang="en-US" sz="1600" baseline="0" dirty="0">
                          <a:solidFill>
                            <a:srgbClr val="131313"/>
                          </a:solidFill>
                        </a:rPr>
                        <a:t> review</a:t>
                      </a:r>
                      <a:endParaRPr lang="en-US" sz="1600" dirty="0">
                        <a:solidFill>
                          <a:srgbClr val="131313"/>
                        </a:solidFill>
                      </a:endParaRPr>
                    </a:p>
                  </a:txBody>
                  <a:tcPr/>
                </a:tc>
                <a:tc>
                  <a:txBody>
                    <a:bodyPr/>
                    <a:lstStyle/>
                    <a:p>
                      <a:pPr algn="ctr"/>
                      <a:r>
                        <a:rPr lang="en-US" sz="1600" dirty="0">
                          <a:solidFill>
                            <a:srgbClr val="131313"/>
                          </a:solidFill>
                        </a:rPr>
                        <a:t>505,292</a:t>
                      </a:r>
                    </a:p>
                  </a:txBody>
                  <a:tcPr/>
                </a:tc>
                <a:tc>
                  <a:txBody>
                    <a:bodyPr/>
                    <a:lstStyle/>
                    <a:p>
                      <a:pPr algn="ctr"/>
                      <a:r>
                        <a:rPr lang="en-US" sz="1600" dirty="0">
                          <a:solidFill>
                            <a:srgbClr val="131313"/>
                          </a:solidFill>
                        </a:rPr>
                        <a:t>0.32-0.52%</a:t>
                      </a:r>
                    </a:p>
                  </a:txBody>
                  <a:tcPr/>
                </a:tc>
                <a:extLst>
                  <a:ext uri="{0D108BD9-81ED-4DB2-BD59-A6C34878D82A}">
                    <a16:rowId xmlns:a16="http://schemas.microsoft.com/office/drawing/2014/main" val="3225873864"/>
                  </a:ext>
                </a:extLst>
              </a:tr>
              <a:tr h="621238">
                <a:tc>
                  <a:txBody>
                    <a:bodyPr/>
                    <a:lstStyle/>
                    <a:p>
                      <a:r>
                        <a:rPr lang="en-US" sz="1600">
                          <a:solidFill>
                            <a:srgbClr val="131313"/>
                          </a:solidFill>
                        </a:rPr>
                        <a:t>Fong 2018</a:t>
                      </a:r>
                      <a:endParaRPr lang="en-US" sz="1600" dirty="0">
                        <a:solidFill>
                          <a:srgbClr val="131313"/>
                        </a:solidFill>
                      </a:endParaRPr>
                    </a:p>
                  </a:txBody>
                  <a:tcPr/>
                </a:tc>
                <a:tc>
                  <a:txBody>
                    <a:bodyPr/>
                    <a:lstStyle/>
                    <a:p>
                      <a:pPr algn="ctr"/>
                      <a:r>
                        <a:rPr lang="en-US" sz="1600" dirty="0">
                          <a:solidFill>
                            <a:srgbClr val="131313"/>
                          </a:solidFill>
                        </a:rPr>
                        <a:t>CA State Admin data</a:t>
                      </a:r>
                    </a:p>
                  </a:txBody>
                  <a:tcPr/>
                </a:tc>
                <a:tc>
                  <a:txBody>
                    <a:bodyPr/>
                    <a:lstStyle/>
                    <a:p>
                      <a:pPr algn="ctr"/>
                      <a:r>
                        <a:rPr lang="en-US" sz="1600" dirty="0">
                          <a:solidFill>
                            <a:srgbClr val="131313"/>
                          </a:solidFill>
                        </a:rPr>
                        <a:t>711,454</a:t>
                      </a:r>
                    </a:p>
                  </a:txBody>
                  <a:tcPr/>
                </a:tc>
                <a:tc>
                  <a:txBody>
                    <a:bodyPr/>
                    <a:lstStyle/>
                    <a:p>
                      <a:pPr algn="ctr"/>
                      <a:r>
                        <a:rPr lang="en-US" sz="1600" dirty="0">
                          <a:solidFill>
                            <a:srgbClr val="131313"/>
                          </a:solidFill>
                        </a:rPr>
                        <a:t>0.22% major BDI</a:t>
                      </a:r>
                    </a:p>
                    <a:p>
                      <a:pPr algn="ctr"/>
                      <a:r>
                        <a:rPr lang="en-US" sz="1600" dirty="0">
                          <a:solidFill>
                            <a:srgbClr val="131313"/>
                          </a:solidFill>
                        </a:rPr>
                        <a:t>0.50% bile</a:t>
                      </a:r>
                      <a:r>
                        <a:rPr lang="en-US" sz="1600" baseline="0" dirty="0">
                          <a:solidFill>
                            <a:srgbClr val="131313"/>
                          </a:solidFill>
                        </a:rPr>
                        <a:t> leaks</a:t>
                      </a:r>
                      <a:endParaRPr lang="en-US" sz="1600" dirty="0">
                        <a:solidFill>
                          <a:srgbClr val="131313"/>
                        </a:solidFill>
                      </a:endParaRPr>
                    </a:p>
                  </a:txBody>
                  <a:tcPr/>
                </a:tc>
                <a:extLst>
                  <a:ext uri="{0D108BD9-81ED-4DB2-BD59-A6C34878D82A}">
                    <a16:rowId xmlns:a16="http://schemas.microsoft.com/office/drawing/2014/main" val="3222961263"/>
                  </a:ext>
                </a:extLst>
              </a:tr>
            </a:tbl>
          </a:graphicData>
        </a:graphic>
      </p:graphicFrame>
    </p:spTree>
    <p:extLst>
      <p:ext uri="{BB962C8B-B14F-4D97-AF65-F5344CB8AC3E}">
        <p14:creationId xmlns:p14="http://schemas.microsoft.com/office/powerpoint/2010/main" val="2805008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BDI</a:t>
            </a:r>
            <a:endParaRPr lang="en-US" dirty="0"/>
          </a:p>
        </p:txBody>
      </p:sp>
      <p:sp>
        <p:nvSpPr>
          <p:cNvPr id="5" name="Content Placeholder 3"/>
          <p:cNvSpPr>
            <a:spLocks noGrp="1"/>
          </p:cNvSpPr>
          <p:nvPr>
            <p:ph idx="1"/>
          </p:nvPr>
        </p:nvSpPr>
        <p:spPr>
          <a:xfrm>
            <a:off x="838200" y="1495468"/>
            <a:ext cx="8503920" cy="4446417"/>
          </a:xfrm>
        </p:spPr>
        <p:txBody>
          <a:bodyPr>
            <a:normAutofit fontScale="85000" lnSpcReduction="20000"/>
          </a:bodyPr>
          <a:lstStyle/>
          <a:p>
            <a:r>
              <a:rPr lang="en-US" sz="3600" dirty="0"/>
              <a:t>Data derived from </a:t>
            </a:r>
            <a:r>
              <a:rPr lang="en-US" sz="3600" dirty="0" err="1"/>
              <a:t>GallRiks</a:t>
            </a:r>
            <a:r>
              <a:rPr lang="en-US" sz="3600" dirty="0"/>
              <a:t>.</a:t>
            </a:r>
          </a:p>
          <a:p>
            <a:pPr lvl="2">
              <a:buFont typeface="Wingdings" panose="05000000000000000000" pitchFamily="2" charset="2"/>
              <a:buChar char="Ø"/>
            </a:pPr>
            <a:r>
              <a:rPr lang="en-US" sz="3400" dirty="0"/>
              <a:t>Founded in 2005</a:t>
            </a:r>
          </a:p>
          <a:p>
            <a:pPr lvl="2">
              <a:buFont typeface="Wingdings" panose="05000000000000000000" pitchFamily="2" charset="2"/>
              <a:buChar char="Ø"/>
            </a:pPr>
            <a:r>
              <a:rPr lang="en-US" sz="3400" dirty="0"/>
              <a:t>National Swedish Registry for Surgery and ERCP </a:t>
            </a:r>
          </a:p>
          <a:p>
            <a:pPr lvl="2">
              <a:buFont typeface="Wingdings" panose="05000000000000000000" pitchFamily="2" charset="2"/>
              <a:buChar char="Ø"/>
            </a:pPr>
            <a:r>
              <a:rPr lang="en-US" sz="3400" dirty="0"/>
              <a:t>Captures ~90 per cent of all cholecystectomies </a:t>
            </a:r>
          </a:p>
          <a:p>
            <a:pPr lvl="2">
              <a:buFont typeface="Wingdings" panose="05000000000000000000" pitchFamily="2" charset="2"/>
              <a:buChar char="Ø"/>
            </a:pPr>
            <a:r>
              <a:rPr lang="en-US" sz="3400" dirty="0"/>
              <a:t>Aims to provide current information regarding indications, treatment methods and complications. </a:t>
            </a:r>
            <a:endParaRPr lang="en-US" sz="1400" dirty="0"/>
          </a:p>
          <a:p>
            <a:pPr marL="0" indent="0">
              <a:buNone/>
            </a:pPr>
            <a:endParaRPr lang="en-US" sz="1400" dirty="0"/>
          </a:p>
          <a:p>
            <a:r>
              <a:rPr lang="en-US" sz="3600" dirty="0"/>
              <a:t>1.5% of patients had BDI (including bile leaks)</a:t>
            </a:r>
          </a:p>
          <a:p>
            <a:pPr marL="0" indent="0">
              <a:buNone/>
            </a:pPr>
            <a:endParaRPr lang="en-US" sz="1300" dirty="0"/>
          </a:p>
          <a:p>
            <a:r>
              <a:rPr lang="en-US" sz="3600" dirty="0"/>
              <a:t>Incidence of major BDI requiring reconstruction was 0.4%</a:t>
            </a:r>
          </a:p>
          <a:p>
            <a:pPr marL="0" indent="0">
              <a:buNone/>
            </a:pPr>
            <a:endParaRPr lang="en-US" sz="1300" dirty="0"/>
          </a:p>
        </p:txBody>
      </p:sp>
      <p:sp>
        <p:nvSpPr>
          <p:cNvPr id="6" name="Rectangle 5"/>
          <p:cNvSpPr/>
          <p:nvPr/>
        </p:nvSpPr>
        <p:spPr>
          <a:xfrm>
            <a:off x="8696622" y="5370275"/>
            <a:ext cx="4140877" cy="369332"/>
          </a:xfrm>
          <a:prstGeom prst="rect">
            <a:avLst/>
          </a:prstGeom>
        </p:spPr>
        <p:txBody>
          <a:bodyPr wrap="none">
            <a:spAutoFit/>
          </a:bodyPr>
          <a:lstStyle/>
          <a:p>
            <a:r>
              <a:rPr lang="de-DE" b="1" i="1" dirty="0"/>
              <a:t>Arch Surg. 2006;141(12):1207-13.</a:t>
            </a:r>
            <a:endParaRPr lang="en-US" b="1" i="1" dirty="0"/>
          </a:p>
        </p:txBody>
      </p:sp>
      <p:sp>
        <p:nvSpPr>
          <p:cNvPr id="3" name="Rectangle 2"/>
          <p:cNvSpPr/>
          <p:nvPr/>
        </p:nvSpPr>
        <p:spPr>
          <a:xfrm>
            <a:off x="9145824" y="5089208"/>
            <a:ext cx="2872902" cy="369332"/>
          </a:xfrm>
          <a:prstGeom prst="rect">
            <a:avLst/>
          </a:prstGeom>
        </p:spPr>
        <p:txBody>
          <a:bodyPr wrap="none">
            <a:spAutoFit/>
          </a:bodyPr>
          <a:lstStyle/>
          <a:p>
            <a:r>
              <a:rPr lang="en-US" b="1" i="1" dirty="0"/>
              <a:t>Br J Surg. 2015;102(8):952-8</a:t>
            </a:r>
          </a:p>
        </p:txBody>
      </p:sp>
    </p:spTree>
    <p:extLst>
      <p:ext uri="{BB962C8B-B14F-4D97-AF65-F5344CB8AC3E}">
        <p14:creationId xmlns:p14="http://schemas.microsoft.com/office/powerpoint/2010/main" val="2185274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Distribution of BDI</a:t>
            </a:r>
            <a:endParaRPr lang="en-US" dirty="0"/>
          </a:p>
        </p:txBody>
      </p:sp>
      <p:sp>
        <p:nvSpPr>
          <p:cNvPr id="7" name="Content Placeholder 6">
            <a:extLst>
              <a:ext uri="{FF2B5EF4-FFF2-40B4-BE49-F238E27FC236}">
                <a16:creationId xmlns:a16="http://schemas.microsoft.com/office/drawing/2014/main" id="{0233AEEB-DD99-4C35-B2C6-952E9715B19E}"/>
              </a:ext>
            </a:extLst>
          </p:cNvPr>
          <p:cNvSpPr>
            <a:spLocks noGrp="1"/>
          </p:cNvSpPr>
          <p:nvPr>
            <p:ph idx="1"/>
          </p:nvPr>
        </p:nvSpPr>
        <p:spPr>
          <a:xfrm>
            <a:off x="838200" y="1539875"/>
            <a:ext cx="10515600" cy="4351338"/>
          </a:xfrm>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Distribution of 747 bile duct injuries among 51,041 cholecystectomies in </a:t>
            </a:r>
            <a:r>
              <a:rPr lang="en-US" altLang="en-US" dirty="0" err="1">
                <a:latin typeface="Tahoma" panose="020B0604030504040204" pitchFamily="34" charset="0"/>
                <a:ea typeface="Tahoma" panose="020B0604030504040204" pitchFamily="34" charset="0"/>
                <a:cs typeface="Tahoma" panose="020B0604030504040204" pitchFamily="34" charset="0"/>
              </a:rPr>
              <a:t>GallRiks</a:t>
            </a:r>
            <a:r>
              <a:rPr lang="en-US" altLang="en-US" dirty="0">
                <a:latin typeface="Tahoma" panose="020B0604030504040204" pitchFamily="34" charset="0"/>
                <a:ea typeface="Tahoma" panose="020B0604030504040204" pitchFamily="34" charset="0"/>
                <a:cs typeface="Tahoma" panose="020B0604030504040204" pitchFamily="34" charset="0"/>
              </a:rPr>
              <a:t> (2005-10)</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graphicFrame>
        <p:nvGraphicFramePr>
          <p:cNvPr id="5" name="Content Placeholder 6"/>
          <p:cNvGraphicFramePr>
            <a:graphicFrameLocks/>
          </p:cNvGraphicFramePr>
          <p:nvPr>
            <p:extLst/>
          </p:nvPr>
        </p:nvGraphicFramePr>
        <p:xfrm>
          <a:off x="1169309" y="2499002"/>
          <a:ext cx="8691373" cy="2961640"/>
        </p:xfrm>
        <a:graphic>
          <a:graphicData uri="http://schemas.openxmlformats.org/drawingml/2006/table">
            <a:tbl>
              <a:tblPr firstRow="1" bandRow="1">
                <a:tableStyleId>{5C22544A-7EE6-4342-B048-85BDC9FD1C3A}</a:tableStyleId>
              </a:tblPr>
              <a:tblGrid>
                <a:gridCol w="5151219">
                  <a:extLst>
                    <a:ext uri="{9D8B030D-6E8A-4147-A177-3AD203B41FA5}">
                      <a16:colId xmlns:a16="http://schemas.microsoft.com/office/drawing/2014/main" val="20000"/>
                    </a:ext>
                  </a:extLst>
                </a:gridCol>
                <a:gridCol w="2181138">
                  <a:extLst>
                    <a:ext uri="{9D8B030D-6E8A-4147-A177-3AD203B41FA5}">
                      <a16:colId xmlns:a16="http://schemas.microsoft.com/office/drawing/2014/main" val="20001"/>
                    </a:ext>
                  </a:extLst>
                </a:gridCol>
                <a:gridCol w="1359016">
                  <a:extLst>
                    <a:ext uri="{9D8B030D-6E8A-4147-A177-3AD203B41FA5}">
                      <a16:colId xmlns:a16="http://schemas.microsoft.com/office/drawing/2014/main" val="20002"/>
                    </a:ext>
                  </a:extLst>
                </a:gridCol>
              </a:tblGrid>
              <a:tr h="319088">
                <a:tc>
                  <a:txBody>
                    <a:bodyPr/>
                    <a:lstStyle/>
                    <a:p>
                      <a:pPr algn="ctr"/>
                      <a:r>
                        <a:rPr lang="en-US" dirty="0"/>
                        <a:t>Type of</a:t>
                      </a:r>
                      <a:r>
                        <a:rPr lang="en-US" baseline="0" dirty="0"/>
                        <a:t> Injury (n=747)</a:t>
                      </a:r>
                      <a:endParaRPr lang="en-US" dirty="0"/>
                    </a:p>
                  </a:txBody>
                  <a:tcPr/>
                </a:tc>
                <a:tc>
                  <a:txBody>
                    <a:bodyPr/>
                    <a:lstStyle/>
                    <a:p>
                      <a:pPr algn="ctr"/>
                      <a:r>
                        <a:rPr lang="en-US" dirty="0"/>
                        <a:t>Hannover Grade</a:t>
                      </a:r>
                    </a:p>
                  </a:txBody>
                  <a:tcPr/>
                </a:tc>
                <a:tc>
                  <a:txBody>
                    <a:bodyPr/>
                    <a:lstStyle/>
                    <a:p>
                      <a:pPr algn="ctr"/>
                      <a:r>
                        <a:rPr lang="en-US" dirty="0"/>
                        <a:t>N (%)</a:t>
                      </a:r>
                    </a:p>
                  </a:txBody>
                  <a:tcPr/>
                </a:tc>
                <a:extLst>
                  <a:ext uri="{0D108BD9-81ED-4DB2-BD59-A6C34878D82A}">
                    <a16:rowId xmlns:a16="http://schemas.microsoft.com/office/drawing/2014/main" val="10000"/>
                  </a:ext>
                </a:extLst>
              </a:tr>
              <a:tr h="370840">
                <a:tc>
                  <a:txBody>
                    <a:bodyPr/>
                    <a:lstStyle/>
                    <a:p>
                      <a:r>
                        <a:rPr lang="en-US" dirty="0"/>
                        <a:t>Cystic duct leak</a:t>
                      </a:r>
                    </a:p>
                  </a:txBody>
                  <a:tcPr/>
                </a:tc>
                <a:tc>
                  <a:txBody>
                    <a:bodyPr/>
                    <a:lstStyle/>
                    <a:p>
                      <a:pPr algn="ctr"/>
                      <a:r>
                        <a:rPr lang="en-US" dirty="0"/>
                        <a:t>A1</a:t>
                      </a:r>
                    </a:p>
                  </a:txBody>
                  <a:tcPr/>
                </a:tc>
                <a:tc>
                  <a:txBody>
                    <a:bodyPr/>
                    <a:lstStyle/>
                    <a:p>
                      <a:pPr algn="ctr"/>
                      <a:r>
                        <a:rPr lang="en-US" dirty="0"/>
                        <a:t>265 (35.5)</a:t>
                      </a:r>
                    </a:p>
                  </a:txBody>
                  <a:tcPr/>
                </a:tc>
                <a:extLst>
                  <a:ext uri="{0D108BD9-81ED-4DB2-BD59-A6C34878D82A}">
                    <a16:rowId xmlns:a16="http://schemas.microsoft.com/office/drawing/2014/main" val="10001"/>
                  </a:ext>
                </a:extLst>
              </a:tr>
              <a:tr h="370840">
                <a:tc>
                  <a:txBody>
                    <a:bodyPr/>
                    <a:lstStyle/>
                    <a:p>
                      <a:r>
                        <a:rPr lang="en-US" dirty="0"/>
                        <a:t>Peripheral duct injury gallbladder</a:t>
                      </a:r>
                      <a:r>
                        <a:rPr lang="en-US" baseline="0" dirty="0"/>
                        <a:t> </a:t>
                      </a:r>
                      <a:r>
                        <a:rPr lang="en-US" dirty="0"/>
                        <a:t>bed</a:t>
                      </a:r>
                    </a:p>
                  </a:txBody>
                  <a:tcPr/>
                </a:tc>
                <a:tc>
                  <a:txBody>
                    <a:bodyPr/>
                    <a:lstStyle/>
                    <a:p>
                      <a:pPr algn="ctr"/>
                      <a:r>
                        <a:rPr lang="en-US" dirty="0"/>
                        <a:t>A2</a:t>
                      </a:r>
                    </a:p>
                  </a:txBody>
                  <a:tcPr/>
                </a:tc>
                <a:tc>
                  <a:txBody>
                    <a:bodyPr/>
                    <a:lstStyle/>
                    <a:p>
                      <a:pPr algn="ctr"/>
                      <a:r>
                        <a:rPr lang="en-US" dirty="0"/>
                        <a:t>106 (14.2)</a:t>
                      </a:r>
                    </a:p>
                  </a:txBody>
                  <a:tcPr/>
                </a:tc>
                <a:extLst>
                  <a:ext uri="{0D108BD9-81ED-4DB2-BD59-A6C34878D82A}">
                    <a16:rowId xmlns:a16="http://schemas.microsoft.com/office/drawing/2014/main" val="10002"/>
                  </a:ext>
                </a:extLst>
              </a:tr>
              <a:tr h="370840">
                <a:tc>
                  <a:txBody>
                    <a:bodyPr/>
                    <a:lstStyle/>
                    <a:p>
                      <a:r>
                        <a:rPr lang="en-US" dirty="0"/>
                        <a:t>Tangential lesion common bile duct</a:t>
                      </a:r>
                    </a:p>
                  </a:txBody>
                  <a:tcPr/>
                </a:tc>
                <a:tc>
                  <a:txBody>
                    <a:bodyPr/>
                    <a:lstStyle/>
                    <a:p>
                      <a:pPr algn="ctr"/>
                      <a:r>
                        <a:rPr lang="en-US" dirty="0"/>
                        <a:t>C1, C2, C3</a:t>
                      </a:r>
                    </a:p>
                  </a:txBody>
                  <a:tcPr/>
                </a:tc>
                <a:tc>
                  <a:txBody>
                    <a:bodyPr/>
                    <a:lstStyle/>
                    <a:p>
                      <a:pPr algn="ctr"/>
                      <a:r>
                        <a:rPr lang="en-US" dirty="0"/>
                        <a:t>130 (17.4)</a:t>
                      </a:r>
                    </a:p>
                  </a:txBody>
                  <a:tcPr/>
                </a:tc>
                <a:extLst>
                  <a:ext uri="{0D108BD9-81ED-4DB2-BD59-A6C34878D82A}">
                    <a16:rowId xmlns:a16="http://schemas.microsoft.com/office/drawing/2014/main" val="10003"/>
                  </a:ext>
                </a:extLst>
              </a:tr>
              <a:tr h="370840">
                <a:tc>
                  <a:txBody>
                    <a:bodyPr/>
                    <a:lstStyle/>
                    <a:p>
                      <a:r>
                        <a:rPr lang="en-US" dirty="0"/>
                        <a:t>Transected bile duct</a:t>
                      </a:r>
                      <a:r>
                        <a:rPr lang="en-US" baseline="0" dirty="0"/>
                        <a:t> (below hepatic bifurcation)</a:t>
                      </a:r>
                      <a:endParaRPr lang="en-US" dirty="0"/>
                    </a:p>
                  </a:txBody>
                  <a:tcPr/>
                </a:tc>
                <a:tc>
                  <a:txBody>
                    <a:bodyPr/>
                    <a:lstStyle/>
                    <a:p>
                      <a:pPr algn="ctr"/>
                      <a:r>
                        <a:rPr lang="en-US" dirty="0"/>
                        <a:t>D1, D2, D3</a:t>
                      </a:r>
                    </a:p>
                  </a:txBody>
                  <a:tcPr/>
                </a:tc>
                <a:tc>
                  <a:txBody>
                    <a:bodyPr/>
                    <a:lstStyle/>
                    <a:p>
                      <a:pPr algn="ctr"/>
                      <a:r>
                        <a:rPr lang="en-US" dirty="0"/>
                        <a:t>16 (2.1)</a:t>
                      </a:r>
                    </a:p>
                  </a:txBody>
                  <a:tcPr/>
                </a:tc>
                <a:extLst>
                  <a:ext uri="{0D108BD9-81ED-4DB2-BD59-A6C34878D82A}">
                    <a16:rowId xmlns:a16="http://schemas.microsoft.com/office/drawing/2014/main" val="10004"/>
                  </a:ext>
                </a:extLst>
              </a:tr>
              <a:tr h="370840">
                <a:tc>
                  <a:txBody>
                    <a:bodyPr/>
                    <a:lstStyle/>
                    <a:p>
                      <a:r>
                        <a:rPr lang="en-US" dirty="0"/>
                        <a:t>Obstructive injuries</a:t>
                      </a:r>
                    </a:p>
                  </a:txBody>
                  <a:tcPr/>
                </a:tc>
                <a:tc>
                  <a:txBody>
                    <a:bodyPr/>
                    <a:lstStyle/>
                    <a:p>
                      <a:pPr algn="ctr"/>
                      <a:r>
                        <a:rPr lang="en-US" dirty="0"/>
                        <a:t>B1, B2</a:t>
                      </a:r>
                    </a:p>
                  </a:txBody>
                  <a:tcPr/>
                </a:tc>
                <a:tc>
                  <a:txBody>
                    <a:bodyPr/>
                    <a:lstStyle/>
                    <a:p>
                      <a:pPr algn="ctr"/>
                      <a:r>
                        <a:rPr lang="en-US" dirty="0"/>
                        <a:t>7  (0.9)</a:t>
                      </a:r>
                    </a:p>
                  </a:txBody>
                  <a:tcPr/>
                </a:tc>
                <a:extLst>
                  <a:ext uri="{0D108BD9-81ED-4DB2-BD59-A6C34878D82A}">
                    <a16:rowId xmlns:a16="http://schemas.microsoft.com/office/drawing/2014/main" val="10005"/>
                  </a:ext>
                </a:extLst>
              </a:tr>
              <a:tr h="370840">
                <a:tc>
                  <a:txBody>
                    <a:bodyPr/>
                    <a:lstStyle/>
                    <a:p>
                      <a:r>
                        <a:rPr lang="en-US" dirty="0"/>
                        <a:t>Lesions above the hepatic</a:t>
                      </a:r>
                      <a:r>
                        <a:rPr lang="en-US" baseline="0" dirty="0"/>
                        <a:t> bifurcation</a:t>
                      </a:r>
                      <a:endParaRPr lang="en-US" dirty="0"/>
                    </a:p>
                  </a:txBody>
                  <a:tcPr/>
                </a:tc>
                <a:tc>
                  <a:txBody>
                    <a:bodyPr/>
                    <a:lstStyle/>
                    <a:p>
                      <a:pPr algn="ctr"/>
                      <a:r>
                        <a:rPr lang="en-US" dirty="0"/>
                        <a:t>C4, D4</a:t>
                      </a:r>
                    </a:p>
                  </a:txBody>
                  <a:tcPr/>
                </a:tc>
                <a:tc>
                  <a:txBody>
                    <a:bodyPr/>
                    <a:lstStyle/>
                    <a:p>
                      <a:pPr algn="ctr"/>
                      <a:r>
                        <a:rPr lang="en-US" dirty="0"/>
                        <a:t>32 (4.3)</a:t>
                      </a:r>
                    </a:p>
                  </a:txBody>
                  <a:tcPr/>
                </a:tc>
                <a:extLst>
                  <a:ext uri="{0D108BD9-81ED-4DB2-BD59-A6C34878D82A}">
                    <a16:rowId xmlns:a16="http://schemas.microsoft.com/office/drawing/2014/main" val="10006"/>
                  </a:ext>
                </a:extLst>
              </a:tr>
              <a:tr h="370840">
                <a:tc>
                  <a:txBody>
                    <a:bodyPr/>
                    <a:lstStyle/>
                    <a:p>
                      <a:r>
                        <a:rPr lang="en-US" dirty="0"/>
                        <a:t>Injuries with insufficient</a:t>
                      </a:r>
                      <a:r>
                        <a:rPr lang="en-US" baseline="0" dirty="0"/>
                        <a:t> information</a:t>
                      </a:r>
                      <a:endParaRPr lang="en-US" dirty="0"/>
                    </a:p>
                  </a:txBody>
                  <a:tcPr/>
                </a:tc>
                <a:tc>
                  <a:txBody>
                    <a:bodyPr/>
                    <a:lstStyle/>
                    <a:p>
                      <a:pPr algn="ctr"/>
                      <a:endParaRPr lang="en-US" dirty="0"/>
                    </a:p>
                  </a:txBody>
                  <a:tcPr/>
                </a:tc>
                <a:tc>
                  <a:txBody>
                    <a:bodyPr/>
                    <a:lstStyle/>
                    <a:p>
                      <a:pPr algn="ctr"/>
                      <a:r>
                        <a:rPr lang="en-US" dirty="0"/>
                        <a:t>191 (25.6)</a:t>
                      </a:r>
                    </a:p>
                  </a:txBody>
                  <a:tcPr/>
                </a:tc>
                <a:extLst>
                  <a:ext uri="{0D108BD9-81ED-4DB2-BD59-A6C34878D82A}">
                    <a16:rowId xmlns:a16="http://schemas.microsoft.com/office/drawing/2014/main" val="10007"/>
                  </a:ext>
                </a:extLst>
              </a:tr>
            </a:tbl>
          </a:graphicData>
        </a:graphic>
      </p:graphicFrame>
      <p:sp>
        <p:nvSpPr>
          <p:cNvPr id="6" name="Rectangle 5"/>
          <p:cNvSpPr/>
          <p:nvPr/>
        </p:nvSpPr>
        <p:spPr>
          <a:xfrm>
            <a:off x="9297819" y="5460642"/>
            <a:ext cx="3640740" cy="369332"/>
          </a:xfrm>
          <a:prstGeom prst="rect">
            <a:avLst/>
          </a:prstGeom>
        </p:spPr>
        <p:txBody>
          <a:bodyPr wrap="none">
            <a:spAutoFit/>
          </a:bodyPr>
          <a:lstStyle/>
          <a:p>
            <a:r>
              <a:rPr lang="en-US" b="1" i="1" dirty="0"/>
              <a:t>Br J Surg. 2015;102(8):952-8</a:t>
            </a:r>
          </a:p>
        </p:txBody>
      </p:sp>
    </p:spTree>
    <p:extLst>
      <p:ext uri="{BB962C8B-B14F-4D97-AF65-F5344CB8AC3E}">
        <p14:creationId xmlns:p14="http://schemas.microsoft.com/office/powerpoint/2010/main" val="1208236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charset="0"/>
                <a:ea typeface="Helvetica" charset="0"/>
                <a:cs typeface="Helvetica" charset="0"/>
              </a:rPr>
              <a:t>Self-reported Incidence of BDI</a:t>
            </a:r>
            <a:endParaRPr lang="en-US" dirty="0">
              <a:latin typeface="Helvetica" charset="0"/>
              <a:ea typeface="Helvetica" charset="0"/>
              <a:cs typeface="Helvetica" charset="0"/>
            </a:endParaRPr>
          </a:p>
        </p:txBody>
      </p:sp>
      <p:sp>
        <p:nvSpPr>
          <p:cNvPr id="5" name="Content Placeholder 2"/>
          <p:cNvSpPr>
            <a:spLocks noGrp="1"/>
          </p:cNvSpPr>
          <p:nvPr>
            <p:ph idx="1"/>
          </p:nvPr>
        </p:nvSpPr>
        <p:spPr>
          <a:xfrm>
            <a:off x="838200" y="1690688"/>
            <a:ext cx="10515600" cy="4351338"/>
          </a:xfrm>
        </p:spPr>
        <p:txBody>
          <a:bodyPr>
            <a:normAutofit/>
          </a:bodyPr>
          <a:lstStyle/>
          <a:p>
            <a:r>
              <a:rPr lang="en-US" dirty="0"/>
              <a:t>Survey administered to practicing surgeons across US (2001)</a:t>
            </a:r>
          </a:p>
          <a:p>
            <a:pPr marL="0" indent="0">
              <a:buNone/>
            </a:pPr>
            <a:endParaRPr lang="en-US" sz="500" dirty="0"/>
          </a:p>
          <a:p>
            <a:r>
              <a:rPr lang="en-US" dirty="0"/>
              <a:t>Anonymous questionnaire mailed to 3,657 who completed an ACGME accredited residency.</a:t>
            </a:r>
          </a:p>
          <a:p>
            <a:pPr marL="0" indent="0">
              <a:buNone/>
            </a:pPr>
            <a:endParaRPr lang="en-US" sz="500" dirty="0"/>
          </a:p>
          <a:p>
            <a:r>
              <a:rPr lang="en-US" dirty="0"/>
              <a:t>45% (n=1,661) completed and returned the survey </a:t>
            </a:r>
          </a:p>
          <a:p>
            <a:pPr marL="0" indent="0">
              <a:buNone/>
            </a:pPr>
            <a:endParaRPr lang="en-US" sz="500" dirty="0"/>
          </a:p>
          <a:p>
            <a:r>
              <a:rPr lang="en-US" dirty="0"/>
              <a:t>565 self–reported bile duct injuries </a:t>
            </a:r>
          </a:p>
          <a:p>
            <a:pPr marL="0" indent="0">
              <a:buNone/>
            </a:pPr>
            <a:endParaRPr lang="en-US" sz="600" dirty="0"/>
          </a:p>
          <a:p>
            <a:pPr marL="0" indent="0" algn="ctr">
              <a:buNone/>
            </a:pPr>
            <a:r>
              <a:rPr lang="en-US" sz="3900" b="1" dirty="0">
                <a:solidFill>
                  <a:srgbClr val="FF0000"/>
                </a:solidFill>
                <a:effectLst>
                  <a:outerShdw blurRad="38100" dist="38100" dir="2700000" algn="tl">
                    <a:srgbClr val="000000">
                      <a:alpha val="43137"/>
                    </a:srgbClr>
                  </a:outerShdw>
                </a:effectLst>
              </a:rPr>
              <a:t>** 34% of surgeons self-reported a BDI **</a:t>
            </a:r>
          </a:p>
        </p:txBody>
      </p:sp>
      <p:sp>
        <p:nvSpPr>
          <p:cNvPr id="3" name="Rectangle 2"/>
          <p:cNvSpPr/>
          <p:nvPr/>
        </p:nvSpPr>
        <p:spPr>
          <a:xfrm>
            <a:off x="9102693" y="5401747"/>
            <a:ext cx="3089307" cy="369332"/>
          </a:xfrm>
          <a:prstGeom prst="rect">
            <a:avLst/>
          </a:prstGeom>
        </p:spPr>
        <p:txBody>
          <a:bodyPr wrap="none">
            <a:spAutoFit/>
          </a:bodyPr>
          <a:lstStyle/>
          <a:p>
            <a:r>
              <a:rPr lang="en-US" b="1" i="1" dirty="0"/>
              <a:t>Ann Surg. 2001;234(4):549-58</a:t>
            </a:r>
            <a:r>
              <a:rPr lang="en-US" dirty="0"/>
              <a:t>.</a:t>
            </a:r>
            <a:endParaRPr lang="en-US" b="1" i="1" dirty="0"/>
          </a:p>
        </p:txBody>
      </p:sp>
    </p:spTree>
    <p:extLst>
      <p:ext uri="{BB962C8B-B14F-4D97-AF65-F5344CB8AC3E}">
        <p14:creationId xmlns:p14="http://schemas.microsoft.com/office/powerpoint/2010/main" val="150650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Societal Impact OF BDI</a:t>
            </a:r>
            <a:endParaRPr lang="en-US" dirty="0"/>
          </a:p>
        </p:txBody>
      </p:sp>
      <p:sp>
        <p:nvSpPr>
          <p:cNvPr id="5" name="Content Placeholder 2"/>
          <p:cNvSpPr>
            <a:spLocks noGrp="1"/>
          </p:cNvSpPr>
          <p:nvPr>
            <p:ph idx="1"/>
          </p:nvPr>
        </p:nvSpPr>
        <p:spPr/>
        <p:txBody>
          <a:bodyPr>
            <a:normAutofit/>
          </a:bodyPr>
          <a:lstStyle/>
          <a:p>
            <a:r>
              <a:rPr lang="en-US" dirty="0"/>
              <a:t>Significant economic healthcare burden</a:t>
            </a:r>
          </a:p>
          <a:p>
            <a:pPr lvl="2">
              <a:buFont typeface="Wingdings" panose="05000000000000000000" pitchFamily="2" charset="2"/>
              <a:buChar char="Ø"/>
            </a:pPr>
            <a:r>
              <a:rPr lang="en-US" b="1" u="sng" dirty="0"/>
              <a:t>ONE BILLION </a:t>
            </a:r>
            <a:r>
              <a:rPr lang="en-US" dirty="0"/>
              <a:t>in associated health care costs </a:t>
            </a:r>
          </a:p>
          <a:p>
            <a:pPr lvl="1">
              <a:buFont typeface="Wingdings" panose="05000000000000000000" pitchFamily="2" charset="2"/>
              <a:buChar char="Ø"/>
            </a:pPr>
            <a:endParaRPr lang="en-US" dirty="0"/>
          </a:p>
          <a:p>
            <a:r>
              <a:rPr lang="en-US" dirty="0"/>
              <a:t>A key source of medical malpractice claims against surgeons</a:t>
            </a:r>
          </a:p>
          <a:p>
            <a:pPr marL="0" indent="0">
              <a:buNone/>
            </a:pPr>
            <a:endParaRPr lang="en-US" dirty="0"/>
          </a:p>
          <a:p>
            <a:r>
              <a:rPr lang="en-US" dirty="0"/>
              <a:t>BDI malpractice claims represent 20% of money paid to plaintiffs</a:t>
            </a:r>
          </a:p>
        </p:txBody>
      </p:sp>
      <p:sp>
        <p:nvSpPr>
          <p:cNvPr id="3" name="Rectangle 2"/>
          <p:cNvSpPr/>
          <p:nvPr/>
        </p:nvSpPr>
        <p:spPr>
          <a:xfrm>
            <a:off x="6708704" y="5348906"/>
            <a:ext cx="5483296" cy="369332"/>
          </a:xfrm>
          <a:prstGeom prst="rect">
            <a:avLst/>
          </a:prstGeom>
        </p:spPr>
        <p:txBody>
          <a:bodyPr wrap="none">
            <a:spAutoFit/>
          </a:bodyPr>
          <a:lstStyle/>
          <a:p>
            <a:r>
              <a:rPr lang="en-US" b="1" i="1" dirty="0">
                <a:solidFill>
                  <a:prstClr val="black"/>
                </a:solidFill>
              </a:rPr>
              <a:t>Surg </a:t>
            </a:r>
            <a:r>
              <a:rPr lang="en-US" b="1" i="1" dirty="0" err="1">
                <a:solidFill>
                  <a:prstClr val="black"/>
                </a:solidFill>
              </a:rPr>
              <a:t>Endosc</a:t>
            </a:r>
            <a:r>
              <a:rPr lang="en-US" b="1" i="1" dirty="0">
                <a:solidFill>
                  <a:prstClr val="black"/>
                </a:solidFill>
              </a:rPr>
              <a:t> 2013;27:1051-1054; </a:t>
            </a:r>
            <a:r>
              <a:rPr lang="en-US" b="1" i="1" dirty="0"/>
              <a:t>HPB. </a:t>
            </a:r>
            <a:r>
              <a:rPr lang="nn-NO" b="1" i="1" dirty="0"/>
              <a:t>2009;11(2):130-4</a:t>
            </a:r>
            <a:endParaRPr lang="en-US" b="1" i="1" dirty="0">
              <a:solidFill>
                <a:prstClr val="black"/>
              </a:solidFill>
            </a:endParaRPr>
          </a:p>
        </p:txBody>
      </p:sp>
    </p:spTree>
    <p:extLst>
      <p:ext uri="{BB962C8B-B14F-4D97-AF65-F5344CB8AC3E}">
        <p14:creationId xmlns:p14="http://schemas.microsoft.com/office/powerpoint/2010/main" val="1831116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charset="0"/>
                <a:ea typeface="Helvetica" charset="0"/>
                <a:cs typeface="Helvetica" charset="0"/>
              </a:rPr>
              <a:t>Impact on Patients: Clinical </a:t>
            </a:r>
            <a:endParaRPr lang="en-US" dirty="0">
              <a:latin typeface="Helvetica" charset="0"/>
              <a:ea typeface="Helvetica" charset="0"/>
              <a:cs typeface="Helvetica" charset="0"/>
            </a:endParaRPr>
          </a:p>
        </p:txBody>
      </p:sp>
      <p:sp>
        <p:nvSpPr>
          <p:cNvPr id="5" name="Content Placeholder 2"/>
          <p:cNvSpPr>
            <a:spLocks noGrp="1"/>
          </p:cNvSpPr>
          <p:nvPr>
            <p:ph idx="1"/>
          </p:nvPr>
        </p:nvSpPr>
        <p:spPr>
          <a:xfrm>
            <a:off x="838200" y="1491797"/>
            <a:ext cx="10515600" cy="4351338"/>
          </a:xfrm>
        </p:spPr>
        <p:txBody>
          <a:bodyPr>
            <a:normAutofit fontScale="92500" lnSpcReduction="10000"/>
          </a:bodyPr>
          <a:lstStyle/>
          <a:p>
            <a:r>
              <a:rPr lang="en-US" dirty="0"/>
              <a:t>Numerous </a:t>
            </a:r>
            <a:r>
              <a:rPr lang="en-US" dirty="0" err="1"/>
              <a:t>reinterventions</a:t>
            </a:r>
            <a:r>
              <a:rPr lang="en-US" dirty="0"/>
              <a:t>/hospitalizations</a:t>
            </a:r>
          </a:p>
          <a:p>
            <a:r>
              <a:rPr lang="en-US" dirty="0"/>
              <a:t>Early/late complications </a:t>
            </a:r>
          </a:p>
          <a:p>
            <a:r>
              <a:rPr lang="en-US" dirty="0"/>
              <a:t>Mortality (short-term)</a:t>
            </a:r>
          </a:p>
          <a:p>
            <a:endParaRPr lang="en-US" dirty="0"/>
          </a:p>
          <a:p>
            <a:endParaRPr lang="en-US" dirty="0"/>
          </a:p>
          <a:p>
            <a:pPr marL="0" indent="0">
              <a:buNone/>
            </a:pPr>
            <a:endParaRPr lang="en-US" dirty="0"/>
          </a:p>
          <a:p>
            <a:pPr marL="0" indent="0">
              <a:buNone/>
            </a:pPr>
            <a:endParaRPr lang="en-US" sz="1000" dirty="0"/>
          </a:p>
          <a:p>
            <a:endParaRPr lang="en-US" dirty="0"/>
          </a:p>
          <a:p>
            <a:r>
              <a:rPr lang="en-US" dirty="0"/>
              <a:t>Mortality (long-term) – 20.8%</a:t>
            </a:r>
          </a:p>
          <a:p>
            <a:pPr lvl="1"/>
            <a:r>
              <a:rPr lang="en-US" sz="2600" dirty="0"/>
              <a:t>8.8% above the cohort’s expected age-adjusted rate of death</a:t>
            </a:r>
          </a:p>
          <a:p>
            <a:endParaRPr lang="en-US" dirty="0"/>
          </a:p>
          <a:p>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327" t="29145" r="7307" b="47008"/>
          <a:stretch/>
        </p:blipFill>
        <p:spPr bwMode="auto">
          <a:xfrm>
            <a:off x="1128712" y="2898635"/>
            <a:ext cx="8393339" cy="1736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0138228" y="5350720"/>
            <a:ext cx="1915011" cy="369332"/>
          </a:xfrm>
          <a:prstGeom prst="rect">
            <a:avLst/>
          </a:prstGeom>
        </p:spPr>
        <p:txBody>
          <a:bodyPr wrap="none">
            <a:spAutoFit/>
          </a:bodyPr>
          <a:lstStyle/>
          <a:p>
            <a:r>
              <a:rPr lang="en-US" b="1" i="1" dirty="0" err="1"/>
              <a:t>Surg</a:t>
            </a:r>
            <a:r>
              <a:rPr lang="en-US" b="1" i="1" dirty="0"/>
              <a:t> </a:t>
            </a:r>
            <a:r>
              <a:rPr lang="en-US" b="1" i="1" dirty="0" err="1"/>
              <a:t>Endosc</a:t>
            </a:r>
            <a:r>
              <a:rPr lang="en-US" b="1" i="1" dirty="0"/>
              <a:t>. 2016</a:t>
            </a:r>
            <a:endParaRPr lang="en-US" dirty="0"/>
          </a:p>
        </p:txBody>
      </p:sp>
    </p:spTree>
    <p:extLst>
      <p:ext uri="{BB962C8B-B14F-4D97-AF65-F5344CB8AC3E}">
        <p14:creationId xmlns:p14="http://schemas.microsoft.com/office/powerpoint/2010/main" val="459520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838200" y="224745"/>
            <a:ext cx="10515600" cy="1325563"/>
          </a:xfrm>
        </p:spPr>
        <p:txBody>
          <a:bodyPr/>
          <a:lstStyle/>
          <a:p>
            <a:r>
              <a:rPr lang="en-US" i="1" dirty="0">
                <a:effectLst>
                  <a:outerShdw blurRad="38100" dist="38100" dir="2700000" algn="tl">
                    <a:srgbClr val="000000">
                      <a:alpha val="43137"/>
                    </a:srgbClr>
                  </a:outerShdw>
                </a:effectLst>
                <a:latin typeface="Helvetica" charset="0"/>
                <a:ea typeface="Helvetica" charset="0"/>
                <a:cs typeface="Helvetica" charset="0"/>
              </a:rPr>
              <a:t>Long term Mortality</a:t>
            </a:r>
            <a:endParaRPr lang="en-US" dirty="0">
              <a:latin typeface="Helvetica" charset="0"/>
              <a:ea typeface="Helvetica" charset="0"/>
              <a:cs typeface="Helvetica" charset="0"/>
            </a:endParaRPr>
          </a:p>
        </p:txBody>
      </p:sp>
      <p:sp>
        <p:nvSpPr>
          <p:cNvPr id="9" name="Rectangle 8"/>
          <p:cNvSpPr/>
          <p:nvPr/>
        </p:nvSpPr>
        <p:spPr>
          <a:xfrm>
            <a:off x="103317" y="5358101"/>
            <a:ext cx="2416046" cy="369332"/>
          </a:xfrm>
          <a:prstGeom prst="rect">
            <a:avLst/>
          </a:prstGeom>
        </p:spPr>
        <p:txBody>
          <a:bodyPr wrap="none">
            <a:spAutoFit/>
          </a:bodyPr>
          <a:lstStyle/>
          <a:p>
            <a:r>
              <a:rPr lang="en-US" b="1" i="1" dirty="0" err="1"/>
              <a:t>Booij</a:t>
            </a:r>
            <a:r>
              <a:rPr lang="en-US" b="1" i="1" dirty="0"/>
              <a:t> K, Ann Surg. 2018</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620" y="1355312"/>
            <a:ext cx="7669213" cy="22114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620" y="3566783"/>
            <a:ext cx="7679456" cy="2050494"/>
          </a:xfrm>
          <a:prstGeom prst="rect">
            <a:avLst/>
          </a:prstGeom>
        </p:spPr>
      </p:pic>
      <p:sp>
        <p:nvSpPr>
          <p:cNvPr id="11" name="Title 1">
            <a:extLst>
              <a:ext uri="{FF2B5EF4-FFF2-40B4-BE49-F238E27FC236}">
                <a16:creationId xmlns:a16="http://schemas.microsoft.com/office/drawing/2014/main" id="{CF91E6B0-AB27-5F42-814C-73E1388B6C0C}"/>
              </a:ext>
            </a:extLst>
          </p:cNvPr>
          <p:cNvSpPr txBox="1">
            <a:spLocks/>
          </p:cNvSpPr>
          <p:nvPr/>
        </p:nvSpPr>
        <p:spPr>
          <a:xfrm>
            <a:off x="397746" y="1755331"/>
            <a:ext cx="3790950" cy="3318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charset="0"/>
              <a:buChar char="•"/>
            </a:pPr>
            <a:r>
              <a:rPr lang="en-US" sz="3200" i="1" dirty="0">
                <a:effectLst>
                  <a:outerShdw blurRad="38100" dist="38100" dir="2700000" algn="tl">
                    <a:srgbClr val="000000">
                      <a:alpha val="43137"/>
                    </a:srgbClr>
                  </a:outerShdw>
                </a:effectLst>
                <a:latin typeface="Helvetica" charset="0"/>
                <a:ea typeface="Helvetica" charset="0"/>
                <a:cs typeface="Helvetica" charset="0"/>
              </a:rPr>
              <a:t>N=800 </a:t>
            </a:r>
          </a:p>
          <a:p>
            <a:endParaRPr lang="en-US" sz="2000" i="1" dirty="0">
              <a:effectLst>
                <a:outerShdw blurRad="38100" dist="38100" dir="2700000" algn="tl">
                  <a:srgbClr val="000000">
                    <a:alpha val="43137"/>
                  </a:srgbClr>
                </a:outerShdw>
              </a:effectLst>
              <a:latin typeface="Helvetica" charset="0"/>
              <a:ea typeface="Helvetica" charset="0"/>
              <a:cs typeface="Helvetica" charset="0"/>
            </a:endParaRPr>
          </a:p>
          <a:p>
            <a:pPr marL="571500" indent="-571500">
              <a:buFont typeface="Arial" charset="0"/>
              <a:buChar char="•"/>
            </a:pPr>
            <a:r>
              <a:rPr lang="en-US" sz="3200" i="1" dirty="0">
                <a:effectLst>
                  <a:outerShdw blurRad="38100" dist="38100" dir="2700000" algn="tl">
                    <a:srgbClr val="000000">
                      <a:alpha val="43137"/>
                    </a:srgbClr>
                  </a:outerShdw>
                </a:effectLst>
                <a:latin typeface="Helvetica" charset="0"/>
                <a:ea typeface="Helvetica" charset="0"/>
                <a:cs typeface="Helvetica" charset="0"/>
              </a:rPr>
              <a:t>Mean Survival: 17.6 years</a:t>
            </a:r>
          </a:p>
          <a:p>
            <a:endParaRPr lang="en-US" sz="2000" i="1" dirty="0">
              <a:effectLst>
                <a:outerShdw blurRad="38100" dist="38100" dir="2700000" algn="tl">
                  <a:srgbClr val="000000">
                    <a:alpha val="43137"/>
                  </a:srgbClr>
                </a:outerShdw>
              </a:effectLst>
              <a:latin typeface="Helvetica" charset="0"/>
              <a:ea typeface="Helvetica" charset="0"/>
              <a:cs typeface="Helvetica" charset="0"/>
            </a:endParaRPr>
          </a:p>
          <a:p>
            <a:pPr marL="571500" indent="-571500">
              <a:buFont typeface="Arial" charset="0"/>
              <a:buChar char="•"/>
            </a:pPr>
            <a:r>
              <a:rPr lang="en-US" sz="3200" i="1" dirty="0">
                <a:effectLst>
                  <a:outerShdw blurRad="38100" dist="38100" dir="2700000" algn="tl">
                    <a:srgbClr val="000000">
                      <a:alpha val="43137"/>
                    </a:srgbClr>
                  </a:outerShdw>
                </a:effectLst>
                <a:latin typeface="Helvetica" charset="0"/>
                <a:ea typeface="Helvetica" charset="0"/>
                <a:cs typeface="Helvetica" charset="0"/>
              </a:rPr>
              <a:t>BDI related mortality: 3.5%</a:t>
            </a:r>
            <a:endParaRPr lang="en-US" sz="3200" dirty="0">
              <a:latin typeface="Helvetica" charset="0"/>
              <a:ea typeface="Helvetica" charset="0"/>
              <a:cs typeface="Helvetica" charset="0"/>
            </a:endParaRPr>
          </a:p>
        </p:txBody>
      </p:sp>
      <p:sp>
        <p:nvSpPr>
          <p:cNvPr id="12" name="Rectangle 11"/>
          <p:cNvSpPr/>
          <p:nvPr/>
        </p:nvSpPr>
        <p:spPr>
          <a:xfrm>
            <a:off x="4529138" y="3414744"/>
            <a:ext cx="657225" cy="2857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85851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tx2"/>
          </a:solidFill>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571500" y="266700"/>
            <a:ext cx="10515600" cy="958850"/>
          </a:xfrm>
        </p:spPr>
        <p:txBody>
          <a:bodyPr>
            <a:normAutofit/>
          </a:bodyPr>
          <a:lstStyle/>
          <a:p>
            <a:endParaRPr lang="en-US" sz="4000"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5341" y="618060"/>
            <a:ext cx="9564559" cy="2399084"/>
          </a:xfrm>
        </p:spPr>
      </p:pic>
      <p:sp>
        <p:nvSpPr>
          <p:cNvPr id="5" name="Rectangle 4"/>
          <p:cNvSpPr/>
          <p:nvPr/>
        </p:nvSpPr>
        <p:spPr>
          <a:xfrm>
            <a:off x="3294920" y="4042222"/>
            <a:ext cx="5105400" cy="6858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JAMA 1993; 269: 1018-1024</a:t>
            </a:r>
          </a:p>
        </p:txBody>
      </p:sp>
    </p:spTree>
    <p:extLst>
      <p:ext uri="{BB962C8B-B14F-4D97-AF65-F5344CB8AC3E}">
        <p14:creationId xmlns:p14="http://schemas.microsoft.com/office/powerpoint/2010/main" val="3582375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Quality of Life (QOL)</a:t>
            </a:r>
            <a:endParaRPr lang="en-US" dirty="0"/>
          </a:p>
        </p:txBody>
      </p:sp>
      <p:sp>
        <p:nvSpPr>
          <p:cNvPr id="6" name="Content Placeholder 2"/>
          <p:cNvSpPr>
            <a:spLocks noGrp="1"/>
          </p:cNvSpPr>
          <p:nvPr>
            <p:ph idx="1"/>
          </p:nvPr>
        </p:nvSpPr>
        <p:spPr/>
        <p:txBody>
          <a:bodyPr>
            <a:normAutofit/>
          </a:bodyPr>
          <a:lstStyle/>
          <a:p>
            <a:r>
              <a:rPr lang="en-US" dirty="0"/>
              <a:t>Evaluation of QOL after surgical repair of major bile duct injuries (n=89). </a:t>
            </a:r>
          </a:p>
          <a:p>
            <a:pPr marL="0" indent="0">
              <a:buNone/>
            </a:pPr>
            <a:endParaRPr lang="en-US" sz="1000" dirty="0"/>
          </a:p>
          <a:p>
            <a:r>
              <a:rPr lang="en-US" dirty="0"/>
              <a:t>Significant difference as evaluated from a </a:t>
            </a:r>
            <a:r>
              <a:rPr lang="en-US" b="1" dirty="0"/>
              <a:t>psychological </a:t>
            </a:r>
            <a:r>
              <a:rPr lang="en-US" dirty="0"/>
              <a:t>dimension.</a:t>
            </a:r>
          </a:p>
          <a:p>
            <a:pPr marL="0" indent="0">
              <a:buNone/>
            </a:pPr>
            <a:endParaRPr lang="en-US" sz="1000" dirty="0"/>
          </a:p>
          <a:p>
            <a:r>
              <a:rPr lang="en-US" dirty="0"/>
              <a:t>Physical and social domains comparable to control patients. </a:t>
            </a:r>
          </a:p>
          <a:p>
            <a:pPr marL="0" indent="0">
              <a:buNone/>
            </a:pPr>
            <a:endParaRPr lang="en-US" sz="1000" dirty="0"/>
          </a:p>
          <a:p>
            <a:r>
              <a:rPr lang="en-US" dirty="0"/>
              <a:t>Presence of a lawsuit was associated with a poorer QOL assessment</a:t>
            </a:r>
          </a:p>
        </p:txBody>
      </p:sp>
      <p:sp>
        <p:nvSpPr>
          <p:cNvPr id="3" name="Rectangle 2"/>
          <p:cNvSpPr/>
          <p:nvPr/>
        </p:nvSpPr>
        <p:spPr>
          <a:xfrm>
            <a:off x="8786901" y="5406963"/>
            <a:ext cx="3405099" cy="369332"/>
          </a:xfrm>
          <a:prstGeom prst="rect">
            <a:avLst/>
          </a:prstGeom>
        </p:spPr>
        <p:txBody>
          <a:bodyPr wrap="none">
            <a:spAutoFit/>
          </a:bodyPr>
          <a:lstStyle/>
          <a:p>
            <a:r>
              <a:rPr lang="de-DE" b="1" i="1" dirty="0"/>
              <a:t>Ann </a:t>
            </a:r>
            <a:r>
              <a:rPr lang="de-DE" b="1" i="1" dirty="0" err="1"/>
              <a:t>Surg</a:t>
            </a:r>
            <a:r>
              <a:rPr lang="de-DE" b="1" i="1" dirty="0"/>
              <a:t>. 2002 Jun;235(6):888-95</a:t>
            </a:r>
            <a:endParaRPr lang="en-US" dirty="0"/>
          </a:p>
        </p:txBody>
      </p:sp>
    </p:spTree>
    <p:extLst>
      <p:ext uri="{BB962C8B-B14F-4D97-AF65-F5344CB8AC3E}">
        <p14:creationId xmlns:p14="http://schemas.microsoft.com/office/powerpoint/2010/main" val="1044681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Quality of Life (QOL)</a:t>
            </a:r>
            <a:endParaRPr lang="en-US" dirty="0"/>
          </a:p>
        </p:txBody>
      </p:sp>
      <p:sp>
        <p:nvSpPr>
          <p:cNvPr id="5" name="Content Placeholder 2"/>
          <p:cNvSpPr>
            <a:spLocks noGrp="1"/>
          </p:cNvSpPr>
          <p:nvPr>
            <p:ph idx="1"/>
          </p:nvPr>
        </p:nvSpPr>
        <p:spPr>
          <a:xfrm>
            <a:off x="838200" y="1690688"/>
            <a:ext cx="10515600" cy="4486275"/>
          </a:xfrm>
        </p:spPr>
        <p:txBody>
          <a:bodyPr/>
          <a:lstStyle/>
          <a:p>
            <a:r>
              <a:rPr lang="en-US" dirty="0"/>
              <a:t>N=62 BDI</a:t>
            </a:r>
          </a:p>
          <a:p>
            <a:pPr marL="0" indent="0">
              <a:buNone/>
            </a:pPr>
            <a:endParaRPr lang="en-US" sz="1000" dirty="0"/>
          </a:p>
          <a:p>
            <a:r>
              <a:rPr lang="en-US" dirty="0"/>
              <a:t>Statistically similar:</a:t>
            </a:r>
          </a:p>
          <a:p>
            <a:pPr marL="630238" lvl="2" indent="-457200">
              <a:buFont typeface="Wingdings" panose="05000000000000000000" pitchFamily="2" charset="2"/>
              <a:buChar char="Ø"/>
            </a:pPr>
            <a:r>
              <a:rPr lang="en-US" sz="2400" dirty="0"/>
              <a:t>Physical functioning</a:t>
            </a:r>
          </a:p>
          <a:p>
            <a:pPr marL="630238" lvl="2" indent="-457200">
              <a:buFont typeface="Wingdings" panose="05000000000000000000" pitchFamily="2" charset="2"/>
              <a:buChar char="Ø"/>
            </a:pPr>
            <a:r>
              <a:rPr lang="en-US" sz="2400" dirty="0"/>
              <a:t>Bodily pain</a:t>
            </a:r>
          </a:p>
          <a:p>
            <a:pPr marL="630238" lvl="2" indent="-457200">
              <a:buFont typeface="Wingdings" panose="05000000000000000000" pitchFamily="2" charset="2"/>
              <a:buChar char="Ø"/>
            </a:pPr>
            <a:r>
              <a:rPr lang="en-US" sz="2400" dirty="0"/>
              <a:t>General health perceptions</a:t>
            </a:r>
          </a:p>
          <a:p>
            <a:pPr marL="630238" lvl="2" indent="-457200">
              <a:buFont typeface="Wingdings" panose="05000000000000000000" pitchFamily="2" charset="2"/>
              <a:buChar char="Ø"/>
            </a:pPr>
            <a:r>
              <a:rPr lang="en-US" sz="2400" dirty="0"/>
              <a:t>Vitality and social functioning</a:t>
            </a:r>
          </a:p>
          <a:p>
            <a:pPr marL="630238" lvl="2" indent="-457200">
              <a:buFont typeface="Wingdings" panose="05000000000000000000" pitchFamily="2" charset="2"/>
              <a:buChar char="Ø"/>
            </a:pPr>
            <a:r>
              <a:rPr lang="en-US" sz="2400" dirty="0"/>
              <a:t>Mental health index</a:t>
            </a:r>
          </a:p>
          <a:p>
            <a:pPr lvl="1"/>
            <a:endParaRPr lang="en-US" sz="1500" dirty="0"/>
          </a:p>
          <a:p>
            <a:r>
              <a:rPr lang="en-US" dirty="0"/>
              <a:t>Mean emotional scores were worse</a:t>
            </a:r>
          </a:p>
        </p:txBody>
      </p:sp>
      <p:sp>
        <p:nvSpPr>
          <p:cNvPr id="6" name="TextBox 5"/>
          <p:cNvSpPr txBox="1"/>
          <p:nvPr/>
        </p:nvSpPr>
        <p:spPr>
          <a:xfrm>
            <a:off x="8577943" y="5392057"/>
            <a:ext cx="4800600" cy="369332"/>
          </a:xfrm>
          <a:prstGeom prst="rect">
            <a:avLst/>
          </a:prstGeom>
          <a:noFill/>
        </p:spPr>
        <p:txBody>
          <a:bodyPr wrap="square" rtlCol="0">
            <a:spAutoFit/>
          </a:bodyPr>
          <a:lstStyle/>
          <a:p>
            <a:r>
              <a:rPr lang="de-DE" b="1" i="1" dirty="0"/>
              <a:t>Ann Surg. 2009 Feb;249(2):292-5</a:t>
            </a:r>
            <a:endParaRPr lang="en-US" b="1" i="1" dirty="0"/>
          </a:p>
        </p:txBody>
      </p:sp>
    </p:spTree>
    <p:extLst>
      <p:ext uri="{BB962C8B-B14F-4D97-AF65-F5344CB8AC3E}">
        <p14:creationId xmlns:p14="http://schemas.microsoft.com/office/powerpoint/2010/main" val="379759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Quality of Life (QOL) – Long Term</a:t>
            </a:r>
            <a:endParaRPr lang="en-US" dirty="0"/>
          </a:p>
        </p:txBody>
      </p:sp>
      <p:sp>
        <p:nvSpPr>
          <p:cNvPr id="5" name="Content Placeholder 2"/>
          <p:cNvSpPr>
            <a:spLocks noGrp="1"/>
          </p:cNvSpPr>
          <p:nvPr>
            <p:ph idx="1"/>
          </p:nvPr>
        </p:nvSpPr>
        <p:spPr>
          <a:xfrm>
            <a:off x="838200" y="1574573"/>
            <a:ext cx="10515600" cy="4351338"/>
          </a:xfrm>
        </p:spPr>
        <p:txBody>
          <a:bodyPr>
            <a:normAutofit/>
          </a:bodyPr>
          <a:lstStyle/>
          <a:p>
            <a:r>
              <a:rPr lang="en-US" dirty="0"/>
              <a:t>Longitudinal QOL study (n=403, response 68%)</a:t>
            </a:r>
          </a:p>
          <a:p>
            <a:pPr marL="0" indent="0">
              <a:buNone/>
            </a:pPr>
            <a:endParaRPr lang="en-US" sz="1000" dirty="0"/>
          </a:p>
          <a:p>
            <a:r>
              <a:rPr lang="en-US" dirty="0"/>
              <a:t>Changes in outcome at a mean of 5.5 and 11 </a:t>
            </a:r>
            <a:r>
              <a:rPr lang="en-US" dirty="0" err="1"/>
              <a:t>yrs</a:t>
            </a:r>
            <a:endParaRPr lang="en-US" dirty="0"/>
          </a:p>
          <a:p>
            <a:pPr marL="0" indent="0">
              <a:buNone/>
            </a:pPr>
            <a:endParaRPr lang="en-US" sz="1000" dirty="0"/>
          </a:p>
          <a:p>
            <a:r>
              <a:rPr lang="en-US" dirty="0"/>
              <a:t>At 5-years, QOL significantly worse as compared to </a:t>
            </a:r>
            <a:r>
              <a:rPr lang="en-US" dirty="0" err="1"/>
              <a:t>chole</a:t>
            </a:r>
            <a:r>
              <a:rPr lang="en-US" dirty="0"/>
              <a:t> and non-operative controls</a:t>
            </a:r>
            <a:endParaRPr lang="en-US" sz="1000" dirty="0"/>
          </a:p>
          <a:p>
            <a:r>
              <a:rPr lang="en-US" dirty="0"/>
              <a:t>No improvement at 11 years</a:t>
            </a:r>
          </a:p>
          <a:p>
            <a:pPr marL="0" indent="0">
              <a:buNone/>
            </a:pPr>
            <a:endParaRPr lang="en-US" sz="1000" dirty="0"/>
          </a:p>
          <a:p>
            <a:r>
              <a:rPr lang="en-US" dirty="0"/>
              <a:t>19% filed a malpractice claim</a:t>
            </a:r>
          </a:p>
          <a:p>
            <a:pPr lvl="2">
              <a:buFont typeface="Wingdings" panose="05000000000000000000" pitchFamily="2" charset="2"/>
              <a:buChar char="Ø"/>
            </a:pPr>
            <a:r>
              <a:rPr lang="en-US" dirty="0"/>
              <a:t>QOL improved if claim resolved in their favor vs. if claim rejected</a:t>
            </a:r>
          </a:p>
          <a:p>
            <a:pPr lvl="2">
              <a:buFont typeface="Wingdings" panose="05000000000000000000" pitchFamily="2" charset="2"/>
              <a:buChar char="Ø"/>
            </a:pPr>
            <a:endParaRPr lang="en-US" dirty="0"/>
          </a:p>
          <a:p>
            <a:endParaRPr lang="en-US" dirty="0"/>
          </a:p>
          <a:p>
            <a:endParaRPr lang="en-US" dirty="0"/>
          </a:p>
        </p:txBody>
      </p:sp>
      <p:sp>
        <p:nvSpPr>
          <p:cNvPr id="6" name="TextBox 5"/>
          <p:cNvSpPr txBox="1"/>
          <p:nvPr/>
        </p:nvSpPr>
        <p:spPr>
          <a:xfrm>
            <a:off x="8781143" y="5417457"/>
            <a:ext cx="4572000" cy="369332"/>
          </a:xfrm>
          <a:prstGeom prst="rect">
            <a:avLst/>
          </a:prstGeom>
          <a:noFill/>
        </p:spPr>
        <p:txBody>
          <a:bodyPr wrap="square" rtlCol="0">
            <a:spAutoFit/>
          </a:bodyPr>
          <a:lstStyle/>
          <a:p>
            <a:r>
              <a:rPr lang="en-US" b="1" i="1" dirty="0"/>
              <a:t>Endoscopy. 2008 Aug;40(8):637-43.</a:t>
            </a:r>
          </a:p>
        </p:txBody>
      </p:sp>
    </p:spTree>
    <p:extLst>
      <p:ext uri="{BB962C8B-B14F-4D97-AF65-F5344CB8AC3E}">
        <p14:creationId xmlns:p14="http://schemas.microsoft.com/office/powerpoint/2010/main" val="3837905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Quality of Life (QOL) – Long Term</a:t>
            </a:r>
            <a:endParaRPr lang="en-US" dirty="0"/>
          </a:p>
        </p:txBody>
      </p:sp>
      <p:sp>
        <p:nvSpPr>
          <p:cNvPr id="5" name="Content Placeholder 2"/>
          <p:cNvSpPr>
            <a:spLocks noGrp="1"/>
          </p:cNvSpPr>
          <p:nvPr>
            <p:ph idx="1"/>
          </p:nvPr>
        </p:nvSpPr>
        <p:spPr/>
        <p:txBody>
          <a:bodyPr/>
          <a:lstStyle/>
          <a:p>
            <a:r>
              <a:rPr lang="en-US" dirty="0"/>
              <a:t>Long-term study of 800 BDI pts (compared to 175 controls) in Amsterdam</a:t>
            </a:r>
          </a:p>
          <a:p>
            <a:pPr marL="0" indent="0">
              <a:buNone/>
            </a:pPr>
            <a:endParaRPr lang="en-US" sz="1000" dirty="0"/>
          </a:p>
          <a:p>
            <a:r>
              <a:rPr lang="en-US" dirty="0"/>
              <a:t>Patients with BDI</a:t>
            </a:r>
          </a:p>
          <a:p>
            <a:pPr lvl="2">
              <a:buFont typeface="Wingdings" panose="05000000000000000000" pitchFamily="2" charset="2"/>
              <a:buChar char="Ø"/>
            </a:pPr>
            <a:r>
              <a:rPr lang="en-US" dirty="0"/>
              <a:t> </a:t>
            </a:r>
            <a:r>
              <a:rPr lang="en-US" sz="2800" dirty="0"/>
              <a:t>Significantly worse physical </a:t>
            </a:r>
            <a:r>
              <a:rPr lang="en-US" sz="2800" dirty="0" err="1"/>
              <a:t>QoL</a:t>
            </a:r>
            <a:endParaRPr lang="en-US" sz="2800" dirty="0"/>
          </a:p>
          <a:p>
            <a:pPr lvl="2">
              <a:buFont typeface="Wingdings" panose="05000000000000000000" pitchFamily="2" charset="2"/>
              <a:buChar char="Ø"/>
            </a:pPr>
            <a:r>
              <a:rPr lang="en-US" sz="2800" dirty="0"/>
              <a:t>Significantly worse disease specific </a:t>
            </a:r>
            <a:r>
              <a:rPr lang="en-US" sz="2800" dirty="0" err="1"/>
              <a:t>QoL</a:t>
            </a:r>
            <a:endParaRPr lang="en-US" sz="2800" dirty="0"/>
          </a:p>
          <a:p>
            <a:pPr lvl="2">
              <a:buFont typeface="Wingdings" panose="05000000000000000000" pitchFamily="2" charset="2"/>
              <a:buChar char="Ø"/>
            </a:pPr>
            <a:r>
              <a:rPr lang="en-US" sz="2800" dirty="0"/>
              <a:t>Increased loss of work productivity</a:t>
            </a:r>
          </a:p>
          <a:p>
            <a:pPr lvl="2">
              <a:buFont typeface="Wingdings" panose="05000000000000000000" pitchFamily="2" charset="2"/>
              <a:buChar char="Ø"/>
            </a:pPr>
            <a:r>
              <a:rPr lang="en-US" sz="2800" dirty="0"/>
              <a:t>Increase rate of receiving daily benefits</a:t>
            </a:r>
          </a:p>
        </p:txBody>
      </p:sp>
      <p:sp>
        <p:nvSpPr>
          <p:cNvPr id="7" name="Rectangle 6"/>
          <p:cNvSpPr/>
          <p:nvPr/>
        </p:nvSpPr>
        <p:spPr>
          <a:xfrm>
            <a:off x="9775954" y="5372388"/>
            <a:ext cx="2416046" cy="369332"/>
          </a:xfrm>
          <a:prstGeom prst="rect">
            <a:avLst/>
          </a:prstGeom>
        </p:spPr>
        <p:txBody>
          <a:bodyPr wrap="none">
            <a:spAutoFit/>
          </a:bodyPr>
          <a:lstStyle/>
          <a:p>
            <a:r>
              <a:rPr lang="en-US" b="1" i="1" dirty="0" err="1"/>
              <a:t>Booij</a:t>
            </a:r>
            <a:r>
              <a:rPr lang="en-US" b="1" i="1" dirty="0"/>
              <a:t> K, Ann Surg. 2018</a:t>
            </a:r>
            <a:endParaRPr lang="en-US" dirty="0"/>
          </a:p>
        </p:txBody>
      </p:sp>
    </p:spTree>
    <p:extLst>
      <p:ext uri="{BB962C8B-B14F-4D97-AF65-F5344CB8AC3E}">
        <p14:creationId xmlns:p14="http://schemas.microsoft.com/office/powerpoint/2010/main" val="3749825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Quality of Life (QOL) – Long Term</a:t>
            </a:r>
            <a:endParaRPr lang="en-US" dirty="0"/>
          </a:p>
        </p:txBody>
      </p:sp>
      <p:sp>
        <p:nvSpPr>
          <p:cNvPr id="7" name="Rectangle 6"/>
          <p:cNvSpPr/>
          <p:nvPr/>
        </p:nvSpPr>
        <p:spPr>
          <a:xfrm>
            <a:off x="9775954" y="5372388"/>
            <a:ext cx="2416046" cy="369332"/>
          </a:xfrm>
          <a:prstGeom prst="rect">
            <a:avLst/>
          </a:prstGeom>
        </p:spPr>
        <p:txBody>
          <a:bodyPr wrap="none">
            <a:spAutoFit/>
          </a:bodyPr>
          <a:lstStyle/>
          <a:p>
            <a:r>
              <a:rPr lang="en-US" b="1" i="1" dirty="0" err="1"/>
              <a:t>Booij</a:t>
            </a:r>
            <a:r>
              <a:rPr lang="en-US" b="1" i="1" dirty="0"/>
              <a:t> K, Ann Surg. 2018</a:t>
            </a:r>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539" b="2584"/>
          <a:stretch/>
        </p:blipFill>
        <p:spPr>
          <a:xfrm>
            <a:off x="838200" y="1457325"/>
            <a:ext cx="8936792" cy="4171950"/>
          </a:xfrm>
        </p:spPr>
      </p:pic>
    </p:spTree>
    <p:extLst>
      <p:ext uri="{BB962C8B-B14F-4D97-AF65-F5344CB8AC3E}">
        <p14:creationId xmlns:p14="http://schemas.microsoft.com/office/powerpoint/2010/main" val="1332798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Patient Accounts</a:t>
            </a:r>
            <a:endParaRPr lang="en-US" dirty="0"/>
          </a:p>
        </p:txBody>
      </p:sp>
      <p:pic>
        <p:nvPicPr>
          <p:cNvPr id="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093" t="51254" r="31955" b="25783"/>
          <a:stretch/>
        </p:blipFill>
        <p:spPr bwMode="auto">
          <a:xfrm>
            <a:off x="376764" y="2055813"/>
            <a:ext cx="11438471" cy="246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768" t="49003" r="30866" b="20473"/>
          <a:stretch/>
        </p:blipFill>
        <p:spPr bwMode="auto">
          <a:xfrm>
            <a:off x="89446" y="1690688"/>
            <a:ext cx="12014646" cy="353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767243" y="5405603"/>
            <a:ext cx="5336849" cy="369332"/>
          </a:xfrm>
          <a:prstGeom prst="rect">
            <a:avLst/>
          </a:prstGeom>
        </p:spPr>
        <p:txBody>
          <a:bodyPr wrap="square">
            <a:spAutoFit/>
          </a:bodyPr>
          <a:lstStyle/>
          <a:p>
            <a:r>
              <a:rPr lang="en-US" b="1" i="1" dirty="0"/>
              <a:t>http://www.curezone.org/forums/am.asp?i=1501569</a:t>
            </a:r>
          </a:p>
        </p:txBody>
      </p:sp>
    </p:spTree>
    <p:extLst>
      <p:ext uri="{BB962C8B-B14F-4D97-AF65-F5344CB8AC3E}">
        <p14:creationId xmlns:p14="http://schemas.microsoft.com/office/powerpoint/2010/main" val="130613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i="1" dirty="0">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Take Home</a:t>
            </a:r>
            <a:endParaRPr lang="en-US" dirty="0"/>
          </a:p>
        </p:txBody>
      </p:sp>
      <p:sp>
        <p:nvSpPr>
          <p:cNvPr id="6" name="Content Placeholder 2"/>
          <p:cNvSpPr>
            <a:spLocks noGrp="1"/>
          </p:cNvSpPr>
          <p:nvPr>
            <p:ph idx="1"/>
          </p:nvPr>
        </p:nvSpPr>
        <p:spPr>
          <a:xfrm>
            <a:off x="838200" y="1553029"/>
            <a:ext cx="10515600" cy="4623934"/>
          </a:xfrm>
        </p:spPr>
        <p:txBody>
          <a:bodyPr>
            <a:normAutofit/>
          </a:bodyPr>
          <a:lstStyle/>
          <a:p>
            <a:r>
              <a:rPr lang="en-US" dirty="0"/>
              <a:t>Major BDI injury rate still in 0.4% range</a:t>
            </a:r>
          </a:p>
          <a:p>
            <a:pPr marL="0" indent="0">
              <a:buNone/>
            </a:pPr>
            <a:endParaRPr lang="en-US" sz="1000" dirty="0"/>
          </a:p>
          <a:p>
            <a:r>
              <a:rPr lang="en-US" dirty="0"/>
              <a:t>Translates to 3000 injuries/year in US</a:t>
            </a:r>
          </a:p>
          <a:p>
            <a:pPr marL="0" indent="0">
              <a:buNone/>
            </a:pPr>
            <a:endParaRPr lang="en-US" sz="1000" dirty="0"/>
          </a:p>
          <a:p>
            <a:r>
              <a:rPr lang="en-US" dirty="0"/>
              <a:t>&gt;$1 billion in associated costs</a:t>
            </a:r>
          </a:p>
          <a:p>
            <a:pPr lvl="1"/>
            <a:endParaRPr lang="en-US" dirty="0"/>
          </a:p>
          <a:p>
            <a:pPr marL="274320" lvl="1" indent="0">
              <a:buNone/>
            </a:pPr>
            <a:r>
              <a:rPr lang="en-US" dirty="0"/>
              <a:t>	½ medicolegal 	 ½ patient care</a:t>
            </a:r>
          </a:p>
          <a:p>
            <a:pPr marL="274320" lvl="1" indent="0">
              <a:buNone/>
            </a:pPr>
            <a:endParaRPr lang="en-US" sz="1500" dirty="0"/>
          </a:p>
          <a:p>
            <a:r>
              <a:rPr lang="en-US" dirty="0"/>
              <a:t>Key contributor to healthcare costs and adverse patient and surgeon outcomes</a:t>
            </a:r>
          </a:p>
        </p:txBody>
      </p:sp>
      <p:sp>
        <p:nvSpPr>
          <p:cNvPr id="8" name="Left-Up Arrow 7"/>
          <p:cNvSpPr/>
          <p:nvPr/>
        </p:nvSpPr>
        <p:spPr bwMode="auto">
          <a:xfrm rot="13255210">
            <a:off x="3720184" y="3488098"/>
            <a:ext cx="793415" cy="753795"/>
          </a:xfrm>
          <a:prstGeom prst="leftUpArrow">
            <a:avLst>
              <a:gd name="adj1" fmla="val 8491"/>
              <a:gd name="adj2" fmla="val 25000"/>
              <a:gd name="adj3" fmla="val 25000"/>
            </a:avLst>
          </a:prstGeom>
          <a:solidFill>
            <a:srgbClr val="C00000"/>
          </a:solidFill>
          <a:ln w="9525">
            <a:solidFill>
              <a:schemeClr val="bg1"/>
            </a:solidFill>
            <a:miter lim="800000"/>
            <a:headEnd/>
            <a:tailEnd/>
          </a:ln>
        </p:spPr>
        <p:txBody>
          <a:bodyPr wrap="none" rtlCol="0" anchor="ctr"/>
          <a:lstStyle/>
          <a:p>
            <a:pPr algn="ctr"/>
            <a:endParaRPr lang="en-US" dirty="0"/>
          </a:p>
        </p:txBody>
      </p:sp>
    </p:spTree>
    <p:extLst>
      <p:ext uri="{BB962C8B-B14F-4D97-AF65-F5344CB8AC3E}">
        <p14:creationId xmlns:p14="http://schemas.microsoft.com/office/powerpoint/2010/main" val="3525645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4533779" y="2295525"/>
            <a:ext cx="10515600" cy="1325563"/>
          </a:xfrm>
        </p:spPr>
        <p:txBody>
          <a:bodyPr>
            <a:normAutofit fontScale="90000"/>
          </a:bodyPr>
          <a:lstStyle/>
          <a:p>
            <a:r>
              <a:rPr lang="en-US" b="1" dirty="0"/>
              <a:t>Thank you! </a:t>
            </a:r>
            <a:br>
              <a:rPr lang="en-US" b="1" dirty="0"/>
            </a:br>
            <a:br>
              <a:rPr lang="en-US" b="1" dirty="0"/>
            </a:br>
            <a:r>
              <a:rPr lang="en-US" b="1" dirty="0"/>
              <a:t>Questions?</a:t>
            </a: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33779" y="4038634"/>
            <a:ext cx="359469" cy="47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3"/>
          <p:cNvSpPr txBox="1">
            <a:spLocks/>
          </p:cNvSpPr>
          <p:nvPr/>
        </p:nvSpPr>
        <p:spPr>
          <a:xfrm>
            <a:off x="4893248" y="4038634"/>
            <a:ext cx="3255050" cy="67366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800" b="1" dirty="0">
                <a:solidFill>
                  <a:schemeClr val="tx1"/>
                </a:solidFill>
              </a:rPr>
              <a:t>@</a:t>
            </a:r>
            <a:r>
              <a:rPr lang="en-US" altLang="en-US" sz="2800" b="1" dirty="0" err="1">
                <a:solidFill>
                  <a:schemeClr val="tx1"/>
                </a:solidFill>
              </a:rPr>
              <a:t>DanaTelem</a:t>
            </a:r>
            <a:endParaRPr lang="en-US" sz="2800" b="1" dirty="0">
              <a:solidFill>
                <a:schemeClr val="tx1"/>
              </a:solidFill>
            </a:endParaRPr>
          </a:p>
          <a:p>
            <a:endParaRPr lang="en-US" dirty="0"/>
          </a:p>
        </p:txBody>
      </p:sp>
      <p:sp>
        <p:nvSpPr>
          <p:cNvPr id="9" name="Text Placeholder 3"/>
          <p:cNvSpPr txBox="1">
            <a:spLocks/>
          </p:cNvSpPr>
          <p:nvPr/>
        </p:nvSpPr>
        <p:spPr>
          <a:xfrm>
            <a:off x="5005266" y="4598638"/>
            <a:ext cx="3255050" cy="67366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176292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381524" y="250031"/>
            <a:ext cx="7867126" cy="1325563"/>
          </a:xfrm>
        </p:spPr>
        <p:txBody>
          <a:bodyPr>
            <a:noAutofit/>
          </a:bodyPr>
          <a:lstStyle/>
          <a:p>
            <a:r>
              <a:rPr lang="en-US" sz="3200" dirty="0"/>
              <a:t>Multi-society State-of-the-Art Consensus Conference on Prevention of Bile Duct Injury During Cholecystectomy</a:t>
            </a:r>
          </a:p>
        </p:txBody>
      </p:sp>
      <p:pic>
        <p:nvPicPr>
          <p:cNvPr id="6" name="Picture 1"/>
          <p:cNvPicPr>
            <a:picLocks noGrp="1" noChangeAspect="1"/>
          </p:cNvPicPr>
          <p:nvPr>
            <p:ph idx="1"/>
          </p:nvPr>
        </p:nvPicPr>
        <p:blipFill>
          <a:blip r:embed="rId3" cstate="print">
            <a:extLst>
              <a:ext uri="{28A0092B-C50C-407E-A947-70E740481C1C}">
                <a14:useLocalDpi xmlns:a14="http://schemas.microsoft.com/office/drawing/2010/main" val="0"/>
              </a:ext>
            </a:extLst>
          </a:blip>
          <a:srcRect l="26666" t="26259" r="36667" b="26260"/>
          <a:stretch>
            <a:fillRect/>
          </a:stretch>
        </p:blipFill>
        <p:spPr bwMode="auto">
          <a:xfrm>
            <a:off x="514612" y="2535094"/>
            <a:ext cx="3486150" cy="300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0233AEEB-DD99-4C35-B2C6-952E9715B19E}"/>
              </a:ext>
            </a:extLst>
          </p:cNvPr>
          <p:cNvSpPr txBox="1">
            <a:spLocks/>
          </p:cNvSpPr>
          <p:nvPr/>
        </p:nvSpPr>
        <p:spPr>
          <a:xfrm>
            <a:off x="4515374" y="2535094"/>
            <a:ext cx="3733276" cy="351628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Sponsored by:</a:t>
            </a:r>
          </a:p>
          <a:p>
            <a:pPr marL="0" indent="0">
              <a:buNone/>
            </a:pPr>
            <a:r>
              <a:rPr lang="en-US" dirty="0"/>
              <a:t>SAGES</a:t>
            </a:r>
          </a:p>
          <a:p>
            <a:pPr marL="0" indent="0">
              <a:buNone/>
            </a:pPr>
            <a:r>
              <a:rPr lang="en-US" dirty="0"/>
              <a:t>AHPBA</a:t>
            </a:r>
          </a:p>
          <a:p>
            <a:pPr marL="0" indent="0">
              <a:buNone/>
            </a:pPr>
            <a:r>
              <a:rPr lang="en-US" dirty="0"/>
              <a:t>IHPBA</a:t>
            </a:r>
          </a:p>
          <a:p>
            <a:pPr marL="0" indent="0">
              <a:buNone/>
            </a:pPr>
            <a:r>
              <a:rPr lang="en-US" dirty="0"/>
              <a:t>SSAT</a:t>
            </a:r>
          </a:p>
          <a:p>
            <a:pPr marL="0" indent="0">
              <a:buNone/>
            </a:pPr>
            <a:r>
              <a:rPr lang="en-US" dirty="0"/>
              <a:t>EAES</a:t>
            </a:r>
          </a:p>
        </p:txBody>
      </p:sp>
    </p:spTree>
    <p:extLst>
      <p:ext uri="{BB962C8B-B14F-4D97-AF65-F5344CB8AC3E}">
        <p14:creationId xmlns:p14="http://schemas.microsoft.com/office/powerpoint/2010/main" val="556212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980ABD-8FCA-F842-893A-05F4D608AB4B}"/>
              </a:ext>
            </a:extLst>
          </p:cNvPr>
          <p:cNvSpPr txBox="1"/>
          <p:nvPr/>
        </p:nvSpPr>
        <p:spPr>
          <a:xfrm>
            <a:off x="0" y="770622"/>
            <a:ext cx="12192000" cy="769441"/>
          </a:xfrm>
          <a:prstGeom prst="rect">
            <a:avLst/>
          </a:prstGeom>
          <a:solidFill>
            <a:schemeClr val="accent1">
              <a:lumMod val="75000"/>
            </a:schemeClr>
          </a:solidFill>
          <a:effectLst>
            <a:outerShdw blurRad="50800" dist="50800" dir="5400000" algn="ctr" rotWithShape="0">
              <a:schemeClr val="accent1">
                <a:lumMod val="75000"/>
              </a:schemeClr>
            </a:outerShdw>
          </a:effectLst>
        </p:spPr>
        <p:txBody>
          <a:bodyPr wrap="square">
            <a:spAutoFit/>
          </a:bodyPr>
          <a:lstStyle/>
          <a:p>
            <a:pPr algn="ctr">
              <a:defRPr/>
            </a:pPr>
            <a:r>
              <a:rPr lang="en-US" sz="3600" b="1" dirty="0">
                <a:solidFill>
                  <a:srgbClr val="FFFF00"/>
                </a:solidFill>
                <a:effectLst>
                  <a:outerShdw blurRad="38100" dist="38100" dir="2700000" algn="tl">
                    <a:srgbClr val="000000">
                      <a:alpha val="43137"/>
                    </a:srgbClr>
                  </a:outerShdw>
                </a:effectLst>
                <a:latin typeface="+mj-lt"/>
              </a:rPr>
              <a:t>Introduction to The </a:t>
            </a:r>
            <a:r>
              <a:rPr lang="en-US" sz="4400" b="1" dirty="0">
                <a:solidFill>
                  <a:srgbClr val="FFFF00"/>
                </a:solidFill>
                <a:effectLst>
                  <a:outerShdw blurRad="38100" dist="38100" dir="2700000" algn="tl">
                    <a:srgbClr val="000000">
                      <a:alpha val="43137"/>
                    </a:srgbClr>
                  </a:outerShdw>
                </a:effectLst>
                <a:latin typeface="+mj-lt"/>
              </a:rPr>
              <a:t>PICO</a:t>
            </a:r>
            <a:r>
              <a:rPr lang="en-US" sz="3600" b="1" dirty="0">
                <a:solidFill>
                  <a:srgbClr val="FFFF00"/>
                </a:solidFill>
                <a:effectLst>
                  <a:outerShdw blurRad="38100" dist="38100" dir="2700000" algn="tl">
                    <a:srgbClr val="000000">
                      <a:alpha val="43137"/>
                    </a:srgbClr>
                  </a:outerShdw>
                </a:effectLst>
                <a:latin typeface="+mj-lt"/>
              </a:rPr>
              <a:t> Questions</a:t>
            </a:r>
          </a:p>
        </p:txBody>
      </p:sp>
      <p:sp>
        <p:nvSpPr>
          <p:cNvPr id="4101" name="Rectangle 4">
            <a:extLst>
              <a:ext uri="{FF2B5EF4-FFF2-40B4-BE49-F238E27FC236}">
                <a16:creationId xmlns:a16="http://schemas.microsoft.com/office/drawing/2014/main" id="{E407FA9F-EEDE-6445-B23C-2CBD5D720E13}"/>
              </a:ext>
            </a:extLst>
          </p:cNvPr>
          <p:cNvSpPr>
            <a:spLocks noGrp="1" noChangeArrowheads="1"/>
          </p:cNvSpPr>
          <p:nvPr>
            <p:ph type="ctrTitle"/>
          </p:nvPr>
        </p:nvSpPr>
        <p:spPr>
          <a:xfrm>
            <a:off x="1274618" y="2191511"/>
            <a:ext cx="9642764" cy="1627808"/>
          </a:xfrm>
          <a:noFill/>
          <a:effectLst>
            <a:outerShdw dist="35921" dir="2700000" algn="ctr" rotWithShape="0">
              <a:srgbClr val="000000"/>
            </a:outerShdw>
          </a:effectLst>
        </p:spPr>
        <p:txBody>
          <a:bodyPr/>
          <a:lstStyle/>
          <a:p>
            <a:pPr eaLnBrk="1" hangingPunct="1">
              <a:lnSpc>
                <a:spcPct val="40000"/>
              </a:lnSpc>
              <a:spcBef>
                <a:spcPct val="20000"/>
              </a:spcBef>
            </a:pPr>
            <a:r>
              <a:rPr lang="en-US" altLang="en-US" sz="4000" b="1" dirty="0">
                <a:solidFill>
                  <a:srgbClr val="FFFFFF"/>
                </a:solidFill>
              </a:rPr>
              <a:t>Steven M. Strasberg, M.D</a:t>
            </a:r>
            <a:r>
              <a:rPr lang="en-US" altLang="en-US" sz="2800" dirty="0">
                <a:solidFill>
                  <a:srgbClr val="FFFFFF"/>
                </a:solidFill>
              </a:rPr>
              <a:t>.</a:t>
            </a:r>
            <a:br>
              <a:rPr lang="en-US" altLang="en-US" sz="2800" dirty="0">
                <a:solidFill>
                  <a:srgbClr val="FFFFFF"/>
                </a:solidFill>
              </a:rPr>
            </a:br>
            <a:br>
              <a:rPr lang="en-US" altLang="en-US" sz="2800" dirty="0">
                <a:solidFill>
                  <a:srgbClr val="FFFFFF"/>
                </a:solidFill>
              </a:rPr>
            </a:br>
            <a:br>
              <a:rPr lang="en-US" altLang="en-US" sz="3600" dirty="0">
                <a:solidFill>
                  <a:srgbClr val="FFFFFF"/>
                </a:solidFill>
              </a:rPr>
            </a:br>
            <a:r>
              <a:rPr lang="en-US" altLang="en-US" sz="3600" dirty="0">
                <a:solidFill>
                  <a:srgbClr val="FFFFFF"/>
                </a:solidFill>
              </a:rPr>
              <a:t>Section of Hepatobiliary and Pancreatic Surgery</a:t>
            </a:r>
            <a:br>
              <a:rPr lang="en-US" altLang="en-US" sz="3600" dirty="0">
                <a:solidFill>
                  <a:srgbClr val="FFFFFF"/>
                </a:solidFill>
              </a:rPr>
            </a:br>
            <a:endParaRPr lang="en-US" altLang="en-US" sz="3600" dirty="0">
              <a:solidFill>
                <a:srgbClr val="FFFFFF"/>
              </a:solidFill>
            </a:endParaRPr>
          </a:p>
        </p:txBody>
      </p:sp>
      <p:sp>
        <p:nvSpPr>
          <p:cNvPr id="4102" name="Rectangle 2">
            <a:extLst>
              <a:ext uri="{FF2B5EF4-FFF2-40B4-BE49-F238E27FC236}">
                <a16:creationId xmlns:a16="http://schemas.microsoft.com/office/drawing/2014/main" id="{6D78617A-24CF-C346-9FC5-DD59424720CB}"/>
              </a:ext>
            </a:extLst>
          </p:cNvPr>
          <p:cNvSpPr>
            <a:spLocks noChangeArrowheads="1"/>
          </p:cNvSpPr>
          <p:nvPr/>
        </p:nvSpPr>
        <p:spPr bwMode="auto">
          <a:xfrm>
            <a:off x="4914900" y="4135765"/>
            <a:ext cx="2362200" cy="1219200"/>
          </a:xfrm>
          <a:prstGeom prst="rect">
            <a:avLst/>
          </a:prstGeom>
          <a:solidFill>
            <a:srgbClr val="00206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pic>
        <p:nvPicPr>
          <p:cNvPr id="4103" name="Picture 5" descr="MED2linehzrev(CMYK)MD">
            <a:extLst>
              <a:ext uri="{FF2B5EF4-FFF2-40B4-BE49-F238E27FC236}">
                <a16:creationId xmlns:a16="http://schemas.microsoft.com/office/drawing/2014/main" id="{DD6CEC60-EDA5-B841-9DB8-E66701EE9A80}"/>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14900" y="4231015"/>
            <a:ext cx="23622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464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 y="2540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571500" y="266700"/>
            <a:ext cx="10515600" cy="958850"/>
          </a:xfrm>
        </p:spPr>
        <p:txBody>
          <a:bodyPr>
            <a:normAutofit/>
          </a:bodyPr>
          <a:lstStyle/>
          <a:p>
            <a:endParaRPr lang="en-US" sz="4000" dirty="0"/>
          </a:p>
        </p:txBody>
      </p:sp>
      <p:pic>
        <p:nvPicPr>
          <p:cNvPr id="7" name="Picture 8" descr="ACS titl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14166"/>
          <a:stretch>
            <a:fillRect/>
          </a:stretch>
        </p:blipFill>
        <p:spPr bwMode="auto">
          <a:xfrm>
            <a:off x="204181" y="115468"/>
            <a:ext cx="5358419" cy="240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rch Surg titl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394" r="8963"/>
          <a:stretch/>
        </p:blipFill>
        <p:spPr bwMode="auto">
          <a:xfrm>
            <a:off x="6110207" y="4054474"/>
            <a:ext cx="5824618"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5903" y="2306539"/>
            <a:ext cx="6670693" cy="1747935"/>
          </a:xfrm>
          <a:prstGeom prst="rect">
            <a:avLst/>
          </a:prstGeom>
        </p:spPr>
      </p:pic>
    </p:spTree>
    <p:extLst>
      <p:ext uri="{BB962C8B-B14F-4D97-AF65-F5344CB8AC3E}">
        <p14:creationId xmlns:p14="http://schemas.microsoft.com/office/powerpoint/2010/main" val="7384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3030ECCD-221D-DA42-9EAC-A5EF4254329B}"/>
              </a:ext>
            </a:extLst>
          </p:cNvPr>
          <p:cNvSpPr>
            <a:spLocks noGrp="1"/>
          </p:cNvSpPr>
          <p:nvPr>
            <p:ph type="title"/>
          </p:nvPr>
        </p:nvSpPr>
        <p:spPr>
          <a:xfrm>
            <a:off x="838200" y="1162843"/>
            <a:ext cx="10515600" cy="1325563"/>
          </a:xfrm>
        </p:spPr>
        <p:txBody>
          <a:bodyPr/>
          <a:lstStyle/>
          <a:p>
            <a:r>
              <a:rPr lang="en-US" altLang="en-US" b="1" dirty="0">
                <a:solidFill>
                  <a:srgbClr val="FFFF00"/>
                </a:solidFill>
              </a:rPr>
              <a:t>3 Topics in 10 Minutes</a:t>
            </a:r>
          </a:p>
        </p:txBody>
      </p:sp>
      <p:sp>
        <p:nvSpPr>
          <p:cNvPr id="5123" name="Subtitle 2">
            <a:extLst>
              <a:ext uri="{FF2B5EF4-FFF2-40B4-BE49-F238E27FC236}">
                <a16:creationId xmlns:a16="http://schemas.microsoft.com/office/drawing/2014/main" id="{0F536DA3-F2D9-B84B-AB86-057008F9D83B}"/>
              </a:ext>
            </a:extLst>
          </p:cNvPr>
          <p:cNvSpPr>
            <a:spLocks noGrp="1"/>
          </p:cNvSpPr>
          <p:nvPr>
            <p:ph idx="1"/>
          </p:nvPr>
        </p:nvSpPr>
        <p:spPr/>
        <p:txBody>
          <a:bodyPr/>
          <a:lstStyle/>
          <a:p>
            <a:pPr marL="742950" indent="-742950">
              <a:buFontTx/>
              <a:buAutoNum type="arabicPeriod"/>
            </a:pPr>
            <a:endParaRPr lang="en-US" altLang="en-US" sz="3600" dirty="0">
              <a:solidFill>
                <a:srgbClr val="FFFFFF"/>
              </a:solidFill>
            </a:endParaRPr>
          </a:p>
          <a:p>
            <a:pPr marL="742950" indent="-742950">
              <a:buFontTx/>
              <a:buAutoNum type="arabicPeriod"/>
            </a:pPr>
            <a:r>
              <a:rPr lang="en-US" altLang="en-US" sz="3600" dirty="0">
                <a:solidFill>
                  <a:srgbClr val="FFFFFF"/>
                </a:solidFill>
              </a:rPr>
              <a:t>Definition: Major/Minor Bile duct Injury</a:t>
            </a:r>
          </a:p>
          <a:p>
            <a:pPr marL="742950" indent="-742950">
              <a:buFontTx/>
              <a:buAutoNum type="arabicPeriod"/>
            </a:pPr>
            <a:r>
              <a:rPr lang="en-US" altLang="en-US" sz="3600" dirty="0">
                <a:solidFill>
                  <a:srgbClr val="FFFFFF"/>
                </a:solidFill>
              </a:rPr>
              <a:t>Incidence of BDI and Effect on Studies of BDI</a:t>
            </a:r>
          </a:p>
          <a:p>
            <a:pPr marL="742950" indent="-742950">
              <a:buFontTx/>
              <a:buAutoNum type="arabicPeriod"/>
            </a:pPr>
            <a:r>
              <a:rPr lang="en-US" altLang="en-US" sz="3600" dirty="0">
                <a:solidFill>
                  <a:srgbClr val="FFFFFF"/>
                </a:solidFill>
              </a:rPr>
              <a:t>The PICO Questions</a:t>
            </a:r>
          </a:p>
          <a:p>
            <a:pPr marL="742950" indent="-742950">
              <a:buFontTx/>
              <a:buAutoNum type="arabicPeriod"/>
            </a:pPr>
            <a:endParaRPr lang="en-US" altLang="en-US" sz="3600" dirty="0">
              <a:solidFill>
                <a:srgbClr val="FFFFFF"/>
              </a:solidFill>
            </a:endParaRPr>
          </a:p>
        </p:txBody>
      </p:sp>
    </p:spTree>
    <p:extLst>
      <p:ext uri="{BB962C8B-B14F-4D97-AF65-F5344CB8AC3E}">
        <p14:creationId xmlns:p14="http://schemas.microsoft.com/office/powerpoint/2010/main" val="3046880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E7A2AD1E-85AA-8A4F-B137-140B9F4D15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7973" y="823255"/>
            <a:ext cx="102965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C293B9AD-077C-BE44-B29B-94E22D3E7D95}"/>
              </a:ext>
            </a:extLst>
          </p:cNvPr>
          <p:cNvSpPr>
            <a:spLocks noChangeArrowheads="1"/>
          </p:cNvSpPr>
          <p:nvPr/>
        </p:nvSpPr>
        <p:spPr bwMode="auto">
          <a:xfrm>
            <a:off x="755573" y="115369"/>
            <a:ext cx="50305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a:solidFill>
                  <a:srgbClr val="FFFF00"/>
                </a:solidFill>
                <a:latin typeface="AdvOTf0129623"/>
              </a:rPr>
              <a:t>HPB 2018, 20: 370</a:t>
            </a:r>
            <a:r>
              <a:rPr lang="en-US" altLang="en-US" sz="4000" b="1" dirty="0">
                <a:solidFill>
                  <a:srgbClr val="FFFF00"/>
                </a:solidFill>
                <a:latin typeface="AdvOTf0129623+20"/>
              </a:rPr>
              <a:t>–</a:t>
            </a:r>
            <a:r>
              <a:rPr lang="en-US" altLang="en-US" sz="4000" b="1" dirty="0">
                <a:solidFill>
                  <a:srgbClr val="FFFF00"/>
                </a:solidFill>
                <a:latin typeface="AdvOTf0129623"/>
              </a:rPr>
              <a:t>378</a:t>
            </a:r>
            <a:endParaRPr lang="en-US" altLang="en-US" sz="4000" b="1" dirty="0">
              <a:solidFill>
                <a:srgbClr val="FFFF00"/>
              </a:solidFill>
            </a:endParaRPr>
          </a:p>
        </p:txBody>
      </p:sp>
      <p:sp>
        <p:nvSpPr>
          <p:cNvPr id="4" name="TextBox 3">
            <a:extLst>
              <a:ext uri="{FF2B5EF4-FFF2-40B4-BE49-F238E27FC236}">
                <a16:creationId xmlns:a16="http://schemas.microsoft.com/office/drawing/2014/main" id="{12C53BF6-94EE-DB47-BBFE-437948D124F2}"/>
              </a:ext>
            </a:extLst>
          </p:cNvPr>
          <p:cNvSpPr txBox="1"/>
          <p:nvPr/>
        </p:nvSpPr>
        <p:spPr>
          <a:xfrm>
            <a:off x="907973" y="3718855"/>
            <a:ext cx="2819400" cy="2246313"/>
          </a:xfrm>
          <a:prstGeom prst="rect">
            <a:avLst/>
          </a:prstGeom>
          <a:noFill/>
        </p:spPr>
        <p:txBody>
          <a:bodyPr>
            <a:spAutoFit/>
          </a:bodyPr>
          <a:lstStyle/>
          <a:p>
            <a:pPr>
              <a:defRPr/>
            </a:pPr>
            <a:r>
              <a:rPr lang="en-US" sz="2000" dirty="0">
                <a:solidFill>
                  <a:srgbClr val="FFFF00"/>
                </a:solidFill>
              </a:rPr>
              <a:t>                     </a:t>
            </a:r>
            <a:r>
              <a:rPr lang="en-US" sz="2000" u="sng" dirty="0">
                <a:solidFill>
                  <a:srgbClr val="FFFF00"/>
                </a:solidFill>
              </a:rPr>
              <a:t>Surgery</a:t>
            </a:r>
          </a:p>
          <a:p>
            <a:pPr marL="342900" indent="-342900">
              <a:buFont typeface="Arial" panose="020B0604020202020204" pitchFamily="34" charset="0"/>
              <a:buChar char="•"/>
              <a:defRPr/>
            </a:pPr>
            <a:r>
              <a:rPr lang="en-US" sz="2000" dirty="0">
                <a:solidFill>
                  <a:srgbClr val="FFFF00"/>
                </a:solidFill>
              </a:rPr>
              <a:t>Cho</a:t>
            </a:r>
          </a:p>
          <a:p>
            <a:pPr marL="342900" indent="-342900">
              <a:buFont typeface="Arial" panose="020B0604020202020204" pitchFamily="34" charset="0"/>
              <a:buChar char="•"/>
              <a:defRPr/>
            </a:pPr>
            <a:r>
              <a:rPr lang="en-US" sz="2000" dirty="0">
                <a:solidFill>
                  <a:srgbClr val="FFFF00"/>
                </a:solidFill>
              </a:rPr>
              <a:t>Chapman</a:t>
            </a:r>
          </a:p>
          <a:p>
            <a:pPr marL="342900" indent="-342900">
              <a:buFont typeface="Arial" panose="020B0604020202020204" pitchFamily="34" charset="0"/>
              <a:buChar char="•"/>
              <a:defRPr/>
            </a:pPr>
            <a:r>
              <a:rPr lang="en-US" sz="2000" dirty="0" err="1">
                <a:solidFill>
                  <a:srgbClr val="FFFF00"/>
                </a:solidFill>
              </a:rPr>
              <a:t>deSantibanes</a:t>
            </a:r>
            <a:endParaRPr lang="en-US" sz="2000" dirty="0">
              <a:solidFill>
                <a:srgbClr val="FFFF00"/>
              </a:solidFill>
            </a:endParaRPr>
          </a:p>
          <a:p>
            <a:pPr marL="342900" indent="-342900">
              <a:buFont typeface="Arial" panose="020B0604020202020204" pitchFamily="34" charset="0"/>
              <a:buChar char="•"/>
              <a:defRPr/>
            </a:pPr>
            <a:r>
              <a:rPr lang="en-US" sz="2000" dirty="0" err="1">
                <a:solidFill>
                  <a:srgbClr val="FFFF00"/>
                </a:solidFill>
              </a:rPr>
              <a:t>Domingues</a:t>
            </a:r>
            <a:r>
              <a:rPr lang="en-US" sz="2000" dirty="0">
                <a:solidFill>
                  <a:srgbClr val="FFFF00"/>
                </a:solidFill>
              </a:rPr>
              <a:t> </a:t>
            </a:r>
          </a:p>
          <a:p>
            <a:pPr marL="342900" indent="-342900">
              <a:buFont typeface="Arial" panose="020B0604020202020204" pitchFamily="34" charset="0"/>
              <a:buChar char="•"/>
              <a:defRPr/>
            </a:pPr>
            <a:r>
              <a:rPr lang="en-US" sz="2000" dirty="0">
                <a:solidFill>
                  <a:srgbClr val="FFFF00"/>
                </a:solidFill>
              </a:rPr>
              <a:t>Garden</a:t>
            </a:r>
          </a:p>
          <a:p>
            <a:pPr marL="342900" indent="-342900">
              <a:buFont typeface="Arial" panose="020B0604020202020204" pitchFamily="34" charset="0"/>
              <a:buChar char="•"/>
              <a:defRPr/>
            </a:pPr>
            <a:r>
              <a:rPr lang="en-US" sz="2000" dirty="0" err="1">
                <a:solidFill>
                  <a:srgbClr val="FFFF00"/>
                </a:solidFill>
              </a:rPr>
              <a:t>Gouma</a:t>
            </a:r>
            <a:endParaRPr lang="en-US" sz="2000" dirty="0">
              <a:solidFill>
                <a:srgbClr val="FFFF00"/>
              </a:solidFill>
            </a:endParaRPr>
          </a:p>
        </p:txBody>
      </p:sp>
      <p:sp>
        <p:nvSpPr>
          <p:cNvPr id="6" name="TextBox 5">
            <a:extLst>
              <a:ext uri="{FF2B5EF4-FFF2-40B4-BE49-F238E27FC236}">
                <a16:creationId xmlns:a16="http://schemas.microsoft.com/office/drawing/2014/main" id="{55FBBBCF-AF57-C843-956E-A291472E6EEC}"/>
              </a:ext>
            </a:extLst>
          </p:cNvPr>
          <p:cNvSpPr txBox="1"/>
          <p:nvPr/>
        </p:nvSpPr>
        <p:spPr>
          <a:xfrm>
            <a:off x="3092527" y="3665279"/>
            <a:ext cx="2819400" cy="2308225"/>
          </a:xfrm>
          <a:prstGeom prst="rect">
            <a:avLst/>
          </a:prstGeom>
          <a:noFill/>
        </p:spPr>
        <p:txBody>
          <a:bodyPr>
            <a:spAutoFit/>
          </a:bodyPr>
          <a:lstStyle/>
          <a:p>
            <a:pPr>
              <a:defRPr/>
            </a:pPr>
            <a:endParaRPr lang="en-US" sz="2400" dirty="0">
              <a:solidFill>
                <a:srgbClr val="FFFF00"/>
              </a:solidFill>
            </a:endParaRPr>
          </a:p>
          <a:p>
            <a:pPr marL="342900" indent="-342900">
              <a:buFont typeface="Arial" panose="020B0604020202020204" pitchFamily="34" charset="0"/>
              <a:buChar char="•"/>
              <a:defRPr/>
            </a:pPr>
            <a:r>
              <a:rPr lang="en-US" sz="2000" dirty="0" err="1">
                <a:solidFill>
                  <a:srgbClr val="FFFF00"/>
                </a:solidFill>
              </a:rPr>
              <a:t>Lillemoe</a:t>
            </a:r>
            <a:endParaRPr lang="en-US" sz="2400" dirty="0">
              <a:solidFill>
                <a:srgbClr val="FFFF00"/>
              </a:solidFill>
            </a:endParaRPr>
          </a:p>
          <a:p>
            <a:pPr marL="342900" indent="-342900">
              <a:buFont typeface="Arial" panose="020B0604020202020204" pitchFamily="34" charset="0"/>
              <a:buChar char="•"/>
              <a:defRPr/>
            </a:pPr>
            <a:r>
              <a:rPr lang="en-US" sz="2000" dirty="0">
                <a:solidFill>
                  <a:srgbClr val="FFFF00"/>
                </a:solidFill>
              </a:rPr>
              <a:t>Mercado</a:t>
            </a:r>
          </a:p>
          <a:p>
            <a:pPr marL="342900" indent="-342900">
              <a:buFont typeface="Arial" panose="020B0604020202020204" pitchFamily="34" charset="0"/>
              <a:buChar char="•"/>
              <a:defRPr/>
            </a:pPr>
            <a:r>
              <a:rPr lang="en-US" sz="2000" dirty="0">
                <a:solidFill>
                  <a:srgbClr val="FFFF00"/>
                </a:solidFill>
              </a:rPr>
              <a:t>Padbury</a:t>
            </a:r>
          </a:p>
          <a:p>
            <a:pPr marL="342900" indent="-342900">
              <a:buFont typeface="Arial" panose="020B0604020202020204" pitchFamily="34" charset="0"/>
              <a:buChar char="•"/>
              <a:defRPr/>
            </a:pPr>
            <a:r>
              <a:rPr lang="en-US" sz="2000" dirty="0">
                <a:solidFill>
                  <a:srgbClr val="FFFF00"/>
                </a:solidFill>
              </a:rPr>
              <a:t>Pitt</a:t>
            </a:r>
          </a:p>
          <a:p>
            <a:pPr marL="342900" indent="-342900">
              <a:buFont typeface="Arial" panose="020B0604020202020204" pitchFamily="34" charset="0"/>
              <a:buChar char="•"/>
              <a:defRPr/>
            </a:pPr>
            <a:r>
              <a:rPr lang="en-US" sz="2000" dirty="0" err="1">
                <a:solidFill>
                  <a:srgbClr val="FFFF00"/>
                </a:solidFill>
              </a:rPr>
              <a:t>Tornqvist</a:t>
            </a:r>
            <a:endParaRPr lang="en-US" sz="2000" dirty="0">
              <a:solidFill>
                <a:srgbClr val="FFFF00"/>
              </a:solidFill>
            </a:endParaRPr>
          </a:p>
          <a:p>
            <a:pPr marL="342900" indent="-342900">
              <a:buFont typeface="Arial" panose="020B0604020202020204" pitchFamily="34" charset="0"/>
              <a:buChar char="•"/>
              <a:defRPr/>
            </a:pPr>
            <a:r>
              <a:rPr lang="en-US" sz="2000" dirty="0">
                <a:solidFill>
                  <a:srgbClr val="FFFF00"/>
                </a:solidFill>
              </a:rPr>
              <a:t>Strasberg</a:t>
            </a:r>
          </a:p>
        </p:txBody>
      </p:sp>
      <p:sp>
        <p:nvSpPr>
          <p:cNvPr id="8" name="TextBox 7">
            <a:extLst>
              <a:ext uri="{FF2B5EF4-FFF2-40B4-BE49-F238E27FC236}">
                <a16:creationId xmlns:a16="http://schemas.microsoft.com/office/drawing/2014/main" id="{26C41D71-7133-1A4C-B5FD-DCD31BE213C3}"/>
              </a:ext>
            </a:extLst>
          </p:cNvPr>
          <p:cNvSpPr txBox="1"/>
          <p:nvPr/>
        </p:nvSpPr>
        <p:spPr>
          <a:xfrm>
            <a:off x="5581881" y="3787782"/>
            <a:ext cx="2514600" cy="2247900"/>
          </a:xfrm>
          <a:prstGeom prst="rect">
            <a:avLst/>
          </a:prstGeom>
          <a:noFill/>
        </p:spPr>
        <p:txBody>
          <a:bodyPr>
            <a:spAutoFit/>
          </a:bodyPr>
          <a:lstStyle/>
          <a:p>
            <a:pPr>
              <a:defRPr/>
            </a:pPr>
            <a:r>
              <a:rPr lang="en-US" sz="2000" u="sng" dirty="0">
                <a:solidFill>
                  <a:srgbClr val="FFFF00"/>
                </a:solidFill>
              </a:rPr>
              <a:t>Biliary Endoscopy</a:t>
            </a:r>
          </a:p>
          <a:p>
            <a:pPr marL="342900" indent="-342900">
              <a:buFont typeface="Arial" panose="020B0604020202020204" pitchFamily="34" charset="0"/>
              <a:buChar char="•"/>
              <a:defRPr/>
            </a:pPr>
            <a:r>
              <a:rPr lang="en-US" sz="2000" dirty="0">
                <a:solidFill>
                  <a:srgbClr val="FFFF00"/>
                </a:solidFill>
              </a:rPr>
              <a:t>Baron</a:t>
            </a:r>
          </a:p>
          <a:p>
            <a:pPr marL="342900" indent="-342900">
              <a:buFont typeface="Arial" panose="020B0604020202020204" pitchFamily="34" charset="0"/>
              <a:buChar char="•"/>
              <a:defRPr/>
            </a:pPr>
            <a:r>
              <a:rPr lang="en-US" sz="2000" dirty="0">
                <a:solidFill>
                  <a:srgbClr val="FFFF00"/>
                </a:solidFill>
              </a:rPr>
              <a:t>Carr-Locke</a:t>
            </a:r>
          </a:p>
          <a:p>
            <a:pPr marL="342900" indent="-342900">
              <a:buFont typeface="Arial" panose="020B0604020202020204" pitchFamily="34" charset="0"/>
              <a:buChar char="•"/>
              <a:defRPr/>
            </a:pPr>
            <a:r>
              <a:rPr lang="en-US" sz="2000" dirty="0" err="1">
                <a:solidFill>
                  <a:srgbClr val="FFFF00"/>
                </a:solidFill>
              </a:rPr>
              <a:t>Costamagna</a:t>
            </a:r>
            <a:endParaRPr lang="en-US" sz="2000" dirty="0">
              <a:solidFill>
                <a:srgbClr val="FFFF00"/>
              </a:solidFill>
            </a:endParaRPr>
          </a:p>
          <a:p>
            <a:pPr marL="342900" indent="-342900">
              <a:buFont typeface="Arial" panose="020B0604020202020204" pitchFamily="34" charset="0"/>
              <a:buChar char="•"/>
              <a:defRPr/>
            </a:pPr>
            <a:r>
              <a:rPr lang="en-US" sz="2000" dirty="0" err="1">
                <a:solidFill>
                  <a:srgbClr val="FFFF00"/>
                </a:solidFill>
              </a:rPr>
              <a:t>Mullady</a:t>
            </a:r>
            <a:endParaRPr lang="en-US" sz="2000" dirty="0">
              <a:solidFill>
                <a:srgbClr val="FFFF00"/>
              </a:solidFill>
            </a:endParaRPr>
          </a:p>
          <a:p>
            <a:pPr marL="342900" indent="-342900">
              <a:buFont typeface="Arial" panose="020B0604020202020204" pitchFamily="34" charset="0"/>
              <a:buChar char="•"/>
              <a:defRPr/>
            </a:pPr>
            <a:r>
              <a:rPr lang="en-US" sz="2000" dirty="0">
                <a:solidFill>
                  <a:srgbClr val="FFFF00"/>
                </a:solidFill>
              </a:rPr>
              <a:t>Sherman</a:t>
            </a:r>
          </a:p>
          <a:p>
            <a:pPr marL="342900" indent="-342900">
              <a:buFont typeface="Arial" panose="020B0604020202020204" pitchFamily="34" charset="0"/>
              <a:buChar char="•"/>
              <a:defRPr/>
            </a:pPr>
            <a:endParaRPr lang="en-US" sz="2000" dirty="0">
              <a:solidFill>
                <a:srgbClr val="FFFF00"/>
              </a:solidFill>
            </a:endParaRPr>
          </a:p>
        </p:txBody>
      </p:sp>
      <p:sp>
        <p:nvSpPr>
          <p:cNvPr id="11" name="TextBox 10">
            <a:extLst>
              <a:ext uri="{FF2B5EF4-FFF2-40B4-BE49-F238E27FC236}">
                <a16:creationId xmlns:a16="http://schemas.microsoft.com/office/drawing/2014/main" id="{0B1E7F94-89E3-5542-AC45-A1EEE831A926}"/>
              </a:ext>
            </a:extLst>
          </p:cNvPr>
          <p:cNvSpPr txBox="1"/>
          <p:nvPr/>
        </p:nvSpPr>
        <p:spPr>
          <a:xfrm>
            <a:off x="8401281" y="3811987"/>
            <a:ext cx="3445934" cy="1631216"/>
          </a:xfrm>
          <a:prstGeom prst="rect">
            <a:avLst/>
          </a:prstGeom>
          <a:noFill/>
        </p:spPr>
        <p:txBody>
          <a:bodyPr wrap="square">
            <a:spAutoFit/>
          </a:bodyPr>
          <a:lstStyle/>
          <a:p>
            <a:pPr>
              <a:defRPr/>
            </a:pPr>
            <a:r>
              <a:rPr lang="en-US" sz="2000" u="sng" dirty="0">
                <a:solidFill>
                  <a:srgbClr val="FFFF00"/>
                </a:solidFill>
              </a:rPr>
              <a:t>Interventional Radiology</a:t>
            </a:r>
          </a:p>
          <a:p>
            <a:pPr marL="342900" indent="-342900">
              <a:buFont typeface="Arial" panose="020B0604020202020204" pitchFamily="34" charset="0"/>
              <a:buChar char="•"/>
              <a:defRPr/>
            </a:pPr>
            <a:r>
              <a:rPr lang="en-US" sz="2000" dirty="0" err="1">
                <a:solidFill>
                  <a:srgbClr val="FFFF00"/>
                </a:solidFill>
              </a:rPr>
              <a:t>Picus</a:t>
            </a:r>
            <a:endParaRPr lang="en-US" sz="2000" dirty="0">
              <a:solidFill>
                <a:srgbClr val="FFFF00"/>
              </a:solidFill>
            </a:endParaRPr>
          </a:p>
          <a:p>
            <a:pPr marL="342900" indent="-342900">
              <a:buFont typeface="Arial" panose="020B0604020202020204" pitchFamily="34" charset="0"/>
              <a:buChar char="•"/>
              <a:defRPr/>
            </a:pPr>
            <a:r>
              <a:rPr lang="en-US" sz="2000" dirty="0" err="1">
                <a:solidFill>
                  <a:srgbClr val="FFFF00"/>
                </a:solidFill>
              </a:rPr>
              <a:t>Schlansky</a:t>
            </a:r>
            <a:r>
              <a:rPr lang="en-US" sz="2000" dirty="0">
                <a:solidFill>
                  <a:srgbClr val="FFFF00"/>
                </a:solidFill>
              </a:rPr>
              <a:t>- Goldberg</a:t>
            </a:r>
          </a:p>
          <a:p>
            <a:pPr>
              <a:defRPr/>
            </a:pPr>
            <a:endParaRPr lang="en-US" sz="2000" dirty="0">
              <a:solidFill>
                <a:srgbClr val="FFFF00"/>
              </a:solidFill>
            </a:endParaRPr>
          </a:p>
          <a:p>
            <a:pPr marL="342900" indent="-342900">
              <a:buFont typeface="Arial" panose="020B0604020202020204" pitchFamily="34" charset="0"/>
              <a:buChar char="•"/>
              <a:defRPr/>
            </a:pPr>
            <a:endParaRPr lang="en-US" sz="2000" dirty="0">
              <a:solidFill>
                <a:srgbClr val="FFFF00"/>
              </a:solidFill>
            </a:endParaRPr>
          </a:p>
        </p:txBody>
      </p:sp>
    </p:spTree>
    <p:extLst>
      <p:ext uri="{BB962C8B-B14F-4D97-AF65-F5344CB8AC3E}">
        <p14:creationId xmlns:p14="http://schemas.microsoft.com/office/powerpoint/2010/main" val="1676383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C313154F-3FE3-EB4C-9E9D-31C2808437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1164" y="1211264"/>
            <a:ext cx="628967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2">
            <a:extLst>
              <a:ext uri="{FF2B5EF4-FFF2-40B4-BE49-F238E27FC236}">
                <a16:creationId xmlns:a16="http://schemas.microsoft.com/office/drawing/2014/main" id="{4CA64756-A7B9-054F-9DFE-7BA85A9CBE49}"/>
              </a:ext>
            </a:extLst>
          </p:cNvPr>
          <p:cNvSpPr txBox="1">
            <a:spLocks noChangeArrowheads="1"/>
          </p:cNvSpPr>
          <p:nvPr/>
        </p:nvSpPr>
        <p:spPr bwMode="auto">
          <a:xfrm>
            <a:off x="21168" y="423335"/>
            <a:ext cx="12170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solidFill>
                  <a:srgbClr val="FFFF00"/>
                </a:solidFill>
              </a:rPr>
              <a:t>Washington University Classification of Biliary Injuries</a:t>
            </a:r>
          </a:p>
        </p:txBody>
      </p:sp>
    </p:spTree>
    <p:extLst>
      <p:ext uri="{BB962C8B-B14F-4D97-AF65-F5344CB8AC3E}">
        <p14:creationId xmlns:p14="http://schemas.microsoft.com/office/powerpoint/2010/main" val="2224610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65EA3C89-F910-B840-8B50-E10E2B9AA2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1047751"/>
            <a:ext cx="693102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ounded Rectangle 2">
            <a:extLst>
              <a:ext uri="{FF2B5EF4-FFF2-40B4-BE49-F238E27FC236}">
                <a16:creationId xmlns:a16="http://schemas.microsoft.com/office/drawing/2014/main" id="{DF8593C2-4F90-4E44-9B81-D233A61CA7D3}"/>
              </a:ext>
            </a:extLst>
          </p:cNvPr>
          <p:cNvSpPr>
            <a:spLocks noChangeArrowheads="1"/>
          </p:cNvSpPr>
          <p:nvPr/>
        </p:nvSpPr>
        <p:spPr bwMode="auto">
          <a:xfrm>
            <a:off x="4563271" y="3354387"/>
            <a:ext cx="3465512" cy="2232025"/>
          </a:xfrm>
          <a:prstGeom prst="roundRect">
            <a:avLst>
              <a:gd name="adj" fmla="val 16667"/>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pic>
        <p:nvPicPr>
          <p:cNvPr id="8199" name="Picture 2">
            <a:extLst>
              <a:ext uri="{FF2B5EF4-FFF2-40B4-BE49-F238E27FC236}">
                <a16:creationId xmlns:a16="http://schemas.microsoft.com/office/drawing/2014/main" id="{7F807210-B558-1945-8BEF-E77FF068BF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8701" y="3317875"/>
            <a:ext cx="3522663" cy="2274888"/>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6FCB9E6-9216-B745-AAC4-2F785A57609A}"/>
              </a:ext>
            </a:extLst>
          </p:cNvPr>
          <p:cNvSpPr/>
          <p:nvPr/>
        </p:nvSpPr>
        <p:spPr bwMode="auto">
          <a:xfrm>
            <a:off x="8382000" y="1219201"/>
            <a:ext cx="2514600" cy="446087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1" hangingPunct="1">
              <a:defRPr/>
            </a:pPr>
            <a:r>
              <a:rPr lang="en-US" sz="2000" b="1" dirty="0">
                <a:solidFill>
                  <a:srgbClr val="00B050"/>
                </a:solidFill>
                <a:latin typeface="Arial" charset="0"/>
              </a:rPr>
              <a:t>Grade 1: Stent or Suture</a:t>
            </a:r>
          </a:p>
          <a:p>
            <a:pPr eaLnBrk="1" hangingPunct="1">
              <a:defRPr/>
            </a:pPr>
            <a:endParaRPr lang="en-US" sz="2000" b="1" dirty="0">
              <a:solidFill>
                <a:srgbClr val="00B050"/>
              </a:solidFill>
              <a:latin typeface="Arial" charset="0"/>
            </a:endParaRPr>
          </a:p>
          <a:p>
            <a:pPr eaLnBrk="1" hangingPunct="1">
              <a:defRPr/>
            </a:pPr>
            <a:r>
              <a:rPr lang="en-US" sz="2000" b="1" dirty="0">
                <a:solidFill>
                  <a:schemeClr val="accent1">
                    <a:lumMod val="75000"/>
                  </a:schemeClr>
                </a:solidFill>
                <a:latin typeface="Arial" charset="0"/>
              </a:rPr>
              <a:t>Grade 2: One duct for anastomosis or stenting</a:t>
            </a:r>
          </a:p>
          <a:p>
            <a:pPr eaLnBrk="1" hangingPunct="1">
              <a:defRPr/>
            </a:pPr>
            <a:endParaRPr lang="en-US" sz="2000" b="1" dirty="0">
              <a:solidFill>
                <a:schemeClr val="accent6">
                  <a:lumMod val="75000"/>
                </a:schemeClr>
              </a:solidFill>
              <a:latin typeface="Arial" charset="0"/>
            </a:endParaRPr>
          </a:p>
          <a:p>
            <a:pPr eaLnBrk="1" hangingPunct="1">
              <a:defRPr/>
            </a:pPr>
            <a:r>
              <a:rPr lang="en-US" sz="2000" b="1" dirty="0">
                <a:solidFill>
                  <a:srgbClr val="FF3300"/>
                </a:solidFill>
                <a:latin typeface="Arial" charset="0"/>
              </a:rPr>
              <a:t>Grade 3: More than one duct for anastomosis or stenting</a:t>
            </a:r>
          </a:p>
        </p:txBody>
      </p:sp>
      <p:sp>
        <p:nvSpPr>
          <p:cNvPr id="8202" name="TextBox 5">
            <a:extLst>
              <a:ext uri="{FF2B5EF4-FFF2-40B4-BE49-F238E27FC236}">
                <a16:creationId xmlns:a16="http://schemas.microsoft.com/office/drawing/2014/main" id="{08A0A2DD-2FF8-094E-ADF1-11899F633130}"/>
              </a:ext>
            </a:extLst>
          </p:cNvPr>
          <p:cNvSpPr txBox="1">
            <a:spLocks noChangeArrowheads="1"/>
          </p:cNvSpPr>
          <p:nvPr/>
        </p:nvSpPr>
        <p:spPr bwMode="auto">
          <a:xfrm>
            <a:off x="1028701" y="283944"/>
            <a:ext cx="102643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solidFill>
                  <a:srgbClr val="FFFF00"/>
                </a:solidFill>
              </a:rPr>
              <a:t>International Severity Grading of Biliary Injury</a:t>
            </a:r>
          </a:p>
        </p:txBody>
      </p:sp>
      <p:pic>
        <p:nvPicPr>
          <p:cNvPr id="11" name="Picture 2">
            <a:extLst>
              <a:ext uri="{FF2B5EF4-FFF2-40B4-BE49-F238E27FC236}">
                <a16:creationId xmlns:a16="http://schemas.microsoft.com/office/drawing/2014/main" id="{EF9AE56D-C5D9-3748-A832-1D69731DF1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3364" y="1066800"/>
            <a:ext cx="3522663" cy="2274888"/>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900BB080-AAA1-D848-9C21-9DB8E435F008}"/>
              </a:ext>
            </a:extLst>
          </p:cNvPr>
          <p:cNvSpPr>
            <a:spLocks noChangeArrowheads="1"/>
          </p:cNvSpPr>
          <p:nvPr/>
        </p:nvSpPr>
        <p:spPr bwMode="auto">
          <a:xfrm>
            <a:off x="2803525" y="3172354"/>
            <a:ext cx="1674813" cy="231775"/>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sp>
        <p:nvSpPr>
          <p:cNvPr id="8196" name="Rounded Rectangle 8">
            <a:extLst>
              <a:ext uri="{FF2B5EF4-FFF2-40B4-BE49-F238E27FC236}">
                <a16:creationId xmlns:a16="http://schemas.microsoft.com/office/drawing/2014/main" id="{DBAE266C-A6D8-2943-B4BD-82F7773A660F}"/>
              </a:ext>
            </a:extLst>
          </p:cNvPr>
          <p:cNvSpPr>
            <a:spLocks noChangeArrowheads="1"/>
          </p:cNvSpPr>
          <p:nvPr/>
        </p:nvSpPr>
        <p:spPr bwMode="auto">
          <a:xfrm>
            <a:off x="6296027" y="1109663"/>
            <a:ext cx="1600200" cy="2232025"/>
          </a:xfrm>
          <a:prstGeom prst="roundRect">
            <a:avLst>
              <a:gd name="adj" fmla="val 16667"/>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sp>
        <p:nvSpPr>
          <p:cNvPr id="8195" name="Rounded Rectangle 7">
            <a:extLst>
              <a:ext uri="{FF2B5EF4-FFF2-40B4-BE49-F238E27FC236}">
                <a16:creationId xmlns:a16="http://schemas.microsoft.com/office/drawing/2014/main" id="{91E78A76-CD01-C044-BFC0-3A39FB89DA6C}"/>
              </a:ext>
            </a:extLst>
          </p:cNvPr>
          <p:cNvSpPr>
            <a:spLocks noChangeArrowheads="1"/>
          </p:cNvSpPr>
          <p:nvPr/>
        </p:nvSpPr>
        <p:spPr bwMode="auto">
          <a:xfrm>
            <a:off x="1077913" y="1002241"/>
            <a:ext cx="1676400" cy="2286000"/>
          </a:xfrm>
          <a:prstGeom prst="roundRect">
            <a:avLst>
              <a:gd name="adj" fmla="val 16667"/>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spTree>
    <p:extLst>
      <p:ext uri="{BB962C8B-B14F-4D97-AF65-F5344CB8AC3E}">
        <p14:creationId xmlns:p14="http://schemas.microsoft.com/office/powerpoint/2010/main" val="4258613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95F3CBBE-E165-E947-A689-1D10A30CCC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4795" y="1285875"/>
            <a:ext cx="693102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ounded Rectangle 2">
            <a:extLst>
              <a:ext uri="{FF2B5EF4-FFF2-40B4-BE49-F238E27FC236}">
                <a16:creationId xmlns:a16="http://schemas.microsoft.com/office/drawing/2014/main" id="{F6824CEE-E958-4048-8401-1418355C69A6}"/>
              </a:ext>
            </a:extLst>
          </p:cNvPr>
          <p:cNvSpPr>
            <a:spLocks noChangeArrowheads="1"/>
          </p:cNvSpPr>
          <p:nvPr/>
        </p:nvSpPr>
        <p:spPr bwMode="auto">
          <a:xfrm>
            <a:off x="4552157" y="3528221"/>
            <a:ext cx="3465512" cy="2232025"/>
          </a:xfrm>
          <a:prstGeom prst="roundRect">
            <a:avLst>
              <a:gd name="adj" fmla="val 16667"/>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pic>
        <p:nvPicPr>
          <p:cNvPr id="9221" name="Picture 2">
            <a:extLst>
              <a:ext uri="{FF2B5EF4-FFF2-40B4-BE49-F238E27FC236}">
                <a16:creationId xmlns:a16="http://schemas.microsoft.com/office/drawing/2014/main" id="{0EB67555-9B11-D949-BD60-014B8323E3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069" y="3493538"/>
            <a:ext cx="3522663"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B1790CE-9359-754D-BFB8-E7D05ABAB1DC}"/>
              </a:ext>
            </a:extLst>
          </p:cNvPr>
          <p:cNvSpPr/>
          <p:nvPr/>
        </p:nvSpPr>
        <p:spPr bwMode="auto">
          <a:xfrm>
            <a:off x="8401050" y="1371601"/>
            <a:ext cx="2514600" cy="446087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US" sz="2000" b="1" dirty="0">
              <a:solidFill>
                <a:srgbClr val="00B050"/>
              </a:solidFill>
              <a:latin typeface="Arial" charset="0"/>
            </a:endParaRPr>
          </a:p>
          <a:p>
            <a:pPr eaLnBrk="1" hangingPunct="1">
              <a:defRPr/>
            </a:pPr>
            <a:r>
              <a:rPr lang="en-US" sz="2000" b="1" dirty="0">
                <a:solidFill>
                  <a:srgbClr val="1E278B"/>
                </a:solidFill>
                <a:latin typeface="Arial" charset="0"/>
              </a:rPr>
              <a:t>Grade 2: One duct for anastomosis or stenting</a:t>
            </a:r>
          </a:p>
          <a:p>
            <a:pPr eaLnBrk="1" hangingPunct="1">
              <a:defRPr/>
            </a:pPr>
            <a:endParaRPr lang="en-US" sz="2000" b="1" dirty="0">
              <a:solidFill>
                <a:schemeClr val="accent6">
                  <a:lumMod val="75000"/>
                </a:schemeClr>
              </a:solidFill>
              <a:latin typeface="Arial" charset="0"/>
            </a:endParaRPr>
          </a:p>
          <a:p>
            <a:pPr eaLnBrk="1" hangingPunct="1">
              <a:defRPr/>
            </a:pPr>
            <a:r>
              <a:rPr lang="en-US" sz="2000" b="1" dirty="0">
                <a:solidFill>
                  <a:srgbClr val="FF3300"/>
                </a:solidFill>
                <a:latin typeface="Arial" charset="0"/>
              </a:rPr>
              <a:t>Grade 3: More than one duct for anastomosis or stenting</a:t>
            </a:r>
          </a:p>
          <a:p>
            <a:pPr eaLnBrk="1" hangingPunct="1">
              <a:defRPr/>
            </a:pPr>
            <a:endParaRPr lang="en-US" sz="2000" b="1" dirty="0">
              <a:solidFill>
                <a:srgbClr val="FF3300"/>
              </a:solidFill>
              <a:latin typeface="Arial" charset="0"/>
            </a:endParaRPr>
          </a:p>
          <a:p>
            <a:pPr eaLnBrk="1" hangingPunct="1">
              <a:defRPr/>
            </a:pPr>
            <a:r>
              <a:rPr lang="en-US" sz="2000" b="1" dirty="0">
                <a:latin typeface="Arial" charset="0"/>
              </a:rPr>
              <a:t>MAJOR = Grade 2 and Grade 3</a:t>
            </a:r>
          </a:p>
        </p:txBody>
      </p:sp>
      <p:sp>
        <p:nvSpPr>
          <p:cNvPr id="9225" name="Rectangle 1">
            <a:extLst>
              <a:ext uri="{FF2B5EF4-FFF2-40B4-BE49-F238E27FC236}">
                <a16:creationId xmlns:a16="http://schemas.microsoft.com/office/drawing/2014/main" id="{A17B97FD-FC30-1E4C-9992-9165D0ECA3B9}"/>
              </a:ext>
            </a:extLst>
          </p:cNvPr>
          <p:cNvSpPr>
            <a:spLocks noChangeArrowheads="1"/>
          </p:cNvSpPr>
          <p:nvPr/>
        </p:nvSpPr>
        <p:spPr bwMode="auto">
          <a:xfrm>
            <a:off x="1136703" y="1288655"/>
            <a:ext cx="1676400" cy="2216150"/>
          </a:xfrm>
          <a:prstGeom prst="rect">
            <a:avLst/>
          </a:prstGeom>
          <a:solidFill>
            <a:srgbClr val="FFFF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sp>
        <p:nvSpPr>
          <p:cNvPr id="9226" name="Rectangle 11">
            <a:extLst>
              <a:ext uri="{FF2B5EF4-FFF2-40B4-BE49-F238E27FC236}">
                <a16:creationId xmlns:a16="http://schemas.microsoft.com/office/drawing/2014/main" id="{37AF08C9-D287-414F-939A-0A09DF7CEE01}"/>
              </a:ext>
            </a:extLst>
          </p:cNvPr>
          <p:cNvSpPr>
            <a:spLocks noChangeArrowheads="1"/>
          </p:cNvSpPr>
          <p:nvPr/>
        </p:nvSpPr>
        <p:spPr bwMode="auto">
          <a:xfrm>
            <a:off x="6337761" y="1283892"/>
            <a:ext cx="1676400" cy="2216150"/>
          </a:xfrm>
          <a:prstGeom prst="rect">
            <a:avLst/>
          </a:prstGeom>
          <a:solidFill>
            <a:srgbClr val="FFFF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sp>
        <p:nvSpPr>
          <p:cNvPr id="9224" name="TextBox 5">
            <a:extLst>
              <a:ext uri="{FF2B5EF4-FFF2-40B4-BE49-F238E27FC236}">
                <a16:creationId xmlns:a16="http://schemas.microsoft.com/office/drawing/2014/main" id="{B01686F8-3514-AC47-9148-89130152A1B7}"/>
              </a:ext>
            </a:extLst>
          </p:cNvPr>
          <p:cNvSpPr txBox="1">
            <a:spLocks noChangeArrowheads="1"/>
          </p:cNvSpPr>
          <p:nvPr/>
        </p:nvSpPr>
        <p:spPr bwMode="auto">
          <a:xfrm>
            <a:off x="1094795" y="64910"/>
            <a:ext cx="102643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dirty="0">
                <a:solidFill>
                  <a:srgbClr val="FFFF00"/>
                </a:solidFill>
              </a:rPr>
              <a:t>International Severity Grading of Biliary Injury</a:t>
            </a:r>
          </a:p>
          <a:p>
            <a:pPr algn="ctr">
              <a:spcBef>
                <a:spcPct val="0"/>
              </a:spcBef>
              <a:buFontTx/>
              <a:buNone/>
            </a:pPr>
            <a:r>
              <a:rPr lang="en-US" altLang="en-US" sz="3600" b="1" dirty="0">
                <a:solidFill>
                  <a:srgbClr val="FFC000"/>
                </a:solidFill>
              </a:rPr>
              <a:t>Major Bile Duct Injuries</a:t>
            </a:r>
          </a:p>
        </p:txBody>
      </p:sp>
      <p:pic>
        <p:nvPicPr>
          <p:cNvPr id="11" name="Picture 2">
            <a:extLst>
              <a:ext uri="{FF2B5EF4-FFF2-40B4-BE49-F238E27FC236}">
                <a16:creationId xmlns:a16="http://schemas.microsoft.com/office/drawing/2014/main" id="{F61A228B-3C7B-1046-A1EB-2A1BEB84CD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3439" y="1308894"/>
            <a:ext cx="3522663"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a:extLst>
              <a:ext uri="{FF2B5EF4-FFF2-40B4-BE49-F238E27FC236}">
                <a16:creationId xmlns:a16="http://schemas.microsoft.com/office/drawing/2014/main" id="{B25F2847-0297-0E43-8A55-095582C9AAB7}"/>
              </a:ext>
            </a:extLst>
          </p:cNvPr>
          <p:cNvSpPr>
            <a:spLocks noChangeArrowheads="1"/>
          </p:cNvSpPr>
          <p:nvPr/>
        </p:nvSpPr>
        <p:spPr bwMode="auto">
          <a:xfrm>
            <a:off x="2883189" y="3420268"/>
            <a:ext cx="1674813" cy="231775"/>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spTree>
    <p:extLst>
      <p:ext uri="{BB962C8B-B14F-4D97-AF65-F5344CB8AC3E}">
        <p14:creationId xmlns:p14="http://schemas.microsoft.com/office/powerpoint/2010/main" val="85642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4733627-3C98-4C4D-9BEF-0ABC8C7E0E64}"/>
              </a:ext>
            </a:extLst>
          </p:cNvPr>
          <p:cNvSpPr>
            <a:spLocks noGrp="1"/>
          </p:cNvSpPr>
          <p:nvPr>
            <p:ph type="title"/>
          </p:nvPr>
        </p:nvSpPr>
        <p:spPr>
          <a:xfrm>
            <a:off x="1752600" y="152400"/>
            <a:ext cx="8743950" cy="1143000"/>
          </a:xfrm>
        </p:spPr>
        <p:txBody>
          <a:bodyPr/>
          <a:lstStyle/>
          <a:p>
            <a:r>
              <a:rPr lang="en-US" altLang="en-US" b="1" dirty="0">
                <a:solidFill>
                  <a:srgbClr val="FFFF00"/>
                </a:solidFill>
              </a:rPr>
              <a:t>Incidence of BDI and Studies of BDI</a:t>
            </a:r>
          </a:p>
        </p:txBody>
      </p:sp>
      <p:sp>
        <p:nvSpPr>
          <p:cNvPr id="6147" name="Content Placeholder 2">
            <a:extLst>
              <a:ext uri="{FF2B5EF4-FFF2-40B4-BE49-F238E27FC236}">
                <a16:creationId xmlns:a16="http://schemas.microsoft.com/office/drawing/2014/main" id="{377240F4-F86E-0B4B-A552-B2EEC7F4A908}"/>
              </a:ext>
            </a:extLst>
          </p:cNvPr>
          <p:cNvSpPr>
            <a:spLocks noGrp="1"/>
          </p:cNvSpPr>
          <p:nvPr>
            <p:ph idx="1"/>
          </p:nvPr>
        </p:nvSpPr>
        <p:spPr>
          <a:xfrm>
            <a:off x="1600199" y="1295400"/>
            <a:ext cx="9254067" cy="5105400"/>
          </a:xfrm>
        </p:spPr>
        <p:txBody>
          <a:bodyPr>
            <a:normAutofit/>
          </a:bodyPr>
          <a:lstStyle/>
          <a:p>
            <a:pPr>
              <a:defRPr/>
            </a:pPr>
            <a:r>
              <a:rPr lang="en-US" altLang="en-US" sz="2400" dirty="0">
                <a:solidFill>
                  <a:srgbClr val="002060"/>
                </a:solidFill>
              </a:rPr>
              <a:t>Major BDI in open era         </a:t>
            </a:r>
            <a:r>
              <a:rPr lang="en-US" altLang="en-US" sz="2400" b="1" dirty="0">
                <a:solidFill>
                  <a:srgbClr val="FFC000"/>
                </a:solidFill>
              </a:rPr>
              <a:t> 1 in 1000</a:t>
            </a:r>
          </a:p>
          <a:p>
            <a:pPr>
              <a:defRPr/>
            </a:pPr>
            <a:r>
              <a:rPr lang="en-US" altLang="en-US" sz="2400" dirty="0">
                <a:solidFill>
                  <a:srgbClr val="002060"/>
                </a:solidFill>
              </a:rPr>
              <a:t>Major BDI in lap era	      	</a:t>
            </a:r>
            <a:r>
              <a:rPr lang="en-US" altLang="en-US" sz="2400" b="1" dirty="0">
                <a:solidFill>
                  <a:srgbClr val="FFC000"/>
                </a:solidFill>
              </a:rPr>
              <a:t>3 in 1000</a:t>
            </a:r>
          </a:p>
          <a:p>
            <a:pPr>
              <a:defRPr/>
            </a:pPr>
            <a:r>
              <a:rPr lang="en-US" altLang="en-US" sz="2400" dirty="0">
                <a:solidFill>
                  <a:srgbClr val="002060"/>
                </a:solidFill>
              </a:rPr>
              <a:t>1 million  LC /</a:t>
            </a:r>
            <a:r>
              <a:rPr lang="en-US" altLang="en-US" sz="2400" dirty="0" err="1">
                <a:solidFill>
                  <a:srgbClr val="002060"/>
                </a:solidFill>
              </a:rPr>
              <a:t>yr</a:t>
            </a:r>
            <a:r>
              <a:rPr lang="en-US" altLang="en-US" sz="2400" dirty="0">
                <a:solidFill>
                  <a:srgbClr val="002060"/>
                </a:solidFill>
              </a:rPr>
              <a:t> = 3000 major BDIs in the USA</a:t>
            </a:r>
          </a:p>
          <a:p>
            <a:pPr>
              <a:defRPr/>
            </a:pPr>
            <a:r>
              <a:rPr lang="en-US" altLang="en-US" sz="2400" dirty="0">
                <a:solidFill>
                  <a:srgbClr val="002060"/>
                </a:solidFill>
              </a:rPr>
              <a:t>Major BDIs have aspects of </a:t>
            </a:r>
            <a:r>
              <a:rPr lang="en-US" altLang="en-US" sz="2400" b="1" dirty="0">
                <a:solidFill>
                  <a:srgbClr val="FFC000"/>
                </a:solidFill>
              </a:rPr>
              <a:t>rare and common </a:t>
            </a:r>
            <a:r>
              <a:rPr lang="en-US" altLang="en-US" sz="2400" dirty="0">
                <a:solidFill>
                  <a:srgbClr val="002060"/>
                </a:solidFill>
              </a:rPr>
              <a:t>problems,</a:t>
            </a:r>
          </a:p>
          <a:p>
            <a:pPr>
              <a:defRPr/>
            </a:pPr>
            <a:r>
              <a:rPr lang="en-US" altLang="en-US" sz="2400" dirty="0">
                <a:solidFill>
                  <a:srgbClr val="002060"/>
                </a:solidFill>
              </a:rPr>
              <a:t>To have sufficient events for studies thousands of patients are needed.</a:t>
            </a:r>
          </a:p>
          <a:p>
            <a:pPr>
              <a:defRPr/>
            </a:pPr>
            <a:r>
              <a:rPr lang="en-US" altLang="en-US" sz="2400" dirty="0">
                <a:solidFill>
                  <a:srgbClr val="002060"/>
                </a:solidFill>
              </a:rPr>
              <a:t>Drawing conclusions from fewer patients may give an illusion of safety  “500 LCs with only 1 BDI”</a:t>
            </a:r>
          </a:p>
          <a:p>
            <a:pPr>
              <a:defRPr/>
            </a:pPr>
            <a:r>
              <a:rPr lang="en-US" altLang="en-US" sz="2400" dirty="0">
                <a:solidFill>
                  <a:srgbClr val="002060"/>
                </a:solidFill>
              </a:rPr>
              <a:t>Probably need at least 5000-10,000 in comparative study</a:t>
            </a:r>
          </a:p>
          <a:p>
            <a:pPr>
              <a:defRPr/>
            </a:pPr>
            <a:r>
              <a:rPr lang="en-US" altLang="en-US" sz="2400" dirty="0">
                <a:solidFill>
                  <a:srgbClr val="002060"/>
                </a:solidFill>
              </a:rPr>
              <a:t>Studies of BDIs themselves are probably rewarding</a:t>
            </a:r>
          </a:p>
          <a:p>
            <a:pPr marL="0" indent="0">
              <a:buNone/>
              <a:defRPr/>
            </a:pPr>
            <a:r>
              <a:rPr lang="en-US" altLang="en-US" sz="2400" dirty="0">
                <a:solidFill>
                  <a:srgbClr val="002060"/>
                </a:solidFill>
              </a:rPr>
              <a:t>            20 BDIs happen in 6000 patients</a:t>
            </a:r>
          </a:p>
          <a:p>
            <a:pPr>
              <a:defRPr/>
            </a:pPr>
            <a:endParaRPr lang="en-US" altLang="en-US" sz="2400" dirty="0">
              <a:solidFill>
                <a:srgbClr val="FFFFFF"/>
              </a:solidFill>
            </a:endParaRPr>
          </a:p>
          <a:p>
            <a:pPr>
              <a:defRPr/>
            </a:pPr>
            <a:endParaRPr lang="en-US" altLang="en-US" sz="2400" dirty="0">
              <a:solidFill>
                <a:srgbClr val="FFFFFF"/>
              </a:solidFill>
            </a:endParaRPr>
          </a:p>
          <a:p>
            <a:pPr>
              <a:defRPr/>
            </a:pPr>
            <a:endParaRPr lang="en-US" altLang="en-US" sz="2000" dirty="0">
              <a:solidFill>
                <a:srgbClr val="FFFFFF"/>
              </a:solidFill>
            </a:endParaRPr>
          </a:p>
          <a:p>
            <a:pPr>
              <a:defRPr/>
            </a:pPr>
            <a:endParaRPr lang="en-US" altLang="en-US" sz="2000" dirty="0">
              <a:solidFill>
                <a:srgbClr val="FFFFFF"/>
              </a:solidFill>
            </a:endParaRPr>
          </a:p>
        </p:txBody>
      </p:sp>
    </p:spTree>
    <p:extLst>
      <p:ext uri="{BB962C8B-B14F-4D97-AF65-F5344CB8AC3E}">
        <p14:creationId xmlns:p14="http://schemas.microsoft.com/office/powerpoint/2010/main" val="3895435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8BA7248-65FC-F44D-AECA-4E47246CE2AA}"/>
              </a:ext>
            </a:extLst>
          </p:cNvPr>
          <p:cNvSpPr>
            <a:spLocks noGrp="1"/>
          </p:cNvSpPr>
          <p:nvPr>
            <p:ph type="title"/>
          </p:nvPr>
        </p:nvSpPr>
        <p:spPr>
          <a:xfrm>
            <a:off x="1752600" y="152400"/>
            <a:ext cx="8743950" cy="1143000"/>
          </a:xfrm>
        </p:spPr>
        <p:txBody>
          <a:bodyPr/>
          <a:lstStyle/>
          <a:p>
            <a:r>
              <a:rPr lang="en-US" altLang="en-US" b="1" dirty="0">
                <a:solidFill>
                  <a:srgbClr val="FFFF00"/>
                </a:solidFill>
              </a:rPr>
              <a:t>Types of Studies on BDI </a:t>
            </a:r>
          </a:p>
        </p:txBody>
      </p:sp>
      <p:sp>
        <p:nvSpPr>
          <p:cNvPr id="11267" name="Content Placeholder 2">
            <a:extLst>
              <a:ext uri="{FF2B5EF4-FFF2-40B4-BE49-F238E27FC236}">
                <a16:creationId xmlns:a16="http://schemas.microsoft.com/office/drawing/2014/main" id="{C4AC728F-985C-9149-B590-3054E87EAAE8}"/>
              </a:ext>
            </a:extLst>
          </p:cNvPr>
          <p:cNvSpPr>
            <a:spLocks noGrp="1"/>
          </p:cNvSpPr>
          <p:nvPr>
            <p:ph sz="half" idx="1"/>
          </p:nvPr>
        </p:nvSpPr>
        <p:spPr>
          <a:xfrm>
            <a:off x="1219200" y="1371600"/>
            <a:ext cx="5410200" cy="4114800"/>
          </a:xfrm>
        </p:spPr>
        <p:txBody>
          <a:bodyPr>
            <a:normAutofit fontScale="92500" lnSpcReduction="10000"/>
          </a:bodyPr>
          <a:lstStyle/>
          <a:p>
            <a:pPr marL="457200" indent="-457200">
              <a:buFontTx/>
              <a:buAutoNum type="arabicPeriod"/>
            </a:pPr>
            <a:r>
              <a:rPr lang="en-US" altLang="en-US" sz="2400" b="1" dirty="0">
                <a:solidFill>
                  <a:schemeClr val="accent1">
                    <a:lumMod val="50000"/>
                  </a:schemeClr>
                </a:solidFill>
              </a:rPr>
              <a:t>Observational studies of patients </a:t>
            </a:r>
            <a:br>
              <a:rPr lang="en-US" altLang="en-US" sz="2400" b="1" dirty="0">
                <a:solidFill>
                  <a:schemeClr val="accent1">
                    <a:lumMod val="50000"/>
                  </a:schemeClr>
                </a:solidFill>
              </a:rPr>
            </a:br>
            <a:r>
              <a:rPr lang="en-US" altLang="en-US" sz="2400" b="1" u="sng" dirty="0">
                <a:solidFill>
                  <a:schemeClr val="accent1">
                    <a:lumMod val="50000"/>
                  </a:schemeClr>
                </a:solidFill>
              </a:rPr>
              <a:t>with bile duct injuries</a:t>
            </a:r>
          </a:p>
          <a:p>
            <a:pPr marL="457200" indent="-457200">
              <a:buFontTx/>
              <a:buAutoNum type="arabicPeriod"/>
            </a:pPr>
            <a:endParaRPr lang="en-US" altLang="en-US" sz="2400" b="1" dirty="0">
              <a:solidFill>
                <a:schemeClr val="accent1">
                  <a:lumMod val="50000"/>
                </a:schemeClr>
              </a:solidFill>
            </a:endParaRPr>
          </a:p>
          <a:p>
            <a:pPr marL="457200" indent="-457200">
              <a:buFontTx/>
              <a:buAutoNum type="arabicPeriod"/>
            </a:pPr>
            <a:endParaRPr lang="en-US" altLang="en-US" sz="2400" b="1" dirty="0">
              <a:solidFill>
                <a:schemeClr val="accent1">
                  <a:lumMod val="50000"/>
                </a:schemeClr>
              </a:solidFill>
            </a:endParaRPr>
          </a:p>
          <a:p>
            <a:pPr marL="457200" indent="-457200">
              <a:buFontTx/>
              <a:buAutoNum type="arabicPeriod"/>
            </a:pPr>
            <a:r>
              <a:rPr lang="en-US" altLang="en-US" sz="2400" b="1" dirty="0">
                <a:solidFill>
                  <a:schemeClr val="accent1">
                    <a:lumMod val="50000"/>
                  </a:schemeClr>
                </a:solidFill>
              </a:rPr>
              <a:t>Single or Multicenter Studies of Laparoscopic Cholecystectomy      including RCTs and MAs</a:t>
            </a:r>
          </a:p>
          <a:p>
            <a:pPr marL="457200" indent="-457200">
              <a:buFontTx/>
              <a:buAutoNum type="arabicPeriod"/>
            </a:pPr>
            <a:endParaRPr lang="en-US" altLang="en-US" sz="2400" b="1" dirty="0">
              <a:solidFill>
                <a:schemeClr val="accent1">
                  <a:lumMod val="50000"/>
                </a:schemeClr>
              </a:solidFill>
            </a:endParaRPr>
          </a:p>
          <a:p>
            <a:pPr marL="457200" indent="-457200">
              <a:buFontTx/>
              <a:buAutoNum type="arabicPeriod"/>
            </a:pPr>
            <a:endParaRPr lang="en-US" altLang="en-US" sz="2400" b="1" dirty="0">
              <a:solidFill>
                <a:schemeClr val="accent1">
                  <a:lumMod val="50000"/>
                </a:schemeClr>
              </a:solidFill>
            </a:endParaRPr>
          </a:p>
          <a:p>
            <a:pPr marL="457200" indent="-457200">
              <a:buFontTx/>
              <a:buAutoNum type="arabicPeriod"/>
            </a:pPr>
            <a:r>
              <a:rPr lang="en-US" altLang="en-US" sz="2400" b="1" dirty="0">
                <a:solidFill>
                  <a:schemeClr val="accent1">
                    <a:lumMod val="50000"/>
                  </a:schemeClr>
                </a:solidFill>
              </a:rPr>
              <a:t>Population Studies of Laparoscopic Cholecystectomies </a:t>
            </a:r>
          </a:p>
        </p:txBody>
      </p:sp>
      <p:sp>
        <p:nvSpPr>
          <p:cNvPr id="11268" name="Content Placeholder 3">
            <a:extLst>
              <a:ext uri="{FF2B5EF4-FFF2-40B4-BE49-F238E27FC236}">
                <a16:creationId xmlns:a16="http://schemas.microsoft.com/office/drawing/2014/main" id="{A99420D9-9477-2542-B8E1-05EC7FA99260}"/>
              </a:ext>
            </a:extLst>
          </p:cNvPr>
          <p:cNvSpPr>
            <a:spLocks noGrp="1"/>
          </p:cNvSpPr>
          <p:nvPr>
            <p:ph sz="half" idx="2"/>
          </p:nvPr>
        </p:nvSpPr>
        <p:spPr>
          <a:xfrm>
            <a:off x="6417733" y="1398588"/>
            <a:ext cx="4487334" cy="4114800"/>
          </a:xfrm>
        </p:spPr>
        <p:txBody>
          <a:bodyPr>
            <a:normAutofit fontScale="92500" lnSpcReduction="10000"/>
          </a:bodyPr>
          <a:lstStyle/>
          <a:p>
            <a:pPr marL="0" indent="0">
              <a:buNone/>
            </a:pPr>
            <a:r>
              <a:rPr lang="en-US" altLang="en-US" sz="2400" b="1" dirty="0">
                <a:solidFill>
                  <a:schemeClr val="accent1">
                    <a:lumMod val="50000"/>
                  </a:schemeClr>
                </a:solidFill>
              </a:rPr>
              <a:t>10-500 patients.  Small number of patients but large number of events</a:t>
            </a:r>
          </a:p>
          <a:p>
            <a:pPr marL="0" indent="0">
              <a:buNone/>
            </a:pPr>
            <a:endParaRPr lang="en-US" altLang="en-US" sz="2400" b="1" dirty="0">
              <a:solidFill>
                <a:schemeClr val="accent1">
                  <a:lumMod val="50000"/>
                </a:schemeClr>
              </a:solidFill>
            </a:endParaRPr>
          </a:p>
          <a:p>
            <a:pPr marL="0" indent="0">
              <a:buNone/>
            </a:pPr>
            <a:endParaRPr lang="en-US" altLang="en-US" sz="2400" b="1" dirty="0">
              <a:solidFill>
                <a:schemeClr val="accent1">
                  <a:lumMod val="50000"/>
                </a:schemeClr>
              </a:solidFill>
            </a:endParaRPr>
          </a:p>
          <a:p>
            <a:pPr marL="0" indent="0">
              <a:buNone/>
            </a:pPr>
            <a:r>
              <a:rPr lang="en-US" altLang="en-US" sz="2400" b="1" dirty="0">
                <a:solidFill>
                  <a:schemeClr val="accent1">
                    <a:lumMod val="50000"/>
                  </a:schemeClr>
                </a:solidFill>
              </a:rPr>
              <a:t>100-2000 patients. Larger number of patients but relatively few events</a:t>
            </a:r>
          </a:p>
          <a:p>
            <a:pPr marL="0" indent="0">
              <a:buNone/>
            </a:pPr>
            <a:endParaRPr lang="en-US" altLang="en-US" sz="2400" b="1" dirty="0">
              <a:solidFill>
                <a:schemeClr val="accent1">
                  <a:lumMod val="50000"/>
                </a:schemeClr>
              </a:solidFill>
            </a:endParaRPr>
          </a:p>
          <a:p>
            <a:pPr marL="0" indent="0">
              <a:buNone/>
            </a:pPr>
            <a:endParaRPr lang="en-US" altLang="en-US" sz="2400" b="1" dirty="0">
              <a:solidFill>
                <a:schemeClr val="accent1">
                  <a:lumMod val="50000"/>
                </a:schemeClr>
              </a:solidFill>
            </a:endParaRPr>
          </a:p>
          <a:p>
            <a:pPr marL="0" indent="0">
              <a:buNone/>
            </a:pPr>
            <a:endParaRPr lang="en-US" altLang="en-US" sz="900" b="1" dirty="0">
              <a:solidFill>
                <a:schemeClr val="accent1">
                  <a:lumMod val="50000"/>
                </a:schemeClr>
              </a:solidFill>
            </a:endParaRPr>
          </a:p>
          <a:p>
            <a:pPr marL="0" indent="0">
              <a:buNone/>
            </a:pPr>
            <a:r>
              <a:rPr lang="en-US" altLang="en-US" sz="2400" b="1" dirty="0">
                <a:solidFill>
                  <a:schemeClr val="accent1">
                    <a:lumMod val="50000"/>
                  </a:schemeClr>
                </a:solidFill>
              </a:rPr>
              <a:t>3000-50,000+ patients. Largest number of patients with large number of events</a:t>
            </a:r>
          </a:p>
          <a:p>
            <a:pPr marL="0" indent="0">
              <a:buNone/>
            </a:pPr>
            <a:endParaRPr lang="en-US" altLang="en-US" b="1" dirty="0">
              <a:solidFill>
                <a:schemeClr val="accent1">
                  <a:lumMod val="50000"/>
                </a:schemeClr>
              </a:solidFill>
            </a:endParaRPr>
          </a:p>
        </p:txBody>
      </p:sp>
      <p:cxnSp>
        <p:nvCxnSpPr>
          <p:cNvPr id="11269" name="Straight Connector 2">
            <a:extLst>
              <a:ext uri="{FF2B5EF4-FFF2-40B4-BE49-F238E27FC236}">
                <a16:creationId xmlns:a16="http://schemas.microsoft.com/office/drawing/2014/main" id="{68FD9E7F-6A99-184A-8B73-5499A2C86C14}"/>
              </a:ext>
            </a:extLst>
          </p:cNvPr>
          <p:cNvCxnSpPr>
            <a:cxnSpLocks noChangeShapeType="1"/>
          </p:cNvCxnSpPr>
          <p:nvPr/>
        </p:nvCxnSpPr>
        <p:spPr bwMode="auto">
          <a:xfrm>
            <a:off x="1352550" y="2531534"/>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270" name="Straight Connector 7">
            <a:extLst>
              <a:ext uri="{FF2B5EF4-FFF2-40B4-BE49-F238E27FC236}">
                <a16:creationId xmlns:a16="http://schemas.microsoft.com/office/drawing/2014/main" id="{81944267-6782-9648-B858-501C22F99147}"/>
              </a:ext>
            </a:extLst>
          </p:cNvPr>
          <p:cNvCxnSpPr>
            <a:cxnSpLocks noChangeShapeType="1"/>
          </p:cNvCxnSpPr>
          <p:nvPr/>
        </p:nvCxnSpPr>
        <p:spPr bwMode="auto">
          <a:xfrm>
            <a:off x="1352550" y="4157133"/>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19758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D43C393E-FDF7-F24E-A102-F79FA168B8CC}"/>
              </a:ext>
            </a:extLst>
          </p:cNvPr>
          <p:cNvSpPr>
            <a:spLocks noGrp="1"/>
          </p:cNvSpPr>
          <p:nvPr>
            <p:ph type="title"/>
          </p:nvPr>
        </p:nvSpPr>
        <p:spPr/>
        <p:txBody>
          <a:bodyPr/>
          <a:lstStyle/>
          <a:p>
            <a:pPr algn="ctr"/>
            <a:r>
              <a:rPr lang="en-US" altLang="en-US" sz="4000" b="1" dirty="0">
                <a:solidFill>
                  <a:srgbClr val="FFFF00"/>
                </a:solidFill>
              </a:rPr>
              <a:t>Theoretical Study of BDI in Open vs </a:t>
            </a:r>
            <a:br>
              <a:rPr lang="en-US" altLang="en-US" sz="4000" b="1" dirty="0">
                <a:solidFill>
                  <a:srgbClr val="FFFF00"/>
                </a:solidFill>
              </a:rPr>
            </a:br>
            <a:r>
              <a:rPr lang="en-US" altLang="en-US" sz="4000" b="1" dirty="0">
                <a:solidFill>
                  <a:srgbClr val="FFFF00"/>
                </a:solidFill>
              </a:rPr>
              <a:t>Lap Chole with 2000 Patients</a:t>
            </a:r>
          </a:p>
        </p:txBody>
      </p:sp>
      <p:sp>
        <p:nvSpPr>
          <p:cNvPr id="12291" name="Content Placeholder 2">
            <a:extLst>
              <a:ext uri="{FF2B5EF4-FFF2-40B4-BE49-F238E27FC236}">
                <a16:creationId xmlns:a16="http://schemas.microsoft.com/office/drawing/2014/main" id="{1A5CE952-139B-1F41-8139-5DC1A64614CA}"/>
              </a:ext>
            </a:extLst>
          </p:cNvPr>
          <p:cNvSpPr>
            <a:spLocks noGrp="1"/>
          </p:cNvSpPr>
          <p:nvPr>
            <p:ph sz="half" idx="1"/>
          </p:nvPr>
        </p:nvSpPr>
        <p:spPr>
          <a:xfrm>
            <a:off x="1786466" y="1981200"/>
            <a:ext cx="3970867" cy="4351338"/>
          </a:xfrm>
        </p:spPr>
        <p:txBody>
          <a:bodyPr/>
          <a:lstStyle/>
          <a:p>
            <a:endParaRPr lang="en-US" altLang="en-US" b="1" dirty="0">
              <a:solidFill>
                <a:schemeClr val="accent1">
                  <a:lumMod val="50000"/>
                </a:schemeClr>
              </a:solidFill>
            </a:endParaRPr>
          </a:p>
          <a:p>
            <a:r>
              <a:rPr lang="en-US" altLang="en-US" b="1" dirty="0">
                <a:solidFill>
                  <a:schemeClr val="accent1">
                    <a:lumMod val="50000"/>
                  </a:schemeClr>
                </a:solidFill>
              </a:rPr>
              <a:t>Open Chole</a:t>
            </a:r>
          </a:p>
          <a:p>
            <a:r>
              <a:rPr lang="en-US" altLang="en-US" b="1" dirty="0">
                <a:solidFill>
                  <a:schemeClr val="accent1">
                    <a:lumMod val="50000"/>
                  </a:schemeClr>
                </a:solidFill>
              </a:rPr>
              <a:t>1000 patients </a:t>
            </a:r>
          </a:p>
        </p:txBody>
      </p:sp>
      <p:sp>
        <p:nvSpPr>
          <p:cNvPr id="12292" name="Content Placeholder 3">
            <a:extLst>
              <a:ext uri="{FF2B5EF4-FFF2-40B4-BE49-F238E27FC236}">
                <a16:creationId xmlns:a16="http://schemas.microsoft.com/office/drawing/2014/main" id="{62E5830D-511E-5949-992A-8CFA815EBD18}"/>
              </a:ext>
            </a:extLst>
          </p:cNvPr>
          <p:cNvSpPr>
            <a:spLocks noGrp="1"/>
          </p:cNvSpPr>
          <p:nvPr>
            <p:ph sz="half" idx="2"/>
          </p:nvPr>
        </p:nvSpPr>
        <p:spPr>
          <a:xfrm>
            <a:off x="6170614" y="1981200"/>
            <a:ext cx="4295775" cy="4114800"/>
          </a:xfrm>
        </p:spPr>
        <p:txBody>
          <a:bodyPr/>
          <a:lstStyle/>
          <a:p>
            <a:endParaRPr lang="en-US" altLang="en-US" b="1" dirty="0">
              <a:solidFill>
                <a:schemeClr val="accent1">
                  <a:lumMod val="50000"/>
                </a:schemeClr>
              </a:solidFill>
            </a:endParaRPr>
          </a:p>
          <a:p>
            <a:r>
              <a:rPr lang="en-US" altLang="en-US" b="1" dirty="0">
                <a:solidFill>
                  <a:schemeClr val="accent1">
                    <a:lumMod val="50000"/>
                  </a:schemeClr>
                </a:solidFill>
              </a:rPr>
              <a:t>Lap Chole</a:t>
            </a:r>
          </a:p>
          <a:p>
            <a:r>
              <a:rPr lang="en-US" altLang="en-US" b="1" dirty="0">
                <a:solidFill>
                  <a:schemeClr val="accent1">
                    <a:lumMod val="50000"/>
                  </a:schemeClr>
                </a:solidFill>
              </a:rPr>
              <a:t>1000 patients</a:t>
            </a:r>
          </a:p>
        </p:txBody>
      </p:sp>
    </p:spTree>
    <p:extLst>
      <p:ext uri="{BB962C8B-B14F-4D97-AF65-F5344CB8AC3E}">
        <p14:creationId xmlns:p14="http://schemas.microsoft.com/office/powerpoint/2010/main" val="3267686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45B724D-D020-0848-A7DF-FEA2186C31FA}"/>
              </a:ext>
            </a:extLst>
          </p:cNvPr>
          <p:cNvSpPr>
            <a:spLocks noGrp="1"/>
          </p:cNvSpPr>
          <p:nvPr>
            <p:ph type="title"/>
          </p:nvPr>
        </p:nvSpPr>
        <p:spPr/>
        <p:txBody>
          <a:bodyPr/>
          <a:lstStyle/>
          <a:p>
            <a:pPr algn="ctr"/>
            <a:r>
              <a:rPr lang="en-US" altLang="en-US" sz="4000" b="1" dirty="0">
                <a:solidFill>
                  <a:srgbClr val="FFFF00"/>
                </a:solidFill>
              </a:rPr>
              <a:t>Theoretical Study of Open vs </a:t>
            </a:r>
            <a:br>
              <a:rPr lang="en-US" altLang="en-US" sz="4000" b="1" dirty="0">
                <a:solidFill>
                  <a:srgbClr val="FFFF00"/>
                </a:solidFill>
              </a:rPr>
            </a:br>
            <a:r>
              <a:rPr lang="en-US" altLang="en-US" sz="4000" b="1" dirty="0">
                <a:solidFill>
                  <a:srgbClr val="FFFF00"/>
                </a:solidFill>
              </a:rPr>
              <a:t>Lap Chole with 2000 Patients</a:t>
            </a:r>
          </a:p>
        </p:txBody>
      </p:sp>
      <p:sp>
        <p:nvSpPr>
          <p:cNvPr id="13315" name="Content Placeholder 2">
            <a:extLst>
              <a:ext uri="{FF2B5EF4-FFF2-40B4-BE49-F238E27FC236}">
                <a16:creationId xmlns:a16="http://schemas.microsoft.com/office/drawing/2014/main" id="{1D9777AC-CD14-1A44-9185-39E8DD038739}"/>
              </a:ext>
            </a:extLst>
          </p:cNvPr>
          <p:cNvSpPr>
            <a:spLocks noGrp="1"/>
          </p:cNvSpPr>
          <p:nvPr>
            <p:ph sz="half" idx="1"/>
          </p:nvPr>
        </p:nvSpPr>
        <p:spPr>
          <a:xfrm>
            <a:off x="1625600" y="1842559"/>
            <a:ext cx="5181600" cy="3440642"/>
          </a:xfrm>
        </p:spPr>
        <p:txBody>
          <a:bodyPr/>
          <a:lstStyle/>
          <a:p>
            <a:r>
              <a:rPr lang="en-US" altLang="en-US" b="1" dirty="0">
                <a:solidFill>
                  <a:schemeClr val="accent1">
                    <a:lumMod val="50000"/>
                  </a:schemeClr>
                </a:solidFill>
              </a:rPr>
              <a:t>Open Chole</a:t>
            </a:r>
          </a:p>
          <a:p>
            <a:r>
              <a:rPr lang="en-US" altLang="en-US" b="1" dirty="0">
                <a:solidFill>
                  <a:schemeClr val="accent1">
                    <a:lumMod val="50000"/>
                  </a:schemeClr>
                </a:solidFill>
              </a:rPr>
              <a:t>1000 patients</a:t>
            </a:r>
          </a:p>
          <a:p>
            <a:endParaRPr lang="en-US" altLang="en-US" b="1" dirty="0">
              <a:solidFill>
                <a:schemeClr val="accent1">
                  <a:lumMod val="50000"/>
                </a:schemeClr>
              </a:solidFill>
            </a:endParaRPr>
          </a:p>
          <a:p>
            <a:r>
              <a:rPr lang="en-US" altLang="en-US" b="1" dirty="0">
                <a:solidFill>
                  <a:schemeClr val="accent1">
                    <a:lumMod val="50000"/>
                  </a:schemeClr>
                </a:solidFill>
              </a:rPr>
              <a:t>Projected BDI rate 0.1%</a:t>
            </a:r>
          </a:p>
          <a:p>
            <a:endParaRPr lang="en-US" altLang="en-US" b="1" dirty="0">
              <a:solidFill>
                <a:schemeClr val="accent1">
                  <a:lumMod val="50000"/>
                </a:schemeClr>
              </a:solidFill>
            </a:endParaRPr>
          </a:p>
          <a:p>
            <a:r>
              <a:rPr lang="en-US" altLang="en-US" b="1" dirty="0">
                <a:solidFill>
                  <a:schemeClr val="accent1">
                    <a:lumMod val="50000"/>
                  </a:schemeClr>
                </a:solidFill>
              </a:rPr>
              <a:t>Events? </a:t>
            </a:r>
          </a:p>
        </p:txBody>
      </p:sp>
      <p:sp>
        <p:nvSpPr>
          <p:cNvPr id="13316" name="Content Placeholder 3">
            <a:extLst>
              <a:ext uri="{FF2B5EF4-FFF2-40B4-BE49-F238E27FC236}">
                <a16:creationId xmlns:a16="http://schemas.microsoft.com/office/drawing/2014/main" id="{C07A73F2-9A74-2648-8D45-AE03315D11EE}"/>
              </a:ext>
            </a:extLst>
          </p:cNvPr>
          <p:cNvSpPr>
            <a:spLocks noGrp="1"/>
          </p:cNvSpPr>
          <p:nvPr>
            <p:ph sz="half" idx="2"/>
          </p:nvPr>
        </p:nvSpPr>
        <p:spPr>
          <a:xfrm>
            <a:off x="6959600" y="1842559"/>
            <a:ext cx="4394200" cy="3440642"/>
          </a:xfrm>
        </p:spPr>
        <p:txBody>
          <a:bodyPr/>
          <a:lstStyle/>
          <a:p>
            <a:r>
              <a:rPr lang="en-US" altLang="en-US" b="1" dirty="0">
                <a:solidFill>
                  <a:schemeClr val="accent1">
                    <a:lumMod val="50000"/>
                  </a:schemeClr>
                </a:solidFill>
              </a:rPr>
              <a:t>Lap Chole</a:t>
            </a:r>
          </a:p>
          <a:p>
            <a:r>
              <a:rPr lang="en-US" altLang="en-US" b="1" dirty="0">
                <a:solidFill>
                  <a:schemeClr val="accent1">
                    <a:lumMod val="50000"/>
                  </a:schemeClr>
                </a:solidFill>
              </a:rPr>
              <a:t>1000 patients</a:t>
            </a:r>
          </a:p>
          <a:p>
            <a:endParaRPr lang="en-US" altLang="en-US" b="1" dirty="0">
              <a:solidFill>
                <a:schemeClr val="accent1">
                  <a:lumMod val="50000"/>
                </a:schemeClr>
              </a:solidFill>
            </a:endParaRPr>
          </a:p>
          <a:p>
            <a:r>
              <a:rPr lang="en-US" altLang="en-US" b="1" dirty="0">
                <a:solidFill>
                  <a:schemeClr val="accent1">
                    <a:lumMod val="50000"/>
                  </a:schemeClr>
                </a:solidFill>
              </a:rPr>
              <a:t>Projected BDI rate 0.3% </a:t>
            </a:r>
          </a:p>
          <a:p>
            <a:endParaRPr lang="en-US" altLang="en-US" b="1" dirty="0">
              <a:solidFill>
                <a:schemeClr val="accent1">
                  <a:lumMod val="50000"/>
                </a:schemeClr>
              </a:solidFill>
            </a:endParaRPr>
          </a:p>
          <a:p>
            <a:r>
              <a:rPr lang="en-US" altLang="en-US" b="1" dirty="0">
                <a:solidFill>
                  <a:schemeClr val="accent1">
                    <a:lumMod val="50000"/>
                  </a:schemeClr>
                </a:solidFill>
              </a:rPr>
              <a:t>Events?</a:t>
            </a:r>
          </a:p>
        </p:txBody>
      </p:sp>
    </p:spTree>
    <p:extLst>
      <p:ext uri="{BB962C8B-B14F-4D97-AF65-F5344CB8AC3E}">
        <p14:creationId xmlns:p14="http://schemas.microsoft.com/office/powerpoint/2010/main" val="8804253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45B724D-D020-0848-A7DF-FEA2186C31FA}"/>
              </a:ext>
            </a:extLst>
          </p:cNvPr>
          <p:cNvSpPr>
            <a:spLocks noGrp="1"/>
          </p:cNvSpPr>
          <p:nvPr>
            <p:ph type="title"/>
          </p:nvPr>
        </p:nvSpPr>
        <p:spPr/>
        <p:txBody>
          <a:bodyPr/>
          <a:lstStyle/>
          <a:p>
            <a:pPr algn="ctr"/>
            <a:r>
              <a:rPr lang="en-US" altLang="en-US" sz="4000" b="1" dirty="0">
                <a:solidFill>
                  <a:srgbClr val="FFFF00"/>
                </a:solidFill>
              </a:rPr>
              <a:t>Theoretical Study of Open vs </a:t>
            </a:r>
            <a:br>
              <a:rPr lang="en-US" altLang="en-US" sz="4000" b="1" dirty="0">
                <a:solidFill>
                  <a:srgbClr val="FFFF00"/>
                </a:solidFill>
              </a:rPr>
            </a:br>
            <a:r>
              <a:rPr lang="en-US" altLang="en-US" sz="4000" b="1" dirty="0">
                <a:solidFill>
                  <a:srgbClr val="FFFF00"/>
                </a:solidFill>
              </a:rPr>
              <a:t>Lap Chole with 2000 Patients</a:t>
            </a:r>
          </a:p>
        </p:txBody>
      </p:sp>
      <p:sp>
        <p:nvSpPr>
          <p:cNvPr id="13315" name="Content Placeholder 2">
            <a:extLst>
              <a:ext uri="{FF2B5EF4-FFF2-40B4-BE49-F238E27FC236}">
                <a16:creationId xmlns:a16="http://schemas.microsoft.com/office/drawing/2014/main" id="{1D9777AC-CD14-1A44-9185-39E8DD038739}"/>
              </a:ext>
            </a:extLst>
          </p:cNvPr>
          <p:cNvSpPr>
            <a:spLocks noGrp="1"/>
          </p:cNvSpPr>
          <p:nvPr>
            <p:ph sz="half" idx="1"/>
          </p:nvPr>
        </p:nvSpPr>
        <p:spPr>
          <a:xfrm>
            <a:off x="1625600" y="1842559"/>
            <a:ext cx="5181600" cy="3440642"/>
          </a:xfrm>
        </p:spPr>
        <p:txBody>
          <a:bodyPr/>
          <a:lstStyle/>
          <a:p>
            <a:r>
              <a:rPr lang="en-US" altLang="en-US" b="1" dirty="0">
                <a:solidFill>
                  <a:schemeClr val="accent1">
                    <a:lumMod val="50000"/>
                  </a:schemeClr>
                </a:solidFill>
              </a:rPr>
              <a:t>Open Chole</a:t>
            </a:r>
          </a:p>
          <a:p>
            <a:r>
              <a:rPr lang="en-US" altLang="en-US" b="1" dirty="0">
                <a:solidFill>
                  <a:schemeClr val="accent1">
                    <a:lumMod val="50000"/>
                  </a:schemeClr>
                </a:solidFill>
              </a:rPr>
              <a:t>1000 patients</a:t>
            </a:r>
          </a:p>
          <a:p>
            <a:endParaRPr lang="en-US" altLang="en-US" b="1" dirty="0">
              <a:solidFill>
                <a:schemeClr val="accent1">
                  <a:lumMod val="50000"/>
                </a:schemeClr>
              </a:solidFill>
            </a:endParaRPr>
          </a:p>
          <a:p>
            <a:r>
              <a:rPr lang="en-US" altLang="en-US" b="1" dirty="0">
                <a:solidFill>
                  <a:schemeClr val="accent1">
                    <a:lumMod val="50000"/>
                  </a:schemeClr>
                </a:solidFill>
              </a:rPr>
              <a:t>Projected BDI rate 0.1%</a:t>
            </a:r>
          </a:p>
          <a:p>
            <a:endParaRPr lang="en-US" altLang="en-US" b="1" dirty="0">
              <a:solidFill>
                <a:schemeClr val="accent1">
                  <a:lumMod val="50000"/>
                </a:schemeClr>
              </a:solidFill>
            </a:endParaRPr>
          </a:p>
          <a:p>
            <a:r>
              <a:rPr lang="en-US" altLang="en-US" b="1" dirty="0">
                <a:solidFill>
                  <a:schemeClr val="accent1">
                    <a:lumMod val="50000"/>
                  </a:schemeClr>
                </a:solidFill>
              </a:rPr>
              <a:t>Events = 1 </a:t>
            </a:r>
          </a:p>
        </p:txBody>
      </p:sp>
      <p:sp>
        <p:nvSpPr>
          <p:cNvPr id="13316" name="Content Placeholder 3">
            <a:extLst>
              <a:ext uri="{FF2B5EF4-FFF2-40B4-BE49-F238E27FC236}">
                <a16:creationId xmlns:a16="http://schemas.microsoft.com/office/drawing/2014/main" id="{C07A73F2-9A74-2648-8D45-AE03315D11EE}"/>
              </a:ext>
            </a:extLst>
          </p:cNvPr>
          <p:cNvSpPr>
            <a:spLocks noGrp="1"/>
          </p:cNvSpPr>
          <p:nvPr>
            <p:ph sz="half" idx="2"/>
          </p:nvPr>
        </p:nvSpPr>
        <p:spPr>
          <a:xfrm>
            <a:off x="6959600" y="1842559"/>
            <a:ext cx="4394200" cy="3440642"/>
          </a:xfrm>
        </p:spPr>
        <p:txBody>
          <a:bodyPr/>
          <a:lstStyle/>
          <a:p>
            <a:r>
              <a:rPr lang="en-US" altLang="en-US" b="1" dirty="0">
                <a:solidFill>
                  <a:schemeClr val="accent1">
                    <a:lumMod val="50000"/>
                  </a:schemeClr>
                </a:solidFill>
              </a:rPr>
              <a:t>Lap Chole</a:t>
            </a:r>
          </a:p>
          <a:p>
            <a:r>
              <a:rPr lang="en-US" altLang="en-US" b="1" dirty="0">
                <a:solidFill>
                  <a:schemeClr val="accent1">
                    <a:lumMod val="50000"/>
                  </a:schemeClr>
                </a:solidFill>
              </a:rPr>
              <a:t>1000 patients</a:t>
            </a:r>
          </a:p>
          <a:p>
            <a:endParaRPr lang="en-US" altLang="en-US" b="1" dirty="0">
              <a:solidFill>
                <a:schemeClr val="accent1">
                  <a:lumMod val="50000"/>
                </a:schemeClr>
              </a:solidFill>
            </a:endParaRPr>
          </a:p>
          <a:p>
            <a:r>
              <a:rPr lang="en-US" altLang="en-US" b="1" dirty="0">
                <a:solidFill>
                  <a:schemeClr val="accent1">
                    <a:lumMod val="50000"/>
                  </a:schemeClr>
                </a:solidFill>
              </a:rPr>
              <a:t>Projected BDI rate 0.3% </a:t>
            </a:r>
          </a:p>
          <a:p>
            <a:endParaRPr lang="en-US" altLang="en-US" b="1" dirty="0">
              <a:solidFill>
                <a:schemeClr val="accent1">
                  <a:lumMod val="50000"/>
                </a:schemeClr>
              </a:solidFill>
            </a:endParaRPr>
          </a:p>
          <a:p>
            <a:r>
              <a:rPr lang="en-US" altLang="en-US" b="1" dirty="0">
                <a:solidFill>
                  <a:schemeClr val="accent1">
                    <a:lumMod val="50000"/>
                  </a:schemeClr>
                </a:solidFill>
              </a:rPr>
              <a:t>Events = 3</a:t>
            </a:r>
          </a:p>
        </p:txBody>
      </p:sp>
    </p:spTree>
    <p:extLst>
      <p:ext uri="{BB962C8B-B14F-4D97-AF65-F5344CB8AC3E}">
        <p14:creationId xmlns:p14="http://schemas.microsoft.com/office/powerpoint/2010/main" val="12624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40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247650" y="163909"/>
            <a:ext cx="10515600" cy="976313"/>
          </a:xfrm>
        </p:spPr>
        <p:txBody>
          <a:bodyPr>
            <a:normAutofit/>
          </a:bodyPr>
          <a:lstStyle/>
          <a:p>
            <a:r>
              <a:rPr lang="en-US" sz="4000" dirty="0"/>
              <a:t>Conference Background/Goals</a:t>
            </a:r>
          </a:p>
        </p:txBody>
      </p:sp>
      <p:sp>
        <p:nvSpPr>
          <p:cNvPr id="6" name="Content Placeholder 5"/>
          <p:cNvSpPr>
            <a:spLocks noGrp="1"/>
          </p:cNvSpPr>
          <p:nvPr>
            <p:ph idx="1"/>
          </p:nvPr>
        </p:nvSpPr>
        <p:spPr>
          <a:xfrm>
            <a:off x="819150" y="1278731"/>
            <a:ext cx="10515600" cy="4351338"/>
          </a:xfrm>
          <a:solidFill>
            <a:schemeClr val="bg1"/>
          </a:solidFill>
        </p:spPr>
        <p:txBody>
          <a:bodyPr>
            <a:normAutofit lnSpcReduction="10000"/>
          </a:bodyPr>
          <a:lstStyle/>
          <a:p>
            <a:pPr marL="514350" indent="-514350">
              <a:buAutoNum type="arabicPeriod"/>
            </a:pPr>
            <a:r>
              <a:rPr lang="en-US" b="1" dirty="0">
                <a:latin typeface="+mj-lt"/>
              </a:rPr>
              <a:t>To identify optimal strategies for BDI prevention during cholecystectomy.</a:t>
            </a:r>
          </a:p>
          <a:p>
            <a:pPr marL="514350" indent="-514350">
              <a:buAutoNum type="arabicPeriod"/>
            </a:pPr>
            <a:endParaRPr lang="en-US" b="1" dirty="0">
              <a:latin typeface="+mj-lt"/>
            </a:endParaRPr>
          </a:p>
          <a:p>
            <a:pPr marL="514350" indent="-514350">
              <a:buAutoNum type="arabicPeriod"/>
            </a:pPr>
            <a:r>
              <a:rPr lang="en-US" b="1" dirty="0">
                <a:latin typeface="+mj-lt"/>
              </a:rPr>
              <a:t>To develop and disseminate evidence-based practice guidelines for safe cholecystectomy.</a:t>
            </a:r>
          </a:p>
          <a:p>
            <a:pPr marL="514350" indent="-514350">
              <a:buAutoNum type="arabicPeriod"/>
            </a:pPr>
            <a:endParaRPr lang="en-US" b="1" dirty="0">
              <a:latin typeface="+mj-lt"/>
            </a:endParaRPr>
          </a:p>
          <a:p>
            <a:pPr marL="514350" indent="-514350">
              <a:buAutoNum type="arabicPeriod"/>
            </a:pPr>
            <a:r>
              <a:rPr lang="en-US" b="1" dirty="0">
                <a:latin typeface="+mj-lt"/>
              </a:rPr>
              <a:t>The information from this conference should help inform efforts by surgical training programs, hospitals, and professional associations to create and disseminate interventions that enhance patient safety in cholecystectomy and improve patient outcomes.</a:t>
            </a:r>
            <a:endParaRPr lang="en-US" dirty="0"/>
          </a:p>
          <a:p>
            <a:endParaRPr lang="en-US" b="1" dirty="0"/>
          </a:p>
          <a:p>
            <a:endParaRPr lang="en-US" dirty="0"/>
          </a:p>
        </p:txBody>
      </p:sp>
    </p:spTree>
    <p:extLst>
      <p:ext uri="{BB962C8B-B14F-4D97-AF65-F5344CB8AC3E}">
        <p14:creationId xmlns:p14="http://schemas.microsoft.com/office/powerpoint/2010/main" val="2418557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10F8087-CF2E-6848-B1B3-20E8A9DC0C98}"/>
              </a:ext>
            </a:extLst>
          </p:cNvPr>
          <p:cNvSpPr>
            <a:spLocks noGrp="1"/>
          </p:cNvSpPr>
          <p:nvPr>
            <p:ph type="title"/>
          </p:nvPr>
        </p:nvSpPr>
        <p:spPr/>
        <p:txBody>
          <a:bodyPr/>
          <a:lstStyle/>
          <a:p>
            <a:pPr algn="ctr"/>
            <a:r>
              <a:rPr lang="en-US" altLang="en-US" sz="4000" b="1" dirty="0">
                <a:solidFill>
                  <a:srgbClr val="FFFF00"/>
                </a:solidFill>
              </a:rPr>
              <a:t>Theoretical Study of Open vs </a:t>
            </a:r>
            <a:br>
              <a:rPr lang="en-US" altLang="en-US" sz="4000" b="1" dirty="0">
                <a:solidFill>
                  <a:srgbClr val="FFFF00"/>
                </a:solidFill>
              </a:rPr>
            </a:br>
            <a:r>
              <a:rPr lang="en-US" altLang="en-US" sz="4000" b="1" dirty="0">
                <a:solidFill>
                  <a:srgbClr val="FFFF00"/>
                </a:solidFill>
              </a:rPr>
              <a:t>Lap Chole with 2000 Patients</a:t>
            </a:r>
          </a:p>
        </p:txBody>
      </p:sp>
      <p:sp>
        <p:nvSpPr>
          <p:cNvPr id="15363" name="Content Placeholder 2">
            <a:extLst>
              <a:ext uri="{FF2B5EF4-FFF2-40B4-BE49-F238E27FC236}">
                <a16:creationId xmlns:a16="http://schemas.microsoft.com/office/drawing/2014/main" id="{AABA734E-8A27-0D4A-A4C5-972B3729A2E0}"/>
              </a:ext>
            </a:extLst>
          </p:cNvPr>
          <p:cNvSpPr>
            <a:spLocks noGrp="1"/>
          </p:cNvSpPr>
          <p:nvPr>
            <p:ph sz="half" idx="1"/>
          </p:nvPr>
        </p:nvSpPr>
        <p:spPr/>
        <p:txBody>
          <a:bodyPr/>
          <a:lstStyle/>
          <a:p>
            <a:r>
              <a:rPr lang="en-US" altLang="en-US" b="1" dirty="0">
                <a:solidFill>
                  <a:srgbClr val="FFFFFF"/>
                </a:solidFill>
              </a:rPr>
              <a:t>Open Chole</a:t>
            </a:r>
          </a:p>
          <a:p>
            <a:r>
              <a:rPr lang="en-US" altLang="en-US" b="1" dirty="0">
                <a:solidFill>
                  <a:srgbClr val="FFFFFF"/>
                </a:solidFill>
              </a:rPr>
              <a:t>1000 patients</a:t>
            </a:r>
          </a:p>
          <a:p>
            <a:endParaRPr lang="en-US" altLang="en-US" b="1" dirty="0">
              <a:solidFill>
                <a:srgbClr val="FFFFFF"/>
              </a:solidFill>
            </a:endParaRPr>
          </a:p>
          <a:p>
            <a:r>
              <a:rPr lang="en-US" altLang="en-US" b="1" dirty="0">
                <a:solidFill>
                  <a:srgbClr val="FFFFFF"/>
                </a:solidFill>
              </a:rPr>
              <a:t>Projected BDI rate 0.1%</a:t>
            </a:r>
          </a:p>
          <a:p>
            <a:endParaRPr lang="en-US" altLang="en-US" b="1" dirty="0">
              <a:solidFill>
                <a:srgbClr val="FFFFFF"/>
              </a:solidFill>
            </a:endParaRPr>
          </a:p>
          <a:p>
            <a:r>
              <a:rPr lang="en-US" altLang="en-US" b="1" dirty="0">
                <a:solidFill>
                  <a:srgbClr val="FFFFFF"/>
                </a:solidFill>
              </a:rPr>
              <a:t>Events = 1 </a:t>
            </a:r>
          </a:p>
        </p:txBody>
      </p:sp>
      <p:sp>
        <p:nvSpPr>
          <p:cNvPr id="15364" name="Content Placeholder 3">
            <a:extLst>
              <a:ext uri="{FF2B5EF4-FFF2-40B4-BE49-F238E27FC236}">
                <a16:creationId xmlns:a16="http://schemas.microsoft.com/office/drawing/2014/main" id="{CF4AC306-16A1-6643-8C84-505D831EC805}"/>
              </a:ext>
            </a:extLst>
          </p:cNvPr>
          <p:cNvSpPr>
            <a:spLocks noGrp="1"/>
          </p:cNvSpPr>
          <p:nvPr>
            <p:ph sz="half" idx="2"/>
          </p:nvPr>
        </p:nvSpPr>
        <p:spPr/>
        <p:txBody>
          <a:bodyPr/>
          <a:lstStyle/>
          <a:p>
            <a:r>
              <a:rPr lang="en-US" altLang="en-US" b="1" dirty="0">
                <a:solidFill>
                  <a:srgbClr val="FFFFFF"/>
                </a:solidFill>
              </a:rPr>
              <a:t>Lap Chole</a:t>
            </a:r>
          </a:p>
          <a:p>
            <a:r>
              <a:rPr lang="en-US" altLang="en-US" b="1" dirty="0">
                <a:solidFill>
                  <a:srgbClr val="FFFFFF"/>
                </a:solidFill>
              </a:rPr>
              <a:t>1000 patients</a:t>
            </a:r>
          </a:p>
          <a:p>
            <a:endParaRPr lang="en-US" altLang="en-US" b="1" dirty="0">
              <a:solidFill>
                <a:srgbClr val="FFFFFF"/>
              </a:solidFill>
            </a:endParaRPr>
          </a:p>
          <a:p>
            <a:r>
              <a:rPr lang="en-US" altLang="en-US" b="1" dirty="0">
                <a:solidFill>
                  <a:srgbClr val="FFFFFF"/>
                </a:solidFill>
              </a:rPr>
              <a:t>Projected BDI rate 0.3% </a:t>
            </a:r>
          </a:p>
          <a:p>
            <a:endParaRPr lang="en-US" altLang="en-US" b="1" dirty="0">
              <a:solidFill>
                <a:srgbClr val="FFFFFF"/>
              </a:solidFill>
            </a:endParaRPr>
          </a:p>
          <a:p>
            <a:r>
              <a:rPr lang="en-US" altLang="en-US" b="1" dirty="0">
                <a:solidFill>
                  <a:srgbClr val="FFFFFF"/>
                </a:solidFill>
              </a:rPr>
              <a:t>Events = 3</a:t>
            </a:r>
          </a:p>
        </p:txBody>
      </p:sp>
      <p:sp>
        <p:nvSpPr>
          <p:cNvPr id="5" name="TextBox 4">
            <a:extLst>
              <a:ext uri="{FF2B5EF4-FFF2-40B4-BE49-F238E27FC236}">
                <a16:creationId xmlns:a16="http://schemas.microsoft.com/office/drawing/2014/main" id="{4529E51C-FB0C-2E4D-9F04-D432F9EE4F26}"/>
              </a:ext>
            </a:extLst>
          </p:cNvPr>
          <p:cNvSpPr txBox="1"/>
          <p:nvPr/>
        </p:nvSpPr>
        <p:spPr>
          <a:xfrm>
            <a:off x="900544" y="3041650"/>
            <a:ext cx="9116291" cy="2554288"/>
          </a:xfrm>
          <a:prstGeom prst="rect">
            <a:avLst/>
          </a:prstGeom>
          <a:solidFill>
            <a:schemeClr val="tx1"/>
          </a:solidFill>
        </p:spPr>
        <p:txBody>
          <a:bodyPr wrap="square">
            <a:spAutoFit/>
          </a:bodyPr>
          <a:lstStyle/>
          <a:p>
            <a:pPr>
              <a:defRPr/>
            </a:pPr>
            <a:r>
              <a:rPr lang="en-US" sz="3200" b="1" dirty="0">
                <a:solidFill>
                  <a:schemeClr val="bg1">
                    <a:lumMod val="60000"/>
                    <a:lumOff val="40000"/>
                  </a:schemeClr>
                </a:solidFill>
              </a:rPr>
              <a:t>4 events in 2000 patients.  </a:t>
            </a:r>
          </a:p>
          <a:p>
            <a:pPr>
              <a:defRPr/>
            </a:pPr>
            <a:r>
              <a:rPr lang="en-US" sz="3200" b="1" dirty="0">
                <a:solidFill>
                  <a:schemeClr val="bg1">
                    <a:lumMod val="60000"/>
                    <a:lumOff val="40000"/>
                  </a:schemeClr>
                </a:solidFill>
              </a:rPr>
              <a:t>Too few BDIs to draw conclusions</a:t>
            </a:r>
          </a:p>
          <a:p>
            <a:pPr>
              <a:defRPr/>
            </a:pPr>
            <a:endParaRPr lang="en-US" sz="3200" b="1" dirty="0">
              <a:solidFill>
                <a:schemeClr val="bg1">
                  <a:lumMod val="60000"/>
                  <a:lumOff val="40000"/>
                </a:schemeClr>
              </a:solidFill>
            </a:endParaRPr>
          </a:p>
          <a:p>
            <a:pPr>
              <a:defRPr/>
            </a:pPr>
            <a:endParaRPr lang="en-US" sz="3200" b="1" dirty="0">
              <a:solidFill>
                <a:schemeClr val="bg1">
                  <a:lumMod val="60000"/>
                  <a:lumOff val="40000"/>
                </a:schemeClr>
              </a:solidFill>
            </a:endParaRPr>
          </a:p>
          <a:p>
            <a:pPr>
              <a:defRPr/>
            </a:pPr>
            <a:r>
              <a:rPr lang="en-US" sz="3200" b="1" dirty="0">
                <a:solidFill>
                  <a:schemeClr val="bg1">
                    <a:lumMod val="60000"/>
                    <a:lumOff val="40000"/>
                  </a:schemeClr>
                </a:solidFill>
              </a:rPr>
              <a:t>Underpowered fault</a:t>
            </a:r>
          </a:p>
        </p:txBody>
      </p:sp>
      <p:pic>
        <p:nvPicPr>
          <p:cNvPr id="15366" name="Picture 1">
            <a:extLst>
              <a:ext uri="{FF2B5EF4-FFF2-40B4-BE49-F238E27FC236}">
                <a16:creationId xmlns:a16="http://schemas.microsoft.com/office/drawing/2014/main" id="{3C22C539-B716-AE45-8334-C754CDD4DA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07418" y="3828040"/>
            <a:ext cx="23653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991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0083239-3DB7-1E4E-AEF2-7D1060B72C4B}"/>
              </a:ext>
            </a:extLst>
          </p:cNvPr>
          <p:cNvSpPr>
            <a:spLocks noGrp="1"/>
          </p:cNvSpPr>
          <p:nvPr>
            <p:ph type="title"/>
          </p:nvPr>
        </p:nvSpPr>
        <p:spPr>
          <a:xfrm>
            <a:off x="1752600" y="152400"/>
            <a:ext cx="8743950" cy="1143000"/>
          </a:xfrm>
        </p:spPr>
        <p:txBody>
          <a:bodyPr/>
          <a:lstStyle/>
          <a:p>
            <a:r>
              <a:rPr lang="en-US" altLang="en-US" b="1" dirty="0">
                <a:solidFill>
                  <a:srgbClr val="FFFF00"/>
                </a:solidFill>
              </a:rPr>
              <a:t>Types of Studies on BDI </a:t>
            </a:r>
          </a:p>
        </p:txBody>
      </p:sp>
      <p:sp>
        <p:nvSpPr>
          <p:cNvPr id="16387" name="Content Placeholder 2">
            <a:extLst>
              <a:ext uri="{FF2B5EF4-FFF2-40B4-BE49-F238E27FC236}">
                <a16:creationId xmlns:a16="http://schemas.microsoft.com/office/drawing/2014/main" id="{000B5ED4-7ABE-8F42-B389-8530BF0757A2}"/>
              </a:ext>
            </a:extLst>
          </p:cNvPr>
          <p:cNvSpPr>
            <a:spLocks noGrp="1"/>
          </p:cNvSpPr>
          <p:nvPr>
            <p:ph sz="half" idx="1"/>
          </p:nvPr>
        </p:nvSpPr>
        <p:spPr>
          <a:xfrm>
            <a:off x="1066802" y="1268412"/>
            <a:ext cx="5410200" cy="4114800"/>
          </a:xfrm>
        </p:spPr>
        <p:txBody>
          <a:bodyPr>
            <a:noAutofit/>
          </a:bodyPr>
          <a:lstStyle/>
          <a:p>
            <a:pPr marL="457200" indent="-457200">
              <a:lnSpc>
                <a:spcPct val="100000"/>
              </a:lnSpc>
              <a:buFontTx/>
              <a:buAutoNum type="arabicPeriod"/>
            </a:pPr>
            <a:r>
              <a:rPr lang="en-US" altLang="en-US" sz="2200" b="1" dirty="0">
                <a:solidFill>
                  <a:srgbClr val="002060"/>
                </a:solidFill>
              </a:rPr>
              <a:t>Observational studies of patients with bile duct injuries</a:t>
            </a:r>
          </a:p>
          <a:p>
            <a:pPr marL="457200" indent="-457200">
              <a:lnSpc>
                <a:spcPct val="100000"/>
              </a:lnSpc>
              <a:buFontTx/>
              <a:buAutoNum type="arabicPeriod"/>
            </a:pPr>
            <a:endParaRPr lang="en-US" altLang="en-US" sz="2200" b="1" dirty="0">
              <a:solidFill>
                <a:srgbClr val="002060"/>
              </a:solidFill>
            </a:endParaRPr>
          </a:p>
          <a:p>
            <a:pPr marL="457200" indent="-457200">
              <a:lnSpc>
                <a:spcPct val="100000"/>
              </a:lnSpc>
              <a:buFontTx/>
              <a:buAutoNum type="arabicPeriod"/>
            </a:pPr>
            <a:r>
              <a:rPr lang="en-US" altLang="en-US" sz="2200" b="1" dirty="0">
                <a:solidFill>
                  <a:srgbClr val="002060"/>
                </a:solidFill>
              </a:rPr>
              <a:t>Single or Multicenter Studies of Laparoscopic Cholecystectomy   	     </a:t>
            </a:r>
            <a:r>
              <a:rPr lang="en-US" altLang="en-US" sz="3600" b="1" dirty="0">
                <a:solidFill>
                  <a:srgbClr val="FF0000"/>
                </a:solidFill>
              </a:rPr>
              <a:t>X</a:t>
            </a:r>
            <a:r>
              <a:rPr lang="en-US" altLang="en-US" sz="3600" b="1" dirty="0">
                <a:solidFill>
                  <a:srgbClr val="002060"/>
                </a:solidFill>
              </a:rPr>
              <a:t>  </a:t>
            </a:r>
            <a:r>
              <a:rPr lang="en-US" altLang="en-US" sz="2200" b="1" dirty="0">
                <a:solidFill>
                  <a:srgbClr val="002060"/>
                </a:solidFill>
              </a:rPr>
              <a:t>including RCTs and MAs</a:t>
            </a:r>
          </a:p>
          <a:p>
            <a:pPr marL="457200" indent="-457200">
              <a:lnSpc>
                <a:spcPct val="100000"/>
              </a:lnSpc>
              <a:buFontTx/>
              <a:buAutoNum type="arabicPeriod"/>
            </a:pPr>
            <a:endParaRPr lang="en-US" altLang="en-US" sz="2200" b="1" dirty="0">
              <a:solidFill>
                <a:srgbClr val="002060"/>
              </a:solidFill>
            </a:endParaRPr>
          </a:p>
          <a:p>
            <a:pPr marL="457200" indent="-457200">
              <a:lnSpc>
                <a:spcPct val="100000"/>
              </a:lnSpc>
              <a:buFontTx/>
              <a:buAutoNum type="arabicPeriod"/>
            </a:pPr>
            <a:r>
              <a:rPr lang="en-US" altLang="en-US" sz="2200" b="1" dirty="0">
                <a:solidFill>
                  <a:srgbClr val="002060"/>
                </a:solidFill>
              </a:rPr>
              <a:t>Population Studies of Laparoscopic Cholecystectomies </a:t>
            </a:r>
          </a:p>
        </p:txBody>
      </p:sp>
      <p:sp>
        <p:nvSpPr>
          <p:cNvPr id="16388" name="Content Placeholder 3">
            <a:extLst>
              <a:ext uri="{FF2B5EF4-FFF2-40B4-BE49-F238E27FC236}">
                <a16:creationId xmlns:a16="http://schemas.microsoft.com/office/drawing/2014/main" id="{81395C19-8782-8546-A8D2-60EC49B02169}"/>
              </a:ext>
            </a:extLst>
          </p:cNvPr>
          <p:cNvSpPr>
            <a:spLocks noGrp="1"/>
          </p:cNvSpPr>
          <p:nvPr>
            <p:ph sz="half" idx="2"/>
          </p:nvPr>
        </p:nvSpPr>
        <p:spPr>
          <a:xfrm>
            <a:off x="6629401" y="1295400"/>
            <a:ext cx="4692501" cy="4114800"/>
          </a:xfrm>
        </p:spPr>
        <p:txBody>
          <a:bodyPr>
            <a:normAutofit fontScale="77500" lnSpcReduction="20000"/>
          </a:bodyPr>
          <a:lstStyle/>
          <a:p>
            <a:pPr marL="0" indent="0">
              <a:lnSpc>
                <a:spcPct val="120000"/>
              </a:lnSpc>
              <a:buNone/>
            </a:pPr>
            <a:r>
              <a:rPr lang="en-US" altLang="en-US" b="1" dirty="0">
                <a:solidFill>
                  <a:srgbClr val="002060"/>
                </a:solidFill>
              </a:rPr>
              <a:t>10-500 patients.  Small number of patients but large number of events</a:t>
            </a:r>
          </a:p>
          <a:p>
            <a:pPr marL="0" indent="0">
              <a:lnSpc>
                <a:spcPct val="120000"/>
              </a:lnSpc>
              <a:buNone/>
            </a:pPr>
            <a:endParaRPr lang="en-US" altLang="en-US" b="1" dirty="0">
              <a:solidFill>
                <a:srgbClr val="002060"/>
              </a:solidFill>
            </a:endParaRPr>
          </a:p>
          <a:p>
            <a:pPr marL="0" indent="0">
              <a:lnSpc>
                <a:spcPct val="120000"/>
              </a:lnSpc>
              <a:buNone/>
            </a:pPr>
            <a:r>
              <a:rPr lang="en-US" altLang="en-US" b="1" dirty="0">
                <a:solidFill>
                  <a:srgbClr val="002060"/>
                </a:solidFill>
              </a:rPr>
              <a:t>100-2000 patients. Larger number of patients but relatively few events</a:t>
            </a:r>
          </a:p>
          <a:p>
            <a:pPr marL="0" indent="0">
              <a:lnSpc>
                <a:spcPct val="120000"/>
              </a:lnSpc>
              <a:buNone/>
            </a:pPr>
            <a:endParaRPr lang="en-US" altLang="en-US" b="1" dirty="0">
              <a:solidFill>
                <a:srgbClr val="002060"/>
              </a:solidFill>
            </a:endParaRPr>
          </a:p>
          <a:p>
            <a:pPr marL="0" indent="0">
              <a:lnSpc>
                <a:spcPct val="120000"/>
              </a:lnSpc>
              <a:buNone/>
            </a:pPr>
            <a:endParaRPr lang="en-US" altLang="en-US" b="1" dirty="0">
              <a:solidFill>
                <a:srgbClr val="002060"/>
              </a:solidFill>
            </a:endParaRPr>
          </a:p>
          <a:p>
            <a:pPr marL="0" indent="0">
              <a:lnSpc>
                <a:spcPct val="120000"/>
              </a:lnSpc>
              <a:buNone/>
            </a:pPr>
            <a:r>
              <a:rPr lang="en-US" altLang="en-US" b="1" dirty="0">
                <a:solidFill>
                  <a:srgbClr val="002060"/>
                </a:solidFill>
              </a:rPr>
              <a:t>3000-50,000+ patients. Largest number of patients with large number of events</a:t>
            </a:r>
          </a:p>
          <a:p>
            <a:pPr marL="0" indent="0">
              <a:buNone/>
            </a:pPr>
            <a:endParaRPr lang="en-US" altLang="en-US" b="1" dirty="0">
              <a:solidFill>
                <a:srgbClr val="002060"/>
              </a:solidFill>
            </a:endParaRPr>
          </a:p>
        </p:txBody>
      </p:sp>
      <p:cxnSp>
        <p:nvCxnSpPr>
          <p:cNvPr id="16389" name="Straight Connector 2">
            <a:extLst>
              <a:ext uri="{FF2B5EF4-FFF2-40B4-BE49-F238E27FC236}">
                <a16:creationId xmlns:a16="http://schemas.microsoft.com/office/drawing/2014/main" id="{9264792D-89D1-E340-BB8C-643BD9A89935}"/>
              </a:ext>
            </a:extLst>
          </p:cNvPr>
          <p:cNvCxnSpPr>
            <a:cxnSpLocks noChangeShapeType="1"/>
          </p:cNvCxnSpPr>
          <p:nvPr/>
        </p:nvCxnSpPr>
        <p:spPr bwMode="auto">
          <a:xfrm>
            <a:off x="1352550" y="2417618"/>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0" name="Straight Connector 7">
            <a:extLst>
              <a:ext uri="{FF2B5EF4-FFF2-40B4-BE49-F238E27FC236}">
                <a16:creationId xmlns:a16="http://schemas.microsoft.com/office/drawing/2014/main" id="{E5C42200-E674-0C42-9CD7-637E059C1A5F}"/>
              </a:ext>
            </a:extLst>
          </p:cNvPr>
          <p:cNvCxnSpPr>
            <a:cxnSpLocks noChangeShapeType="1"/>
          </p:cNvCxnSpPr>
          <p:nvPr/>
        </p:nvCxnSpPr>
        <p:spPr bwMode="auto">
          <a:xfrm>
            <a:off x="1352550" y="4114800"/>
            <a:ext cx="91440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 name="Half Frame 1">
            <a:extLst>
              <a:ext uri="{FF2B5EF4-FFF2-40B4-BE49-F238E27FC236}">
                <a16:creationId xmlns:a16="http://schemas.microsoft.com/office/drawing/2014/main" id="{7276FF87-1D01-CD4D-923B-AA969D7DA7EB}"/>
              </a:ext>
            </a:extLst>
          </p:cNvPr>
          <p:cNvSpPr/>
          <p:nvPr/>
        </p:nvSpPr>
        <p:spPr bwMode="auto">
          <a:xfrm rot="14258906">
            <a:off x="6236713" y="1515968"/>
            <a:ext cx="301625" cy="561975"/>
          </a:xfrm>
          <a:prstGeom prst="halfFrame">
            <a:avLst/>
          </a:prstGeom>
          <a:solidFill>
            <a:srgbClr val="00B050"/>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9" name="Half Frame 8">
            <a:extLst>
              <a:ext uri="{FF2B5EF4-FFF2-40B4-BE49-F238E27FC236}">
                <a16:creationId xmlns:a16="http://schemas.microsoft.com/office/drawing/2014/main" id="{B6333EED-3097-664F-B214-77DDC18C00FB}"/>
              </a:ext>
            </a:extLst>
          </p:cNvPr>
          <p:cNvSpPr/>
          <p:nvPr/>
        </p:nvSpPr>
        <p:spPr bwMode="auto">
          <a:xfrm rot="14258906">
            <a:off x="6161732" y="4540035"/>
            <a:ext cx="300037" cy="561975"/>
          </a:xfrm>
          <a:prstGeom prst="halfFrame">
            <a:avLst/>
          </a:prstGeom>
          <a:solidFill>
            <a:srgbClr val="00B050"/>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US">
              <a:latin typeface="Arial" charset="0"/>
            </a:endParaRPr>
          </a:p>
        </p:txBody>
      </p:sp>
    </p:spTree>
    <p:extLst>
      <p:ext uri="{BB962C8B-B14F-4D97-AF65-F5344CB8AC3E}">
        <p14:creationId xmlns:p14="http://schemas.microsoft.com/office/powerpoint/2010/main" val="2669655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a:extLst>
              <a:ext uri="{FF2B5EF4-FFF2-40B4-BE49-F238E27FC236}">
                <a16:creationId xmlns:a16="http://schemas.microsoft.com/office/drawing/2014/main" id="{8C1C08D6-8372-FE4D-80CF-D55044C82D63}"/>
              </a:ext>
            </a:extLst>
          </p:cNvPr>
          <p:cNvSpPr>
            <a:spLocks noGrp="1"/>
          </p:cNvSpPr>
          <p:nvPr>
            <p:ph type="ctrTitle"/>
          </p:nvPr>
        </p:nvSpPr>
        <p:spPr/>
        <p:txBody>
          <a:bodyPr/>
          <a:lstStyle/>
          <a:p>
            <a:r>
              <a:rPr lang="en-US" altLang="en-US" b="1" dirty="0"/>
              <a:t>The Questions</a:t>
            </a:r>
          </a:p>
        </p:txBody>
      </p:sp>
      <p:sp>
        <p:nvSpPr>
          <p:cNvPr id="17411" name="Subtitle 4">
            <a:extLst>
              <a:ext uri="{FF2B5EF4-FFF2-40B4-BE49-F238E27FC236}">
                <a16:creationId xmlns:a16="http://schemas.microsoft.com/office/drawing/2014/main" id="{4750A05C-D48A-6C4E-9F74-0C7ABF7B4ED6}"/>
              </a:ext>
            </a:extLst>
          </p:cNvPr>
          <p:cNvSpPr>
            <a:spLocks noGrp="1"/>
          </p:cNvSpPr>
          <p:nvPr>
            <p:ph type="subTitle" idx="1"/>
          </p:nvPr>
        </p:nvSpPr>
        <p:spPr/>
        <p:txBody>
          <a:bodyPr/>
          <a:lstStyle/>
          <a:p>
            <a:endParaRPr lang="en-US" altLang="en-US"/>
          </a:p>
        </p:txBody>
      </p:sp>
    </p:spTree>
    <p:extLst>
      <p:ext uri="{BB962C8B-B14F-4D97-AF65-F5344CB8AC3E}">
        <p14:creationId xmlns:p14="http://schemas.microsoft.com/office/powerpoint/2010/main" val="2298582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928B6EF-B2EA-834F-B2AD-6D0970F52B0B}"/>
              </a:ext>
            </a:extLst>
          </p:cNvPr>
          <p:cNvSpPr>
            <a:spLocks noGrp="1"/>
          </p:cNvSpPr>
          <p:nvPr>
            <p:ph type="title"/>
          </p:nvPr>
        </p:nvSpPr>
        <p:spPr>
          <a:xfrm>
            <a:off x="1724025" y="228600"/>
            <a:ext cx="8743950" cy="1143000"/>
          </a:xfrm>
        </p:spPr>
        <p:txBody>
          <a:bodyPr>
            <a:normAutofit fontScale="90000"/>
          </a:bodyPr>
          <a:lstStyle/>
          <a:p>
            <a:pPr indent="-342900">
              <a:lnSpc>
                <a:spcPct val="107000"/>
              </a:lnSpc>
              <a:spcAft>
                <a:spcPts val="800"/>
              </a:spcAft>
            </a:pPr>
            <a:r>
              <a:rPr lang="en-US" altLang="en-US" sz="3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Prevention of Bile Duct Injury Consensus Conference Questions Draft</a:t>
            </a:r>
            <a:br>
              <a:rPr lang="en-US" alt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altLang="en-US" sz="32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October 30, 2016</a:t>
            </a:r>
            <a:endParaRPr lang="en-US" altLang="en-US" b="1" dirty="0">
              <a:solidFill>
                <a:srgbClr val="FFC000"/>
              </a:solidFill>
              <a:ea typeface="Calibri" panose="020F0502020204030204" pitchFamily="34" charset="0"/>
              <a:cs typeface="Times New Roman" panose="02020603050405020304" pitchFamily="18" charset="0"/>
            </a:endParaRPr>
          </a:p>
        </p:txBody>
      </p:sp>
      <p:sp>
        <p:nvSpPr>
          <p:cNvPr id="18435" name="Content Placeholder 2">
            <a:extLst>
              <a:ext uri="{FF2B5EF4-FFF2-40B4-BE49-F238E27FC236}">
                <a16:creationId xmlns:a16="http://schemas.microsoft.com/office/drawing/2014/main" id="{8E60713C-D021-4B4F-AE8C-40B3FD81ACF3}"/>
              </a:ext>
            </a:extLst>
          </p:cNvPr>
          <p:cNvSpPr>
            <a:spLocks noGrp="1"/>
          </p:cNvSpPr>
          <p:nvPr>
            <p:ph idx="1"/>
          </p:nvPr>
        </p:nvSpPr>
        <p:spPr>
          <a:xfrm>
            <a:off x="1724025" y="1600200"/>
            <a:ext cx="9581284" cy="5029200"/>
          </a:xfrm>
        </p:spPr>
        <p:txBody>
          <a:bodyPr/>
          <a:lstStyle/>
          <a:p>
            <a:pPr marL="0" indent="0" algn="just">
              <a:spcBef>
                <a:spcPct val="0"/>
              </a:spcBef>
              <a:spcAft>
                <a:spcPts val="800"/>
              </a:spcAft>
              <a:buNone/>
            </a:pPr>
            <a:r>
              <a:rPr lang="en-US" altLang="en-U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The SAGES Prevention of Bile Duct Injury Consensus Conference work group has identified the following 10 questions that should be considered for the consensus conference</a:t>
            </a:r>
          </a:p>
          <a:p>
            <a:pPr marL="0" indent="0">
              <a:lnSpc>
                <a:spcPct val="107000"/>
              </a:lnSpc>
              <a:spcBef>
                <a:spcPct val="0"/>
              </a:spcBef>
              <a:buFontTx/>
              <a:buAutoNum type="arabicPeriod"/>
            </a:pPr>
            <a:r>
              <a:rPr lang="en-US" altLang="en-US" sz="1600" dirty="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What is the incidence of bile duct injury (BDI) during cholecystectomy and how should these injuries be classified?</a:t>
            </a:r>
            <a:endParaRPr lang="en-US" altLang="en-US" sz="16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None/>
            </a:pPr>
            <a:r>
              <a:rPr lang="en-US" altLang="en-US" sz="1600" dirty="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What is the incidence of major BDI? </a:t>
            </a:r>
          </a:p>
          <a:p>
            <a:pPr marL="0" indent="0">
              <a:lnSpc>
                <a:spcPct val="107000"/>
              </a:lnSpc>
              <a:spcBef>
                <a:spcPct val="0"/>
              </a:spcBef>
              <a:buNone/>
            </a:pPr>
            <a:r>
              <a:rPr lang="en-US" altLang="en-US" sz="1600" dirty="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What are the types of BDI (nature and classification)?  </a:t>
            </a:r>
          </a:p>
          <a:p>
            <a:pPr marL="0" indent="0">
              <a:lnSpc>
                <a:spcPct val="107000"/>
              </a:lnSpc>
              <a:spcBef>
                <a:spcPct val="0"/>
              </a:spcBef>
              <a:buNone/>
            </a:pPr>
            <a:r>
              <a:rPr lang="en-US" altLang="en-US" sz="1600" dirty="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 </a:t>
            </a:r>
            <a:endParaRPr lang="en-US" altLang="en-US" sz="16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ct val="0"/>
              </a:spcBef>
              <a:buNone/>
            </a:pPr>
            <a:r>
              <a:rPr lang="en-US" altLang="en-US" sz="16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2.What is the impact of bile duct injuries on patient outcomes and associated health care costs?</a:t>
            </a:r>
          </a:p>
          <a:p>
            <a:pPr marL="0" indent="0">
              <a:lnSpc>
                <a:spcPct val="107000"/>
              </a:lnSpc>
              <a:spcBef>
                <a:spcPct val="0"/>
              </a:spcBef>
              <a:buNone/>
            </a:pPr>
            <a:r>
              <a:rPr lang="en-US" altLang="en-US" sz="1600" dirty="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What is the effect of BDI on the quality of life and longevity of the patient? </a:t>
            </a:r>
          </a:p>
          <a:p>
            <a:pPr marL="0" indent="0">
              <a:lnSpc>
                <a:spcPct val="107000"/>
              </a:lnSpc>
              <a:spcBef>
                <a:spcPct val="0"/>
              </a:spcBef>
              <a:buNone/>
            </a:pPr>
            <a:r>
              <a:rPr lang="en-US" altLang="en-US" sz="1600" dirty="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What are the costs to the health care system associated with BDI?</a:t>
            </a:r>
          </a:p>
          <a:p>
            <a:pPr marL="0" indent="0">
              <a:lnSpc>
                <a:spcPct val="107000"/>
              </a:lnSpc>
              <a:spcBef>
                <a:spcPct val="0"/>
              </a:spcBef>
              <a:buNone/>
            </a:pPr>
            <a:r>
              <a:rPr lang="en-US" altLang="en-US" sz="1600" dirty="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What are the medical-legal implications of BDI and what are the primary factors that </a:t>
            </a:r>
            <a:r>
              <a:rPr lang="en-US" altLang="en-US" sz="16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impact outcomes of litigation</a:t>
            </a:r>
            <a:r>
              <a:rPr lang="en-US" altLang="en-US" sz="14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0038028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85443642-F7E6-2D40-A322-35E831A638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088" y="441326"/>
            <a:ext cx="10285412"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5">
            <a:extLst>
              <a:ext uri="{FF2B5EF4-FFF2-40B4-BE49-F238E27FC236}">
                <a16:creationId xmlns:a16="http://schemas.microsoft.com/office/drawing/2014/main" id="{53E85CBA-03FA-5145-A248-C698279D62BF}"/>
              </a:ext>
            </a:extLst>
          </p:cNvPr>
          <p:cNvSpPr txBox="1">
            <a:spLocks noChangeArrowheads="1"/>
          </p:cNvSpPr>
          <p:nvPr/>
        </p:nvSpPr>
        <p:spPr bwMode="auto">
          <a:xfrm>
            <a:off x="1066800" y="73025"/>
            <a:ext cx="9712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FF00"/>
                </a:solidFill>
              </a:rPr>
              <a:t>  Mother elephant delivering a baby elephant  -  Period of gestation  twenty-two months</a:t>
            </a:r>
          </a:p>
        </p:txBody>
      </p:sp>
      <p:sp>
        <p:nvSpPr>
          <p:cNvPr id="19460" name="Rectangle 6">
            <a:extLst>
              <a:ext uri="{FF2B5EF4-FFF2-40B4-BE49-F238E27FC236}">
                <a16:creationId xmlns:a16="http://schemas.microsoft.com/office/drawing/2014/main" id="{DAB1EC91-0C48-254D-A89F-D6931E6F4962}"/>
              </a:ext>
            </a:extLst>
          </p:cNvPr>
          <p:cNvSpPr>
            <a:spLocks noChangeArrowheads="1"/>
          </p:cNvSpPr>
          <p:nvPr/>
        </p:nvSpPr>
        <p:spPr bwMode="auto">
          <a:xfrm>
            <a:off x="952500" y="441326"/>
            <a:ext cx="2857500" cy="854075"/>
          </a:xfrm>
          <a:prstGeom prst="rect">
            <a:avLst/>
          </a:prstGeom>
          <a:solidFill>
            <a:srgbClr val="88B2BA"/>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rgbClr val="FFFF00"/>
              </a:solidFill>
            </a:endParaRPr>
          </a:p>
        </p:txBody>
      </p:sp>
      <p:cxnSp>
        <p:nvCxnSpPr>
          <p:cNvPr id="9" name="Straight Arrow Connector 8">
            <a:extLst>
              <a:ext uri="{FF2B5EF4-FFF2-40B4-BE49-F238E27FC236}">
                <a16:creationId xmlns:a16="http://schemas.microsoft.com/office/drawing/2014/main" id="{41035694-4AB5-4E41-83E3-0578A0DA656F}"/>
              </a:ext>
            </a:extLst>
          </p:cNvPr>
          <p:cNvCxnSpPr/>
          <p:nvPr/>
        </p:nvCxnSpPr>
        <p:spPr bwMode="auto">
          <a:xfrm flipV="1">
            <a:off x="3657600" y="5029200"/>
            <a:ext cx="457200" cy="304800"/>
          </a:xfrm>
          <a:prstGeom prst="straightConnector1">
            <a:avLst/>
          </a:prstGeom>
          <a:solidFill>
            <a:schemeClr val="accent1"/>
          </a:solidFill>
          <a:ln w="76200" cap="flat" cmpd="sng" algn="ctr">
            <a:solidFill>
              <a:schemeClr val="accent6"/>
            </a:solidFill>
            <a:prstDash val="solid"/>
            <a:round/>
            <a:headEnd type="none" w="med" len="med"/>
            <a:tailEnd type="triangle"/>
          </a:ln>
          <a:effectLst/>
        </p:spPr>
      </p:cxnSp>
    </p:spTree>
    <p:extLst>
      <p:ext uri="{BB962C8B-B14F-4D97-AF65-F5344CB8AC3E}">
        <p14:creationId xmlns:p14="http://schemas.microsoft.com/office/powerpoint/2010/main" val="3771325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F3C1DC2-F294-0840-9B95-6AEF97FCE238}"/>
              </a:ext>
            </a:extLst>
          </p:cNvPr>
          <p:cNvSpPr>
            <a:spLocks noGrp="1"/>
          </p:cNvSpPr>
          <p:nvPr>
            <p:ph type="title"/>
          </p:nvPr>
        </p:nvSpPr>
        <p:spPr/>
        <p:txBody>
          <a:bodyPr/>
          <a:lstStyle/>
          <a:p>
            <a:r>
              <a:rPr lang="en-US" alt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Prevention of Bile Duct Injury Consensus Conference</a:t>
            </a:r>
            <a:endParaRPr lang="en-US" altLang="en-US">
              <a:ea typeface="Calibri" panose="020F0502020204030204" pitchFamily="34" charset="0"/>
              <a:cs typeface="Times New Roman" panose="02020603050405020304" pitchFamily="18" charset="0"/>
            </a:endParaRPr>
          </a:p>
        </p:txBody>
      </p:sp>
      <p:sp>
        <p:nvSpPr>
          <p:cNvPr id="20483" name="Content Placeholder 2">
            <a:extLst>
              <a:ext uri="{FF2B5EF4-FFF2-40B4-BE49-F238E27FC236}">
                <a16:creationId xmlns:a16="http://schemas.microsoft.com/office/drawing/2014/main" id="{F73C6277-3D27-5941-AC98-B8136F319F12}"/>
              </a:ext>
            </a:extLst>
          </p:cNvPr>
          <p:cNvSpPr>
            <a:spLocks noGrp="1"/>
          </p:cNvSpPr>
          <p:nvPr>
            <p:ph idx="1"/>
          </p:nvPr>
        </p:nvSpPr>
        <p:spPr/>
        <p:txBody>
          <a:bodyPr/>
          <a:lstStyle/>
          <a:p>
            <a:endParaRPr lang="en-US" altLang="en-US" b="1" dirty="0">
              <a:solidFill>
                <a:schemeClr val="accent1">
                  <a:lumMod val="50000"/>
                </a:schemeClr>
              </a:solidFill>
            </a:endParaRPr>
          </a:p>
          <a:p>
            <a:endParaRPr lang="en-US" altLang="en-US" b="1" dirty="0">
              <a:solidFill>
                <a:schemeClr val="accent1">
                  <a:lumMod val="50000"/>
                </a:schemeClr>
              </a:solidFill>
            </a:endParaRPr>
          </a:p>
          <a:p>
            <a:r>
              <a:rPr lang="en-US" altLang="en-US" b="1" dirty="0">
                <a:solidFill>
                  <a:schemeClr val="accent1">
                    <a:lumMod val="50000"/>
                  </a:schemeClr>
                </a:solidFill>
              </a:rPr>
              <a:t>Decision to concentrate on Guideline Development </a:t>
            </a:r>
          </a:p>
          <a:p>
            <a:r>
              <a:rPr lang="en-US" altLang="en-US" b="1" dirty="0">
                <a:solidFill>
                  <a:schemeClr val="accent1">
                    <a:lumMod val="50000"/>
                  </a:schemeClr>
                </a:solidFill>
              </a:rPr>
              <a:t>Use of GRADE method of guideline development</a:t>
            </a:r>
          </a:p>
        </p:txBody>
      </p:sp>
    </p:spTree>
    <p:extLst>
      <p:ext uri="{BB962C8B-B14F-4D97-AF65-F5344CB8AC3E}">
        <p14:creationId xmlns:p14="http://schemas.microsoft.com/office/powerpoint/2010/main" val="254474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0E25A7F-5583-AC40-A487-D11C1B20F620}"/>
              </a:ext>
            </a:extLst>
          </p:cNvPr>
          <p:cNvSpPr>
            <a:spLocks noGrp="1"/>
          </p:cNvSpPr>
          <p:nvPr>
            <p:ph type="title"/>
          </p:nvPr>
        </p:nvSpPr>
        <p:spPr/>
        <p:txBody>
          <a:bodyPr/>
          <a:lstStyle/>
          <a:p>
            <a:endParaRPr lang="en-CA" altLang="en-US"/>
          </a:p>
        </p:txBody>
      </p:sp>
      <p:pic>
        <p:nvPicPr>
          <p:cNvPr id="21507" name="Picture 2">
            <a:extLst>
              <a:ext uri="{FF2B5EF4-FFF2-40B4-BE49-F238E27FC236}">
                <a16:creationId xmlns:a16="http://schemas.microsoft.com/office/drawing/2014/main" id="{DB9646C3-61B6-2D42-8DA7-EBC1179969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1" y="63501"/>
            <a:ext cx="10515600" cy="6726339"/>
          </a:xfrm>
        </p:spPr>
      </p:pic>
      <p:sp>
        <p:nvSpPr>
          <p:cNvPr id="5" name="Down Arrow 4">
            <a:extLst>
              <a:ext uri="{FF2B5EF4-FFF2-40B4-BE49-F238E27FC236}">
                <a16:creationId xmlns:a16="http://schemas.microsoft.com/office/drawing/2014/main" id="{86853FAD-CF44-CB4B-B445-2B68C40E7541}"/>
              </a:ext>
            </a:extLst>
          </p:cNvPr>
          <p:cNvSpPr/>
          <p:nvPr/>
        </p:nvSpPr>
        <p:spPr>
          <a:xfrm rot="7363186">
            <a:off x="3194844" y="2088357"/>
            <a:ext cx="373063" cy="318135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CA">
              <a:solidFill>
                <a:srgbClr val="FFFFFF"/>
              </a:solidFill>
            </a:endParaRPr>
          </a:p>
        </p:txBody>
      </p:sp>
      <p:cxnSp>
        <p:nvCxnSpPr>
          <p:cNvPr id="8" name="Straight Arrow Connector 7">
            <a:extLst>
              <a:ext uri="{FF2B5EF4-FFF2-40B4-BE49-F238E27FC236}">
                <a16:creationId xmlns:a16="http://schemas.microsoft.com/office/drawing/2014/main" id="{FE9E583A-DEBE-4D4D-A63B-35D2D3D5A0F1}"/>
              </a:ext>
            </a:extLst>
          </p:cNvPr>
          <p:cNvCxnSpPr/>
          <p:nvPr/>
        </p:nvCxnSpPr>
        <p:spPr>
          <a:xfrm flipH="1">
            <a:off x="6837364" y="63501"/>
            <a:ext cx="155575" cy="50641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84BCCB4-EF4D-AB4B-B973-986567EA6A38}"/>
              </a:ext>
            </a:extLst>
          </p:cNvPr>
          <p:cNvCxnSpPr/>
          <p:nvPr/>
        </p:nvCxnSpPr>
        <p:spPr>
          <a:xfrm flipH="1">
            <a:off x="8215314" y="1"/>
            <a:ext cx="155575" cy="50641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84A7A08-8F86-7543-A38B-BBDE898795B7}"/>
              </a:ext>
            </a:extLst>
          </p:cNvPr>
          <p:cNvCxnSpPr/>
          <p:nvPr/>
        </p:nvCxnSpPr>
        <p:spPr>
          <a:xfrm flipH="1">
            <a:off x="8736014" y="4321176"/>
            <a:ext cx="155575" cy="50641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E541E1E-368F-F740-BA18-5E746116357F}"/>
              </a:ext>
            </a:extLst>
          </p:cNvPr>
          <p:cNvCxnSpPr/>
          <p:nvPr/>
        </p:nvCxnSpPr>
        <p:spPr>
          <a:xfrm flipH="1">
            <a:off x="2590801" y="4068763"/>
            <a:ext cx="155575" cy="50641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758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35057A1-B96F-504E-B980-691BE17791DA}"/>
              </a:ext>
            </a:extLst>
          </p:cNvPr>
          <p:cNvSpPr>
            <a:spLocks noGrp="1"/>
          </p:cNvSpPr>
          <p:nvPr>
            <p:ph type="title"/>
          </p:nvPr>
        </p:nvSpPr>
        <p:spPr/>
        <p:txBody>
          <a:bodyPr/>
          <a:lstStyle/>
          <a:p>
            <a:endParaRPr lang="en-CA" altLang="en-US"/>
          </a:p>
        </p:txBody>
      </p:sp>
      <p:pic>
        <p:nvPicPr>
          <p:cNvPr id="22531" name="Picture 2">
            <a:extLst>
              <a:ext uri="{FF2B5EF4-FFF2-40B4-BE49-F238E27FC236}">
                <a16:creationId xmlns:a16="http://schemas.microsoft.com/office/drawing/2014/main" id="{BB3E8357-6EE3-A94A-865F-A3357652C3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2066" y="63500"/>
            <a:ext cx="10515600" cy="6794500"/>
          </a:xfrm>
        </p:spPr>
      </p:pic>
      <p:sp>
        <p:nvSpPr>
          <p:cNvPr id="5" name="Down Arrow 4">
            <a:extLst>
              <a:ext uri="{FF2B5EF4-FFF2-40B4-BE49-F238E27FC236}">
                <a16:creationId xmlns:a16="http://schemas.microsoft.com/office/drawing/2014/main" id="{29304948-E0B9-774E-AEEF-4C326408732E}"/>
              </a:ext>
            </a:extLst>
          </p:cNvPr>
          <p:cNvSpPr/>
          <p:nvPr/>
        </p:nvSpPr>
        <p:spPr>
          <a:xfrm rot="7363186">
            <a:off x="3194844" y="2088357"/>
            <a:ext cx="373063" cy="318135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CA">
              <a:solidFill>
                <a:srgbClr val="FFFFFF"/>
              </a:solidFill>
            </a:endParaRPr>
          </a:p>
        </p:txBody>
      </p:sp>
      <p:cxnSp>
        <p:nvCxnSpPr>
          <p:cNvPr id="8" name="Straight Arrow Connector 7">
            <a:extLst>
              <a:ext uri="{FF2B5EF4-FFF2-40B4-BE49-F238E27FC236}">
                <a16:creationId xmlns:a16="http://schemas.microsoft.com/office/drawing/2014/main" id="{4263511C-8FF1-244A-B6C3-57240E89FB0C}"/>
              </a:ext>
            </a:extLst>
          </p:cNvPr>
          <p:cNvCxnSpPr/>
          <p:nvPr/>
        </p:nvCxnSpPr>
        <p:spPr>
          <a:xfrm flipH="1">
            <a:off x="6837364" y="63501"/>
            <a:ext cx="155575" cy="50641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22AD543-7CF2-9547-957C-FCAD437F3608}"/>
              </a:ext>
            </a:extLst>
          </p:cNvPr>
          <p:cNvCxnSpPr/>
          <p:nvPr/>
        </p:nvCxnSpPr>
        <p:spPr>
          <a:xfrm flipH="1">
            <a:off x="8215314" y="1"/>
            <a:ext cx="155575" cy="50641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02D2C13-EBE7-9846-9EF5-984CB3CB2F22}"/>
              </a:ext>
            </a:extLst>
          </p:cNvPr>
          <p:cNvCxnSpPr/>
          <p:nvPr/>
        </p:nvCxnSpPr>
        <p:spPr>
          <a:xfrm flipH="1">
            <a:off x="8736014" y="4321176"/>
            <a:ext cx="155575" cy="50641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CA6D0BC-6D22-2549-9578-20B8E6419A98}"/>
              </a:ext>
            </a:extLst>
          </p:cNvPr>
          <p:cNvCxnSpPr/>
          <p:nvPr/>
        </p:nvCxnSpPr>
        <p:spPr>
          <a:xfrm flipH="1">
            <a:off x="2590801" y="4068763"/>
            <a:ext cx="155575" cy="50641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2537" name="Oval 1">
            <a:extLst>
              <a:ext uri="{FF2B5EF4-FFF2-40B4-BE49-F238E27FC236}">
                <a16:creationId xmlns:a16="http://schemas.microsoft.com/office/drawing/2014/main" id="{6F204303-DF52-5C42-A033-60F4304B65C0}"/>
              </a:ext>
            </a:extLst>
          </p:cNvPr>
          <p:cNvSpPr>
            <a:spLocks noChangeArrowheads="1"/>
          </p:cNvSpPr>
          <p:nvPr/>
        </p:nvSpPr>
        <p:spPr bwMode="auto">
          <a:xfrm>
            <a:off x="1064271" y="1100932"/>
            <a:ext cx="685800" cy="19050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spTree>
    <p:extLst>
      <p:ext uri="{BB962C8B-B14F-4D97-AF65-F5344CB8AC3E}">
        <p14:creationId xmlns:p14="http://schemas.microsoft.com/office/powerpoint/2010/main" val="2713538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a:extLst>
              <a:ext uri="{FF2B5EF4-FFF2-40B4-BE49-F238E27FC236}">
                <a16:creationId xmlns:a16="http://schemas.microsoft.com/office/drawing/2014/main" id="{528BFE28-FA4B-A942-BB1F-6133B12CA341}"/>
              </a:ext>
            </a:extLst>
          </p:cNvPr>
          <p:cNvSpPr>
            <a:spLocks noGrp="1"/>
          </p:cNvSpPr>
          <p:nvPr>
            <p:ph type="ctrTitle"/>
          </p:nvPr>
        </p:nvSpPr>
        <p:spPr/>
        <p:txBody>
          <a:bodyPr/>
          <a:lstStyle/>
          <a:p>
            <a:r>
              <a:rPr lang="en-US" altLang="en-US" b="1" dirty="0"/>
              <a:t>PICO Format Questions</a:t>
            </a:r>
          </a:p>
        </p:txBody>
      </p:sp>
      <p:sp>
        <p:nvSpPr>
          <p:cNvPr id="23555" name="Subtitle 4">
            <a:extLst>
              <a:ext uri="{FF2B5EF4-FFF2-40B4-BE49-F238E27FC236}">
                <a16:creationId xmlns:a16="http://schemas.microsoft.com/office/drawing/2014/main" id="{E7B8F2E7-956B-0A48-B207-B2D0E1F15385}"/>
              </a:ext>
            </a:extLst>
          </p:cNvPr>
          <p:cNvSpPr>
            <a:spLocks noGrp="1"/>
          </p:cNvSpPr>
          <p:nvPr>
            <p:ph type="subTitle" idx="1"/>
          </p:nvPr>
        </p:nvSpPr>
        <p:spPr/>
        <p:txBody>
          <a:bodyPr/>
          <a:lstStyle/>
          <a:p>
            <a:endParaRPr lang="en-US" altLang="en-US"/>
          </a:p>
        </p:txBody>
      </p:sp>
    </p:spTree>
    <p:extLst>
      <p:ext uri="{BB962C8B-B14F-4D97-AF65-F5344CB8AC3E}">
        <p14:creationId xmlns:p14="http://schemas.microsoft.com/office/powerpoint/2010/main" val="3432338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CF7793-1F5A-5441-899F-7D21F031DFCD}"/>
              </a:ext>
            </a:extLst>
          </p:cNvPr>
          <p:cNvSpPr txBox="1">
            <a:spLocks/>
          </p:cNvSpPr>
          <p:nvPr/>
        </p:nvSpPr>
        <p:spPr>
          <a:xfrm>
            <a:off x="2019300" y="304801"/>
            <a:ext cx="7543800" cy="14319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b="1" kern="0" dirty="0">
                <a:solidFill>
                  <a:srgbClr val="FFFF00"/>
                </a:solidFill>
              </a:rPr>
              <a:t>PICO formatting frames the question </a:t>
            </a:r>
            <a:endParaRPr lang="en-CA" b="1" kern="0" dirty="0">
              <a:solidFill>
                <a:srgbClr val="FFFF00"/>
              </a:solidFill>
            </a:endParaRPr>
          </a:p>
        </p:txBody>
      </p:sp>
      <p:sp>
        <p:nvSpPr>
          <p:cNvPr id="5" name="Content Placeholder 2">
            <a:extLst>
              <a:ext uri="{FF2B5EF4-FFF2-40B4-BE49-F238E27FC236}">
                <a16:creationId xmlns:a16="http://schemas.microsoft.com/office/drawing/2014/main" id="{F97D6240-17BB-6140-87D5-6ECD291E6B91}"/>
              </a:ext>
            </a:extLst>
          </p:cNvPr>
          <p:cNvSpPr txBox="1">
            <a:spLocks/>
          </p:cNvSpPr>
          <p:nvPr/>
        </p:nvSpPr>
        <p:spPr>
          <a:xfrm>
            <a:off x="2019300" y="2431472"/>
            <a:ext cx="7543800" cy="366452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kern="0" dirty="0"/>
              <a:t>P=population</a:t>
            </a:r>
          </a:p>
          <a:p>
            <a:pPr>
              <a:defRPr/>
            </a:pPr>
            <a:r>
              <a:rPr lang="en-US" kern="0" dirty="0"/>
              <a:t>I=intervention</a:t>
            </a:r>
          </a:p>
          <a:p>
            <a:pPr>
              <a:defRPr/>
            </a:pPr>
            <a:r>
              <a:rPr lang="en-US" kern="0" dirty="0"/>
              <a:t>C=comparator</a:t>
            </a:r>
          </a:p>
          <a:p>
            <a:pPr>
              <a:defRPr/>
            </a:pPr>
            <a:r>
              <a:rPr lang="en-US" kern="0" dirty="0"/>
              <a:t>O=outcome(s)</a:t>
            </a:r>
            <a:endParaRPr lang="en-CA" kern="0" dirty="0"/>
          </a:p>
        </p:txBody>
      </p:sp>
    </p:spTree>
    <p:extLst>
      <p:ext uri="{BB962C8B-B14F-4D97-AF65-F5344CB8AC3E}">
        <p14:creationId xmlns:p14="http://schemas.microsoft.com/office/powerpoint/2010/main" val="1160873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330868" y="151197"/>
            <a:ext cx="10515600" cy="958850"/>
          </a:xfrm>
        </p:spPr>
        <p:txBody>
          <a:bodyPr>
            <a:normAutofit/>
          </a:bodyPr>
          <a:lstStyle/>
          <a:p>
            <a:r>
              <a:rPr lang="en-US" sz="4000" dirty="0"/>
              <a:t>Consensus Conference Timeline</a:t>
            </a:r>
          </a:p>
        </p:txBody>
      </p:sp>
      <p:sp>
        <p:nvSpPr>
          <p:cNvPr id="6" name="Content Placeholder 5"/>
          <p:cNvSpPr>
            <a:spLocks noGrp="1"/>
          </p:cNvSpPr>
          <p:nvPr>
            <p:ph idx="1"/>
          </p:nvPr>
        </p:nvSpPr>
        <p:spPr>
          <a:xfrm>
            <a:off x="661063" y="1110047"/>
            <a:ext cx="10042230" cy="4385978"/>
          </a:xfrm>
        </p:spPr>
        <p:txBody>
          <a:bodyPr>
            <a:normAutofit fontScale="92500" lnSpcReduction="10000"/>
          </a:bodyPr>
          <a:lstStyle/>
          <a:p>
            <a:r>
              <a:rPr lang="en-US" dirty="0"/>
              <a:t>2014 SAGES Safe Cholecystectomy Task Force formed</a:t>
            </a:r>
          </a:p>
          <a:p>
            <a:r>
              <a:rPr lang="en-US" dirty="0"/>
              <a:t>2016 joint session (SAGES, AHPBA, IHPBA) on safety in cholecystectomy at 13</a:t>
            </a:r>
            <a:r>
              <a:rPr lang="en-US" baseline="30000" dirty="0"/>
              <a:t>th</a:t>
            </a:r>
            <a:r>
              <a:rPr lang="en-US" dirty="0"/>
              <a:t> International HPB Association Meeting, Sao Paulo, Brazil</a:t>
            </a:r>
          </a:p>
          <a:p>
            <a:r>
              <a:rPr lang="en-US" dirty="0"/>
              <a:t>Multi-society Task Force and Steering Committee formed 2016</a:t>
            </a:r>
          </a:p>
          <a:p>
            <a:r>
              <a:rPr lang="en-US" dirty="0"/>
              <a:t>Process for consensus meeting</a:t>
            </a:r>
          </a:p>
          <a:p>
            <a:pPr lvl="1"/>
            <a:r>
              <a:rPr lang="en-US" dirty="0"/>
              <a:t>Development of key questions for conference</a:t>
            </a:r>
          </a:p>
          <a:p>
            <a:pPr lvl="1"/>
            <a:r>
              <a:rPr lang="en-US" dirty="0"/>
              <a:t>Formulation of work groups/leads</a:t>
            </a:r>
          </a:p>
          <a:p>
            <a:pPr lvl="1"/>
            <a:r>
              <a:rPr lang="en-US" dirty="0"/>
              <a:t>Literature search and data extraction</a:t>
            </a:r>
          </a:p>
          <a:p>
            <a:pPr lvl="1"/>
            <a:r>
              <a:rPr lang="en-US" dirty="0"/>
              <a:t>GRADE evidence development and formulation of recommendations</a:t>
            </a:r>
          </a:p>
          <a:p>
            <a:pPr lvl="1"/>
            <a:r>
              <a:rPr lang="en-US" dirty="0"/>
              <a:t>Voting by group leads on consensus recommendations</a:t>
            </a:r>
          </a:p>
          <a:p>
            <a:pPr lvl="1"/>
            <a:r>
              <a:rPr lang="en-US" dirty="0"/>
              <a:t>Oct 20 consensus meeting and presentation of recommendations and voting by panel of experts</a:t>
            </a:r>
          </a:p>
          <a:p>
            <a:pPr lvl="1"/>
            <a:endParaRPr lang="en-US" dirty="0"/>
          </a:p>
          <a:p>
            <a:endParaRPr lang="en-US" dirty="0"/>
          </a:p>
          <a:p>
            <a:endParaRPr lang="en-US" dirty="0"/>
          </a:p>
        </p:txBody>
      </p:sp>
    </p:spTree>
    <p:extLst>
      <p:ext uri="{BB962C8B-B14F-4D97-AF65-F5344CB8AC3E}">
        <p14:creationId xmlns:p14="http://schemas.microsoft.com/office/powerpoint/2010/main" val="778304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7F910FA-14D9-5C4F-B95D-2F341DFB81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357188"/>
            <a:ext cx="102870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2DE6CCD-EF90-3A4F-902B-BFD7F8D8994C}"/>
              </a:ext>
            </a:extLst>
          </p:cNvPr>
          <p:cNvSpPr/>
          <p:nvPr/>
        </p:nvSpPr>
        <p:spPr bwMode="auto">
          <a:xfrm>
            <a:off x="1066800" y="457200"/>
            <a:ext cx="3733800" cy="457200"/>
          </a:xfrm>
          <a:prstGeom prst="rect">
            <a:avLst/>
          </a:prstGeom>
          <a:noFill/>
          <a:ln w="38100" cap="flat" cmpd="sng" algn="ctr">
            <a:solidFill>
              <a:schemeClr val="accent1">
                <a:lumMod val="60000"/>
                <a:lumOff val="40000"/>
              </a:schemeClr>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5" name="TextBox 4">
            <a:extLst>
              <a:ext uri="{FF2B5EF4-FFF2-40B4-BE49-F238E27FC236}">
                <a16:creationId xmlns:a16="http://schemas.microsoft.com/office/drawing/2014/main" id="{F0A98A32-A548-C742-9E2B-7EE692C166C6}"/>
              </a:ext>
            </a:extLst>
          </p:cNvPr>
          <p:cNvSpPr txBox="1"/>
          <p:nvPr/>
        </p:nvSpPr>
        <p:spPr>
          <a:xfrm>
            <a:off x="1143000" y="4114800"/>
            <a:ext cx="8426987" cy="1815882"/>
          </a:xfrm>
          <a:prstGeom prst="rect">
            <a:avLst/>
          </a:prstGeom>
          <a:noFill/>
        </p:spPr>
        <p:txBody>
          <a:bodyPr wrap="none">
            <a:spAutoFit/>
          </a:bodyPr>
          <a:lstStyle/>
          <a:p>
            <a:pPr>
              <a:defRPr/>
            </a:pPr>
            <a:r>
              <a:rPr lang="en-US" sz="2800" b="1" dirty="0">
                <a:solidFill>
                  <a:schemeClr val="accent5">
                    <a:lumMod val="75000"/>
                  </a:schemeClr>
                </a:solidFill>
              </a:rPr>
              <a:t>In patients with acute cholecystitis </a:t>
            </a:r>
            <a:r>
              <a:rPr lang="en-US" sz="2800" b="1" dirty="0"/>
              <a:t>how effective is </a:t>
            </a:r>
          </a:p>
          <a:p>
            <a:pPr>
              <a:defRPr/>
            </a:pPr>
            <a:r>
              <a:rPr lang="en-US" sz="2800" b="1" dirty="0">
                <a:solidFill>
                  <a:schemeClr val="bg1">
                    <a:lumMod val="20000"/>
                    <a:lumOff val="80000"/>
                  </a:schemeClr>
                </a:solidFill>
              </a:rPr>
              <a:t>early</a:t>
            </a:r>
            <a:r>
              <a:rPr lang="en-US" sz="2800" b="1" dirty="0"/>
              <a:t> </a:t>
            </a:r>
            <a:r>
              <a:rPr lang="en-US" sz="2800" b="1" dirty="0">
                <a:solidFill>
                  <a:schemeClr val="bg1">
                    <a:lumMod val="20000"/>
                    <a:lumOff val="80000"/>
                  </a:schemeClr>
                </a:solidFill>
              </a:rPr>
              <a:t>cholecystectomy</a:t>
            </a:r>
            <a:r>
              <a:rPr lang="en-US" sz="2800" b="1" dirty="0"/>
              <a:t> versus </a:t>
            </a:r>
            <a:r>
              <a:rPr lang="en-US" sz="2800" b="1" dirty="0">
                <a:solidFill>
                  <a:srgbClr val="00B050"/>
                </a:solidFill>
              </a:rPr>
              <a:t>delayed cholecystectomy </a:t>
            </a:r>
          </a:p>
          <a:p>
            <a:pPr>
              <a:defRPr/>
            </a:pPr>
            <a:r>
              <a:rPr lang="en-US" sz="2800" b="1" dirty="0"/>
              <a:t>in limiting the </a:t>
            </a:r>
            <a:r>
              <a:rPr lang="en-US" sz="2800" b="1" dirty="0">
                <a:solidFill>
                  <a:srgbClr val="FF0000"/>
                </a:solidFill>
              </a:rPr>
              <a:t>risk and severity of bile duct injury</a:t>
            </a:r>
            <a:r>
              <a:rPr lang="en-US" sz="2800" b="1" dirty="0"/>
              <a:t>?</a:t>
            </a:r>
          </a:p>
          <a:p>
            <a:pPr>
              <a:defRPr/>
            </a:pPr>
            <a:r>
              <a:rPr lang="en-US" sz="2800" b="1" dirty="0"/>
              <a:t> </a:t>
            </a:r>
            <a:endParaRPr lang="en-US" sz="2800" b="1" dirty="0">
              <a:solidFill>
                <a:schemeClr val="accent5">
                  <a:lumMod val="75000"/>
                </a:schemeClr>
              </a:solidFill>
            </a:endParaRPr>
          </a:p>
        </p:txBody>
      </p:sp>
      <p:sp>
        <p:nvSpPr>
          <p:cNvPr id="6" name="TextBox 5">
            <a:extLst>
              <a:ext uri="{FF2B5EF4-FFF2-40B4-BE49-F238E27FC236}">
                <a16:creationId xmlns:a16="http://schemas.microsoft.com/office/drawing/2014/main" id="{3DB63DA2-553A-FB48-BE62-51683B2ADA93}"/>
              </a:ext>
            </a:extLst>
          </p:cNvPr>
          <p:cNvSpPr txBox="1"/>
          <p:nvPr/>
        </p:nvSpPr>
        <p:spPr>
          <a:xfrm>
            <a:off x="3624263" y="3095626"/>
            <a:ext cx="484428" cy="769441"/>
          </a:xfrm>
          <a:prstGeom prst="rect">
            <a:avLst/>
          </a:prstGeom>
          <a:noFill/>
        </p:spPr>
        <p:txBody>
          <a:bodyPr wrap="none">
            <a:spAutoFit/>
          </a:bodyPr>
          <a:lstStyle/>
          <a:p>
            <a:pPr>
              <a:defRPr/>
            </a:pPr>
            <a:r>
              <a:rPr lang="en-US" sz="4400" b="1" dirty="0">
                <a:solidFill>
                  <a:schemeClr val="accent5">
                    <a:lumMod val="75000"/>
                  </a:schemeClr>
                </a:solidFill>
              </a:rPr>
              <a:t>P</a:t>
            </a:r>
          </a:p>
        </p:txBody>
      </p:sp>
      <p:sp>
        <p:nvSpPr>
          <p:cNvPr id="7" name="TextBox 6">
            <a:extLst>
              <a:ext uri="{FF2B5EF4-FFF2-40B4-BE49-F238E27FC236}">
                <a16:creationId xmlns:a16="http://schemas.microsoft.com/office/drawing/2014/main" id="{D2F49254-7DC2-1B45-9578-0486757ED209}"/>
              </a:ext>
            </a:extLst>
          </p:cNvPr>
          <p:cNvSpPr txBox="1"/>
          <p:nvPr/>
        </p:nvSpPr>
        <p:spPr>
          <a:xfrm>
            <a:off x="4478338" y="3084514"/>
            <a:ext cx="335348" cy="769441"/>
          </a:xfrm>
          <a:prstGeom prst="rect">
            <a:avLst/>
          </a:prstGeom>
          <a:noFill/>
        </p:spPr>
        <p:txBody>
          <a:bodyPr wrap="none">
            <a:spAutoFit/>
          </a:bodyPr>
          <a:lstStyle/>
          <a:p>
            <a:pPr>
              <a:defRPr/>
            </a:pPr>
            <a:r>
              <a:rPr lang="en-US" sz="4400" b="1" dirty="0">
                <a:solidFill>
                  <a:schemeClr val="bg1">
                    <a:lumMod val="20000"/>
                    <a:lumOff val="80000"/>
                  </a:schemeClr>
                </a:solidFill>
              </a:rPr>
              <a:t>I</a:t>
            </a:r>
          </a:p>
        </p:txBody>
      </p:sp>
      <p:sp>
        <p:nvSpPr>
          <p:cNvPr id="25607" name="TextBox 7">
            <a:extLst>
              <a:ext uri="{FF2B5EF4-FFF2-40B4-BE49-F238E27FC236}">
                <a16:creationId xmlns:a16="http://schemas.microsoft.com/office/drawing/2014/main" id="{E7DDEA8C-23A8-5845-9A89-24B9A0B55B6E}"/>
              </a:ext>
            </a:extLst>
          </p:cNvPr>
          <p:cNvSpPr txBox="1">
            <a:spLocks noChangeArrowheads="1"/>
          </p:cNvSpPr>
          <p:nvPr/>
        </p:nvSpPr>
        <p:spPr bwMode="auto">
          <a:xfrm>
            <a:off x="5127625" y="3095625"/>
            <a:ext cx="590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a:solidFill>
                  <a:srgbClr val="00B050"/>
                </a:solidFill>
              </a:rPr>
              <a:t>C</a:t>
            </a:r>
          </a:p>
        </p:txBody>
      </p:sp>
      <p:sp>
        <p:nvSpPr>
          <p:cNvPr id="25608" name="TextBox 8">
            <a:extLst>
              <a:ext uri="{FF2B5EF4-FFF2-40B4-BE49-F238E27FC236}">
                <a16:creationId xmlns:a16="http://schemas.microsoft.com/office/drawing/2014/main" id="{E71B9046-DE4D-BD47-BB61-935AD6FB5BB9}"/>
              </a:ext>
            </a:extLst>
          </p:cNvPr>
          <p:cNvSpPr txBox="1">
            <a:spLocks noChangeArrowheads="1"/>
          </p:cNvSpPr>
          <p:nvPr/>
        </p:nvSpPr>
        <p:spPr bwMode="auto">
          <a:xfrm>
            <a:off x="6026150" y="3084513"/>
            <a:ext cx="17224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b="1" dirty="0">
                <a:solidFill>
                  <a:srgbClr val="FF0000"/>
                </a:solidFill>
              </a:rPr>
              <a:t>O     </a:t>
            </a:r>
            <a:r>
              <a:rPr lang="en-US" altLang="en-US" sz="4400" b="1" dirty="0"/>
              <a:t>8</a:t>
            </a:r>
          </a:p>
        </p:txBody>
      </p:sp>
      <p:pic>
        <p:nvPicPr>
          <p:cNvPr id="25609" name="Picture 9">
            <a:extLst>
              <a:ext uri="{FF2B5EF4-FFF2-40B4-BE49-F238E27FC236}">
                <a16:creationId xmlns:a16="http://schemas.microsoft.com/office/drawing/2014/main" id="{E49E2E75-1D81-3A46-B422-E9EB2813B4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649413"/>
            <a:ext cx="10287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Box 10">
            <a:extLst>
              <a:ext uri="{FF2B5EF4-FFF2-40B4-BE49-F238E27FC236}">
                <a16:creationId xmlns:a16="http://schemas.microsoft.com/office/drawing/2014/main" id="{578217D7-A71B-3249-9404-E58239004EDA}"/>
              </a:ext>
            </a:extLst>
          </p:cNvPr>
          <p:cNvSpPr txBox="1">
            <a:spLocks noChangeArrowheads="1"/>
          </p:cNvSpPr>
          <p:nvPr/>
        </p:nvSpPr>
        <p:spPr bwMode="auto">
          <a:xfrm>
            <a:off x="3641725" y="1106488"/>
            <a:ext cx="4908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t>PICO Question 8 </a:t>
            </a:r>
          </a:p>
        </p:txBody>
      </p:sp>
    </p:spTree>
    <p:extLst>
      <p:ext uri="{BB962C8B-B14F-4D97-AF65-F5344CB8AC3E}">
        <p14:creationId xmlns:p14="http://schemas.microsoft.com/office/powerpoint/2010/main" val="2941725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C941AFD-86AC-A149-93FA-4C7659F4C092}"/>
              </a:ext>
            </a:extLst>
          </p:cNvPr>
          <p:cNvSpPr>
            <a:spLocks noGrp="1"/>
          </p:cNvSpPr>
          <p:nvPr>
            <p:ph type="title"/>
          </p:nvPr>
        </p:nvSpPr>
        <p:spPr>
          <a:xfrm>
            <a:off x="962891" y="60325"/>
            <a:ext cx="10515600" cy="1311275"/>
          </a:xfrm>
        </p:spPr>
        <p:txBody>
          <a:bodyPr>
            <a:normAutofit/>
          </a:bodyPr>
          <a:lstStyle/>
          <a:p>
            <a:pPr indent="-342900" algn="ctr">
              <a:lnSpc>
                <a:spcPct val="107000"/>
              </a:lnSpc>
              <a:spcAft>
                <a:spcPts val="800"/>
              </a:spcAft>
              <a:defRPr/>
            </a:pPr>
            <a:r>
              <a:rPr lang="en-US" altLang="en-US" sz="2800" b="1" dirty="0">
                <a:solidFill>
                  <a:srgbClr val="FFFF00"/>
                </a:solidFill>
                <a:latin typeface="+mn-lt"/>
                <a:ea typeface="Calibri" panose="020F0502020204030204" pitchFamily="34" charset="0"/>
                <a:cs typeface="Times New Roman" panose="02020603050405020304" pitchFamily="18" charset="0"/>
              </a:rPr>
              <a:t>Condensed PICO Question List: State of the Art Consensus Conference on Prevention of Bile Duct Injury</a:t>
            </a:r>
            <a:r>
              <a:rPr lang="en-US" altLang="en-US" sz="2800" b="1" dirty="0">
                <a:solidFill>
                  <a:schemeClr val="accent1">
                    <a:lumMod val="40000"/>
                    <a:lumOff val="60000"/>
                  </a:schemeClr>
                </a:solidFill>
                <a:latin typeface="+mn-lt"/>
                <a:ea typeface="Calibri" panose="020F0502020204030204" pitchFamily="34" charset="0"/>
                <a:cs typeface="Times New Roman" panose="02020603050405020304" pitchFamily="18" charset="0"/>
              </a:rPr>
              <a:t>*</a:t>
            </a:r>
            <a:endParaRPr lang="en-US" altLang="en-US" sz="4000" b="1" dirty="0">
              <a:latin typeface="+mn-lt"/>
            </a:endParaRPr>
          </a:p>
        </p:txBody>
      </p:sp>
      <p:sp>
        <p:nvSpPr>
          <p:cNvPr id="3" name="Content Placeholder 2">
            <a:extLst>
              <a:ext uri="{FF2B5EF4-FFF2-40B4-BE49-F238E27FC236}">
                <a16:creationId xmlns:a16="http://schemas.microsoft.com/office/drawing/2014/main" id="{15DEE30F-8A21-6545-B585-40FBAAF865F7}"/>
              </a:ext>
            </a:extLst>
          </p:cNvPr>
          <p:cNvSpPr>
            <a:spLocks noGrp="1"/>
          </p:cNvSpPr>
          <p:nvPr>
            <p:ph idx="1"/>
          </p:nvPr>
        </p:nvSpPr>
        <p:spPr>
          <a:xfrm>
            <a:off x="249382" y="1122218"/>
            <a:ext cx="11942618" cy="4572000"/>
          </a:xfrm>
        </p:spPr>
        <p:txBody>
          <a:bodyPr>
            <a:noAutofit/>
          </a:bodyPr>
          <a:lstStyle/>
          <a:p>
            <a:pPr>
              <a:lnSpc>
                <a:spcPct val="107000"/>
              </a:lnSpc>
              <a:spcBef>
                <a:spcPts val="0"/>
              </a:spcBef>
              <a:buFont typeface="+mj-lt"/>
              <a:buAutoNum type="arabicPeriod"/>
              <a:defRPr/>
            </a:pPr>
            <a:r>
              <a:rPr lang="en-US" sz="1400" dirty="0">
                <a:ea typeface="Calibri" panose="020F0502020204030204" pitchFamily="34" charset="0"/>
                <a:cs typeface="Times New Roman" panose="02020603050405020304" pitchFamily="18" charset="0"/>
              </a:rPr>
              <a:t>Should one anatomic technique (CVS) vs another (infundibular, top down, IOC) be used to reduce or limit risk of BDI during cholecystectomy (CCX)?</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the top down technique vs subtotal cholecystectomy be used when the CVS cannot be achieved?</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Calibri" panose="020F0502020204030204" pitchFamily="34" charset="0"/>
                <a:cs typeface="Times New Roman" panose="02020603050405020304" pitchFamily="18" charset="0"/>
              </a:rPr>
              <a:t>How should the CVS be </a:t>
            </a:r>
            <a:r>
              <a:rPr lang="en-US" sz="1400" dirty="0">
                <a:ea typeface="Times New Roman" panose="02020603050405020304" pitchFamily="18" charset="0"/>
                <a:cs typeface="Times New Roman" panose="02020603050405020304" pitchFamily="18" charset="0"/>
              </a:rPr>
              <a:t>documented during laparoscopic cholecystectomy (still doublet photos vs operative notes vs video vs no documentation)?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intraoperative biliary imaging (e.g. intraoperative cholangiography, US) vs no intraoperative biliary imaging be used for limiting the risk of bile duct injury during laparoscopic cholecystectomy?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near infrared vs IOC or white light be used in avoiding /limiting BDI?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surgical (complexity) risk stratification vs alternative or no risk stratification be used for limiting/preventing BDI?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risk stratification that accounts for cholecystolithiasis vs no/alternate risk stratification be used for limiting/preventing BDI?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immediate cholecystectomy (within 72 </a:t>
            </a:r>
            <a:r>
              <a:rPr lang="en-US" sz="1400" dirty="0" err="1">
                <a:ea typeface="Times New Roman" panose="02020603050405020304" pitchFamily="18" charset="0"/>
                <a:cs typeface="Times New Roman" panose="02020603050405020304" pitchFamily="18" charset="0"/>
              </a:rPr>
              <a:t>hrs</a:t>
            </a:r>
            <a:r>
              <a:rPr lang="en-US" sz="1400" dirty="0">
                <a:ea typeface="Times New Roman" panose="02020603050405020304" pitchFamily="18" charset="0"/>
                <a:cs typeface="Times New Roman" panose="02020603050405020304" pitchFamily="18" charset="0"/>
              </a:rPr>
              <a:t> from symptom onset) vs CCX delayed beyond 72 hours (&lt; 6 weeks vs &gt;6-12 weeks) be used for acute cholecystitis?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subtotal CCX vs total laparoscopic or open CCX be used for limiting/avoiding BDI in marked acute inflammation or chronic biliary inflammatory fusion (BIF)?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4-port lap cholecystectomy vs reduced port/single incision vs robotic </a:t>
            </a:r>
            <a:r>
              <a:rPr lang="en-US" sz="1400" dirty="0">
                <a:ea typeface="Calibri" panose="020F0502020204030204" pitchFamily="34" charset="0"/>
                <a:cs typeface="Times New Roman" panose="02020603050405020304" pitchFamily="18" charset="0"/>
              </a:rPr>
              <a:t>CCX </a:t>
            </a:r>
            <a:r>
              <a:rPr lang="en-US" sz="1400" dirty="0">
                <a:ea typeface="Times New Roman" panose="02020603050405020304" pitchFamily="18" charset="0"/>
                <a:cs typeface="Times New Roman" panose="02020603050405020304" pitchFamily="18" charset="0"/>
              </a:rPr>
              <a:t>be used for limiting/avoiding BDI?</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interval/delayed lap </a:t>
            </a:r>
            <a:r>
              <a:rPr lang="en-US" sz="1400" dirty="0" err="1">
                <a:ea typeface="Times New Roman" panose="02020603050405020304" pitchFamily="18" charset="0"/>
                <a:cs typeface="Times New Roman" panose="02020603050405020304" pitchFamily="18" charset="0"/>
              </a:rPr>
              <a:t>chole</a:t>
            </a:r>
            <a:r>
              <a:rPr lang="en-US" sz="1400" dirty="0">
                <a:ea typeface="Times New Roman" panose="02020603050405020304" pitchFamily="18" charset="0"/>
                <a:cs typeface="Times New Roman" panose="02020603050405020304" pitchFamily="18" charset="0"/>
              </a:rPr>
              <a:t> vs no additional treatment be used for patients previously treated by percutaneous cholecystostomy?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Calibri" panose="020F0502020204030204" pitchFamily="34" charset="0"/>
                <a:cs typeface="Times New Roman" panose="02020603050405020304" pitchFamily="18" charset="0"/>
              </a:rPr>
              <a:t> </a:t>
            </a:r>
            <a:r>
              <a:rPr lang="en-US" sz="1400" dirty="0">
                <a:ea typeface="Times New Roman" panose="02020603050405020304" pitchFamily="18" charset="0"/>
                <a:cs typeface="Times New Roman" panose="02020603050405020304" pitchFamily="18" charset="0"/>
              </a:rPr>
              <a:t>Should conversion of laparoscopic to open cholecystectomy vs no conversion be used for limiting/avoiding BDI in the difficult laparoscopic cholecystectomy</a:t>
            </a:r>
            <a:r>
              <a:rPr lang="en-US" sz="1400" dirty="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a time out to verify the CVS vs no time out be used for limiting/avoiding BDI?</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two vs one surgeon(s) be used for limiting/avoiding BDI?</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CVS coaching of surgeon vs no coaching be used for limiting/avoiding BDI?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training by simulation or video-based education vs alternative surgeon training be used for limiting/avoiding BDI?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mj-lt"/>
              <a:buAutoNum type="arabicPeriod"/>
              <a:defRPr/>
            </a:pPr>
            <a:r>
              <a:rPr lang="en-US" sz="1400" dirty="0">
                <a:ea typeface="Times New Roman" panose="02020603050405020304" pitchFamily="18" charset="0"/>
                <a:cs typeface="Times New Roman" panose="02020603050405020304" pitchFamily="18" charset="0"/>
              </a:rPr>
              <a:t>Should more vs less surgeon experience be used for limiting/avoiding the risk of BDI?</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Font typeface="+mj-lt"/>
              <a:buAutoNum type="arabicPeriod"/>
              <a:defRPr/>
            </a:pPr>
            <a:r>
              <a:rPr lang="en-US" sz="1400" dirty="0">
                <a:ea typeface="Times New Roman" panose="02020603050405020304" pitchFamily="18" charset="0"/>
                <a:cs typeface="Times New Roman" panose="02020603050405020304" pitchFamily="18" charset="0"/>
              </a:rPr>
              <a:t>Should immediate reconstruction by the operating surgeon vs referral to a specialty center be used for patients with BDI during cholecystectomy?</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2346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65316-8C7A-A745-A270-1AC41FC9282A}"/>
              </a:ext>
            </a:extLst>
          </p:cNvPr>
          <p:cNvSpPr>
            <a:spLocks noGrp="1"/>
          </p:cNvSpPr>
          <p:nvPr>
            <p:ph type="title"/>
          </p:nvPr>
        </p:nvSpPr>
        <p:spPr/>
        <p:txBody>
          <a:bodyPr/>
          <a:lstStyle/>
          <a:p>
            <a:pPr algn="ctr">
              <a:defRPr/>
            </a:pPr>
            <a:r>
              <a:rPr lang="en-US" sz="4000" b="1" dirty="0"/>
              <a:t>18 PICO Questions: Focussed Mainly on </a:t>
            </a:r>
            <a:r>
              <a:rPr lang="en-US" sz="4000" b="1" u="sng" dirty="0"/>
              <a:t>Prevention of </a:t>
            </a:r>
            <a:r>
              <a:rPr lang="en-US" sz="4000" b="1" u="sng" dirty="0">
                <a:solidFill>
                  <a:srgbClr val="FFFF00"/>
                </a:solidFill>
                <a:ea typeface="+mn-ea"/>
                <a:cs typeface="+mn-cs"/>
              </a:rPr>
              <a:t>Bile Duct Injury</a:t>
            </a:r>
            <a:r>
              <a:rPr lang="en-US" sz="4000" b="1" u="sng" dirty="0"/>
              <a:t> </a:t>
            </a:r>
          </a:p>
        </p:txBody>
      </p:sp>
      <p:sp>
        <p:nvSpPr>
          <p:cNvPr id="27651" name="Content Placeholder 2">
            <a:extLst>
              <a:ext uri="{FF2B5EF4-FFF2-40B4-BE49-F238E27FC236}">
                <a16:creationId xmlns:a16="http://schemas.microsoft.com/office/drawing/2014/main" id="{0888EB3F-B184-DB49-A82F-535E052407F2}"/>
              </a:ext>
            </a:extLst>
          </p:cNvPr>
          <p:cNvSpPr>
            <a:spLocks noGrp="1"/>
          </p:cNvSpPr>
          <p:nvPr>
            <p:ph idx="1"/>
          </p:nvPr>
        </p:nvSpPr>
        <p:spPr>
          <a:xfrm>
            <a:off x="838200" y="1690688"/>
            <a:ext cx="10300855" cy="4267200"/>
          </a:xfrm>
        </p:spPr>
        <p:txBody>
          <a:bodyPr>
            <a:normAutofit lnSpcReduction="10000"/>
          </a:bodyPr>
          <a:lstStyle/>
          <a:p>
            <a:pPr>
              <a:lnSpc>
                <a:spcPct val="150000"/>
              </a:lnSpc>
            </a:pPr>
            <a:r>
              <a:rPr lang="en-US" altLang="en-US" b="1" dirty="0">
                <a:solidFill>
                  <a:schemeClr val="accent1">
                    <a:lumMod val="50000"/>
                  </a:schemeClr>
                </a:solidFill>
              </a:rPr>
              <a:t>PICO 1-5:  Anatomic identification in CCX</a:t>
            </a:r>
          </a:p>
          <a:p>
            <a:pPr>
              <a:lnSpc>
                <a:spcPct val="150000"/>
              </a:lnSpc>
            </a:pPr>
            <a:r>
              <a:rPr lang="en-US" altLang="en-US" b="1" dirty="0">
                <a:solidFill>
                  <a:schemeClr val="accent1">
                    <a:lumMod val="50000"/>
                  </a:schemeClr>
                </a:solidFill>
              </a:rPr>
              <a:t>PICO 6-8:  Role of disease and patient factors</a:t>
            </a:r>
          </a:p>
          <a:p>
            <a:pPr>
              <a:lnSpc>
                <a:spcPct val="150000"/>
              </a:lnSpc>
            </a:pPr>
            <a:r>
              <a:rPr lang="en-US" altLang="en-US" b="1" dirty="0">
                <a:solidFill>
                  <a:schemeClr val="accent1">
                    <a:lumMod val="50000"/>
                  </a:schemeClr>
                </a:solidFill>
              </a:rPr>
              <a:t>PICO 9-12: Place of surgical techniques other than laparoscopic total cholecystectomy</a:t>
            </a:r>
          </a:p>
          <a:p>
            <a:pPr>
              <a:lnSpc>
                <a:spcPct val="150000"/>
              </a:lnSpc>
            </a:pPr>
            <a:r>
              <a:rPr lang="en-US" altLang="en-US" b="1" dirty="0">
                <a:solidFill>
                  <a:schemeClr val="accent1">
                    <a:lumMod val="50000"/>
                  </a:schemeClr>
                </a:solidFill>
              </a:rPr>
              <a:t>PICO 13-17: Role of the surgeon and education of the surgeon</a:t>
            </a:r>
          </a:p>
          <a:p>
            <a:pPr>
              <a:lnSpc>
                <a:spcPct val="150000"/>
              </a:lnSpc>
            </a:pPr>
            <a:r>
              <a:rPr lang="en-US" altLang="en-US" b="1" dirty="0">
                <a:solidFill>
                  <a:schemeClr val="accent1">
                    <a:lumMod val="50000"/>
                  </a:schemeClr>
                </a:solidFill>
              </a:rPr>
              <a:t>PICO 18: Management of bile duct injury</a:t>
            </a:r>
          </a:p>
          <a:p>
            <a:pPr>
              <a:lnSpc>
                <a:spcPct val="150000"/>
              </a:lnSpc>
            </a:pPr>
            <a:endParaRPr lang="en-US" altLang="en-US" dirty="0">
              <a:solidFill>
                <a:srgbClr val="FFFFFF"/>
              </a:solidFill>
            </a:endParaRPr>
          </a:p>
          <a:p>
            <a:pPr>
              <a:lnSpc>
                <a:spcPct val="150000"/>
              </a:lnSpc>
            </a:pPr>
            <a:endParaRPr lang="en-US" altLang="en-US" dirty="0">
              <a:solidFill>
                <a:srgbClr val="FFFFFF"/>
              </a:solidFill>
            </a:endParaRPr>
          </a:p>
        </p:txBody>
      </p:sp>
    </p:spTree>
    <p:extLst>
      <p:ext uri="{BB962C8B-B14F-4D97-AF65-F5344CB8AC3E}">
        <p14:creationId xmlns:p14="http://schemas.microsoft.com/office/powerpoint/2010/main" val="3144746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C6B0-4792-EF46-886E-76691008D450}"/>
              </a:ext>
            </a:extLst>
          </p:cNvPr>
          <p:cNvSpPr>
            <a:spLocks noGrp="1"/>
          </p:cNvSpPr>
          <p:nvPr>
            <p:ph type="title"/>
          </p:nvPr>
        </p:nvSpPr>
        <p:spPr>
          <a:xfrm>
            <a:off x="1711325" y="381000"/>
            <a:ext cx="8743950" cy="1143000"/>
          </a:xfrm>
        </p:spPr>
        <p:txBody>
          <a:bodyPr>
            <a:normAutofit fontScale="90000"/>
          </a:bodyPr>
          <a:lstStyle/>
          <a:p>
            <a:pPr algn="ctr">
              <a:defRPr/>
            </a:pPr>
            <a:r>
              <a:rPr lang="en-US" sz="4000" b="1" dirty="0"/>
              <a:t>18 PICO Questions Focussed Mainly on </a:t>
            </a:r>
            <a:r>
              <a:rPr lang="en-US" sz="4000" b="1" u="sng" dirty="0"/>
              <a:t>Prevention of </a:t>
            </a:r>
            <a:r>
              <a:rPr lang="en-US" sz="4000" b="1" u="sng" dirty="0">
                <a:solidFill>
                  <a:srgbClr val="FFFF00"/>
                </a:solidFill>
                <a:ea typeface="+mn-ea"/>
                <a:cs typeface="+mn-cs"/>
              </a:rPr>
              <a:t>Bile Duct Injury</a:t>
            </a:r>
            <a:r>
              <a:rPr lang="en-US" sz="4000" b="1" u="sng" dirty="0"/>
              <a:t> </a:t>
            </a:r>
          </a:p>
        </p:txBody>
      </p:sp>
      <p:sp>
        <p:nvSpPr>
          <p:cNvPr id="28675" name="Content Placeholder 3">
            <a:extLst>
              <a:ext uri="{FF2B5EF4-FFF2-40B4-BE49-F238E27FC236}">
                <a16:creationId xmlns:a16="http://schemas.microsoft.com/office/drawing/2014/main" id="{FA49629F-88AF-AD4D-AB25-615757B12C04}"/>
              </a:ext>
            </a:extLst>
          </p:cNvPr>
          <p:cNvSpPr>
            <a:spLocks noGrp="1"/>
          </p:cNvSpPr>
          <p:nvPr>
            <p:ph idx="1"/>
          </p:nvPr>
        </p:nvSpPr>
        <p:spPr>
          <a:xfrm>
            <a:off x="935181" y="1953490"/>
            <a:ext cx="10390909" cy="3837709"/>
          </a:xfrm>
        </p:spPr>
        <p:txBody>
          <a:bodyPr/>
          <a:lstStyle/>
          <a:p>
            <a:r>
              <a:rPr lang="en-US" altLang="en-US" dirty="0">
                <a:solidFill>
                  <a:schemeClr val="accent1">
                    <a:lumMod val="50000"/>
                  </a:schemeClr>
                </a:solidFill>
              </a:rPr>
              <a:t>It was expected that much data would be available for some question while little data would be available for others.</a:t>
            </a:r>
          </a:p>
          <a:p>
            <a:endParaRPr lang="en-US" altLang="en-US" dirty="0">
              <a:solidFill>
                <a:schemeClr val="accent1">
                  <a:lumMod val="50000"/>
                </a:schemeClr>
              </a:solidFill>
            </a:endParaRPr>
          </a:p>
          <a:p>
            <a:r>
              <a:rPr lang="en-US" altLang="en-US" dirty="0">
                <a:solidFill>
                  <a:schemeClr val="accent1">
                    <a:lumMod val="50000"/>
                  </a:schemeClr>
                </a:solidFill>
              </a:rPr>
              <a:t>Therefore some data rich questions will result in recommendations coming directly from the GRADE review (when to operate in AC) while other data poor ones will act as stimuli and pathways for studies which experts consider most important for future development the field of biliary injury prevention (does coaching/simulation reduce BDI)</a:t>
            </a:r>
          </a:p>
        </p:txBody>
      </p:sp>
    </p:spTree>
    <p:extLst>
      <p:ext uri="{BB962C8B-B14F-4D97-AF65-F5344CB8AC3E}">
        <p14:creationId xmlns:p14="http://schemas.microsoft.com/office/powerpoint/2010/main" val="9385787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610E8460-B53D-7C4B-A156-12F41177085E}"/>
              </a:ext>
            </a:extLst>
          </p:cNvPr>
          <p:cNvSpPr>
            <a:spLocks noGrp="1"/>
          </p:cNvSpPr>
          <p:nvPr>
            <p:ph type="title"/>
          </p:nvPr>
        </p:nvSpPr>
        <p:spPr/>
        <p:txBody>
          <a:bodyPr/>
          <a:lstStyle/>
          <a:p>
            <a:pPr algn="ctr"/>
            <a:r>
              <a:rPr lang="en-US" altLang="en-US" b="1" dirty="0">
                <a:solidFill>
                  <a:schemeClr val="tx1"/>
                </a:solidFill>
              </a:rPr>
              <a:t>Recommendations PICO 8: </a:t>
            </a:r>
            <a:br>
              <a:rPr lang="en-US" altLang="en-US" b="1" dirty="0">
                <a:solidFill>
                  <a:schemeClr val="tx1"/>
                </a:solidFill>
              </a:rPr>
            </a:br>
            <a:r>
              <a:rPr lang="en-US" altLang="en-US" b="1" dirty="0">
                <a:solidFill>
                  <a:schemeClr val="tx1"/>
                </a:solidFill>
              </a:rPr>
              <a:t>Can be Type A or B</a:t>
            </a:r>
            <a:endParaRPr lang="en-US" altLang="en-US" dirty="0"/>
          </a:p>
        </p:txBody>
      </p:sp>
      <p:sp>
        <p:nvSpPr>
          <p:cNvPr id="29699" name="Content Placeholder 4">
            <a:extLst>
              <a:ext uri="{FF2B5EF4-FFF2-40B4-BE49-F238E27FC236}">
                <a16:creationId xmlns:a16="http://schemas.microsoft.com/office/drawing/2014/main" id="{D99718A2-18F5-9146-AE00-2C3AE3ED969C}"/>
              </a:ext>
            </a:extLst>
          </p:cNvPr>
          <p:cNvSpPr>
            <a:spLocks noGrp="1"/>
          </p:cNvSpPr>
          <p:nvPr>
            <p:ph idx="1"/>
          </p:nvPr>
        </p:nvSpPr>
        <p:spPr>
          <a:xfrm>
            <a:off x="1309255" y="2057400"/>
            <a:ext cx="9684327" cy="4114800"/>
          </a:xfrm>
        </p:spPr>
        <p:txBody>
          <a:bodyPr/>
          <a:lstStyle/>
          <a:p>
            <a:r>
              <a:rPr lang="en-US" altLang="en-US" dirty="0">
                <a:solidFill>
                  <a:schemeClr val="accent1">
                    <a:lumMod val="50000"/>
                  </a:schemeClr>
                </a:solidFill>
              </a:rPr>
              <a:t>Type A recommendations flow from the data in the GRADE process.  Currently available evidence supports the recommendations.</a:t>
            </a:r>
          </a:p>
          <a:p>
            <a:endParaRPr lang="en-US" altLang="en-US" dirty="0">
              <a:solidFill>
                <a:schemeClr val="accent1">
                  <a:lumMod val="50000"/>
                </a:schemeClr>
              </a:solidFill>
            </a:endParaRPr>
          </a:p>
          <a:p>
            <a:r>
              <a:rPr lang="en-US" altLang="en-US" dirty="0">
                <a:solidFill>
                  <a:schemeClr val="accent1">
                    <a:lumMod val="50000"/>
                  </a:schemeClr>
                </a:solidFill>
              </a:rPr>
              <a:t>Type B recommendations flow from recognition of deficiencies in our knowledge which were also identified during the GRADE review and these recommendations relate to studies to be done or study methodology in the future.  </a:t>
            </a:r>
          </a:p>
          <a:p>
            <a:endParaRPr lang="en-US" altLang="en-US" dirty="0">
              <a:solidFill>
                <a:schemeClr val="accent1">
                  <a:lumMod val="50000"/>
                </a:schemeClr>
              </a:solidFill>
            </a:endParaRPr>
          </a:p>
        </p:txBody>
      </p:sp>
    </p:spTree>
    <p:extLst>
      <p:ext uri="{BB962C8B-B14F-4D97-AF65-F5344CB8AC3E}">
        <p14:creationId xmlns:p14="http://schemas.microsoft.com/office/powerpoint/2010/main" val="4155800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980ABD-8FCA-F842-893A-05F4D608AB4B}"/>
              </a:ext>
            </a:extLst>
          </p:cNvPr>
          <p:cNvSpPr txBox="1"/>
          <p:nvPr/>
        </p:nvSpPr>
        <p:spPr>
          <a:xfrm>
            <a:off x="0" y="770622"/>
            <a:ext cx="12192000" cy="769441"/>
          </a:xfrm>
          <a:prstGeom prst="rect">
            <a:avLst/>
          </a:prstGeom>
          <a:solidFill>
            <a:schemeClr val="accent1">
              <a:lumMod val="75000"/>
            </a:schemeClr>
          </a:solidFill>
          <a:effectLst>
            <a:outerShdw blurRad="50800" dist="50800" dir="5400000" algn="ctr" rotWithShape="0">
              <a:schemeClr val="accent1">
                <a:lumMod val="75000"/>
              </a:schemeClr>
            </a:outerShdw>
          </a:effectLst>
        </p:spPr>
        <p:txBody>
          <a:bodyPr wrap="square">
            <a:spAutoFit/>
          </a:bodyPr>
          <a:lstStyle/>
          <a:p>
            <a:pPr algn="ctr">
              <a:defRPr/>
            </a:pPr>
            <a:r>
              <a:rPr lang="en-US" sz="3600" b="1" dirty="0">
                <a:solidFill>
                  <a:srgbClr val="FFFF00"/>
                </a:solidFill>
                <a:effectLst>
                  <a:outerShdw blurRad="38100" dist="38100" dir="2700000" algn="tl">
                    <a:srgbClr val="000000">
                      <a:alpha val="43137"/>
                    </a:srgbClr>
                  </a:outerShdw>
                </a:effectLst>
                <a:latin typeface="+mj-lt"/>
              </a:rPr>
              <a:t>The </a:t>
            </a:r>
            <a:r>
              <a:rPr lang="en-US" sz="4400" b="1" dirty="0">
                <a:solidFill>
                  <a:srgbClr val="FFFF00"/>
                </a:solidFill>
                <a:effectLst>
                  <a:outerShdw blurRad="38100" dist="38100" dir="2700000" algn="tl">
                    <a:srgbClr val="000000">
                      <a:alpha val="43137"/>
                    </a:srgbClr>
                  </a:outerShdw>
                </a:effectLst>
                <a:latin typeface="+mj-lt"/>
              </a:rPr>
              <a:t>PICO</a:t>
            </a:r>
            <a:r>
              <a:rPr lang="en-US" sz="3600" b="1" dirty="0">
                <a:solidFill>
                  <a:srgbClr val="FFFF00"/>
                </a:solidFill>
                <a:effectLst>
                  <a:outerShdw blurRad="38100" dist="38100" dir="2700000" algn="tl">
                    <a:srgbClr val="000000">
                      <a:alpha val="43137"/>
                    </a:srgbClr>
                  </a:outerShdw>
                </a:effectLst>
                <a:latin typeface="+mj-lt"/>
              </a:rPr>
              <a:t> Questions</a:t>
            </a:r>
          </a:p>
        </p:txBody>
      </p:sp>
      <p:sp>
        <p:nvSpPr>
          <p:cNvPr id="4101" name="Rectangle 4">
            <a:extLst>
              <a:ext uri="{FF2B5EF4-FFF2-40B4-BE49-F238E27FC236}">
                <a16:creationId xmlns:a16="http://schemas.microsoft.com/office/drawing/2014/main" id="{E407FA9F-EEDE-6445-B23C-2CBD5D720E13}"/>
              </a:ext>
            </a:extLst>
          </p:cNvPr>
          <p:cNvSpPr>
            <a:spLocks noGrp="1" noChangeArrowheads="1"/>
          </p:cNvSpPr>
          <p:nvPr>
            <p:ph type="ctrTitle"/>
          </p:nvPr>
        </p:nvSpPr>
        <p:spPr>
          <a:xfrm>
            <a:off x="1274618" y="2191511"/>
            <a:ext cx="9642764" cy="1627808"/>
          </a:xfrm>
          <a:noFill/>
          <a:effectLst>
            <a:outerShdw dist="35921" dir="2700000" algn="ctr" rotWithShape="0">
              <a:srgbClr val="000000"/>
            </a:outerShdw>
          </a:effectLst>
        </p:spPr>
        <p:txBody>
          <a:bodyPr/>
          <a:lstStyle/>
          <a:p>
            <a:pPr eaLnBrk="1" hangingPunct="1">
              <a:lnSpc>
                <a:spcPct val="40000"/>
              </a:lnSpc>
              <a:spcBef>
                <a:spcPct val="20000"/>
              </a:spcBef>
            </a:pPr>
            <a:r>
              <a:rPr lang="en-US" altLang="en-US" sz="4000" b="1" dirty="0">
                <a:solidFill>
                  <a:srgbClr val="FFFFFF"/>
                </a:solidFill>
              </a:rPr>
              <a:t>Steven M. Strasberg, M.D</a:t>
            </a:r>
            <a:r>
              <a:rPr lang="en-US" altLang="en-US" sz="2800" dirty="0">
                <a:solidFill>
                  <a:srgbClr val="FFFFFF"/>
                </a:solidFill>
              </a:rPr>
              <a:t>.</a:t>
            </a:r>
            <a:br>
              <a:rPr lang="en-US" altLang="en-US" sz="2800" dirty="0">
                <a:solidFill>
                  <a:srgbClr val="FFFFFF"/>
                </a:solidFill>
              </a:rPr>
            </a:br>
            <a:br>
              <a:rPr lang="en-US" altLang="en-US" sz="2800" dirty="0">
                <a:solidFill>
                  <a:srgbClr val="FFFFFF"/>
                </a:solidFill>
              </a:rPr>
            </a:br>
            <a:br>
              <a:rPr lang="en-US" altLang="en-US" sz="3600" dirty="0">
                <a:solidFill>
                  <a:srgbClr val="FFFFFF"/>
                </a:solidFill>
              </a:rPr>
            </a:br>
            <a:r>
              <a:rPr lang="en-US" altLang="en-US" sz="3600" dirty="0">
                <a:solidFill>
                  <a:srgbClr val="FFFFFF"/>
                </a:solidFill>
              </a:rPr>
              <a:t>Section of Hepatobiliary and Pancreatic Surgery</a:t>
            </a:r>
            <a:br>
              <a:rPr lang="en-US" altLang="en-US" sz="3600" dirty="0">
                <a:solidFill>
                  <a:srgbClr val="FFFFFF"/>
                </a:solidFill>
              </a:rPr>
            </a:br>
            <a:endParaRPr lang="en-US" altLang="en-US" sz="3600" dirty="0">
              <a:solidFill>
                <a:srgbClr val="FFFFFF"/>
              </a:solidFill>
            </a:endParaRPr>
          </a:p>
        </p:txBody>
      </p:sp>
      <p:sp>
        <p:nvSpPr>
          <p:cNvPr id="4102" name="Rectangle 2">
            <a:extLst>
              <a:ext uri="{FF2B5EF4-FFF2-40B4-BE49-F238E27FC236}">
                <a16:creationId xmlns:a16="http://schemas.microsoft.com/office/drawing/2014/main" id="{6D78617A-24CF-C346-9FC5-DD59424720CB}"/>
              </a:ext>
            </a:extLst>
          </p:cNvPr>
          <p:cNvSpPr>
            <a:spLocks noChangeArrowheads="1"/>
          </p:cNvSpPr>
          <p:nvPr/>
        </p:nvSpPr>
        <p:spPr bwMode="auto">
          <a:xfrm>
            <a:off x="4914900" y="4135765"/>
            <a:ext cx="2362200" cy="1219200"/>
          </a:xfrm>
          <a:prstGeom prst="rect">
            <a:avLst/>
          </a:prstGeom>
          <a:solidFill>
            <a:srgbClr val="00206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solidFill>
                <a:schemeClr val="tx2"/>
              </a:solidFill>
            </a:endParaRPr>
          </a:p>
        </p:txBody>
      </p:sp>
      <p:pic>
        <p:nvPicPr>
          <p:cNvPr id="4103" name="Picture 5" descr="MED2linehzrev(CMYK)MD">
            <a:extLst>
              <a:ext uri="{FF2B5EF4-FFF2-40B4-BE49-F238E27FC236}">
                <a16:creationId xmlns:a16="http://schemas.microsoft.com/office/drawing/2014/main" id="{DD6CEC60-EDA5-B841-9DB8-E66701EE9A80}"/>
              </a:ext>
            </a:extLst>
          </p:cNvP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14900" y="4231015"/>
            <a:ext cx="23622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652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381524" y="250031"/>
            <a:ext cx="7867126" cy="1325563"/>
          </a:xfrm>
        </p:spPr>
        <p:txBody>
          <a:bodyPr>
            <a:noAutofit/>
          </a:bodyPr>
          <a:lstStyle/>
          <a:p>
            <a:r>
              <a:rPr lang="en-US" sz="3200" dirty="0"/>
              <a:t>Multi-society State-of-the-Art Consensus Conference on Prevention of Bile Duct Injury During Cholecystectomy</a:t>
            </a:r>
          </a:p>
        </p:txBody>
      </p:sp>
      <p:pic>
        <p:nvPicPr>
          <p:cNvPr id="6" name="Picture 1"/>
          <p:cNvPicPr>
            <a:picLocks noGrp="1" noChangeAspect="1"/>
          </p:cNvPicPr>
          <p:nvPr>
            <p:ph idx="1"/>
          </p:nvPr>
        </p:nvPicPr>
        <p:blipFill>
          <a:blip r:embed="rId3" cstate="print">
            <a:extLst>
              <a:ext uri="{28A0092B-C50C-407E-A947-70E740481C1C}">
                <a14:useLocalDpi xmlns:a14="http://schemas.microsoft.com/office/drawing/2010/main" val="0"/>
              </a:ext>
            </a:extLst>
          </a:blip>
          <a:srcRect l="26666" t="26259" r="36667" b="26260"/>
          <a:stretch>
            <a:fillRect/>
          </a:stretch>
        </p:blipFill>
        <p:spPr bwMode="auto">
          <a:xfrm>
            <a:off x="514612" y="2535094"/>
            <a:ext cx="3486150" cy="300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0233AEEB-DD99-4C35-B2C6-952E9715B19E}"/>
              </a:ext>
            </a:extLst>
          </p:cNvPr>
          <p:cNvSpPr txBox="1">
            <a:spLocks/>
          </p:cNvSpPr>
          <p:nvPr/>
        </p:nvSpPr>
        <p:spPr>
          <a:xfrm>
            <a:off x="4515374" y="2535094"/>
            <a:ext cx="3733276" cy="351628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Sponsored by:</a:t>
            </a:r>
          </a:p>
          <a:p>
            <a:pPr marL="0" indent="0">
              <a:buNone/>
            </a:pPr>
            <a:r>
              <a:rPr lang="en-US" dirty="0"/>
              <a:t>SAGES</a:t>
            </a:r>
          </a:p>
          <a:p>
            <a:pPr marL="0" indent="0">
              <a:buNone/>
            </a:pPr>
            <a:r>
              <a:rPr lang="en-US" dirty="0"/>
              <a:t>AHPBA</a:t>
            </a:r>
          </a:p>
          <a:p>
            <a:pPr marL="0" indent="0">
              <a:buNone/>
            </a:pPr>
            <a:r>
              <a:rPr lang="en-US" dirty="0"/>
              <a:t>IHPBA</a:t>
            </a:r>
          </a:p>
          <a:p>
            <a:pPr marL="0" indent="0">
              <a:buNone/>
            </a:pPr>
            <a:r>
              <a:rPr lang="en-US" dirty="0"/>
              <a:t>SSAT</a:t>
            </a:r>
          </a:p>
          <a:p>
            <a:pPr marL="0" indent="0">
              <a:buNone/>
            </a:pPr>
            <a:r>
              <a:rPr lang="en-US" dirty="0"/>
              <a:t>EAES</a:t>
            </a:r>
          </a:p>
        </p:txBody>
      </p:sp>
    </p:spTree>
    <p:extLst>
      <p:ext uri="{BB962C8B-B14F-4D97-AF65-F5344CB8AC3E}">
        <p14:creationId xmlns:p14="http://schemas.microsoft.com/office/powerpoint/2010/main" val="3172781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1363" y="879764"/>
            <a:ext cx="7772400" cy="2076451"/>
          </a:xfrm>
        </p:spPr>
        <p:txBody>
          <a:bodyPr>
            <a:normAutofit fontScale="90000"/>
          </a:bodyPr>
          <a:lstStyle/>
          <a:p>
            <a:r>
              <a:rPr lang="en-US" b="1" dirty="0">
                <a:solidFill>
                  <a:srgbClr val="FF0000"/>
                </a:solidFill>
              </a:rPr>
              <a:t>Formulating and Answering a Guideline Question</a:t>
            </a:r>
            <a:endParaRPr lang="en-GB" b="1" dirty="0">
              <a:solidFill>
                <a:srgbClr val="FF0000"/>
              </a:solidFill>
            </a:endParaRPr>
          </a:p>
        </p:txBody>
      </p:sp>
      <p:sp>
        <p:nvSpPr>
          <p:cNvPr id="3" name="Subtitle 2"/>
          <p:cNvSpPr>
            <a:spLocks noGrp="1"/>
          </p:cNvSpPr>
          <p:nvPr>
            <p:ph type="subTitle" idx="1"/>
          </p:nvPr>
        </p:nvSpPr>
        <p:spPr>
          <a:xfrm>
            <a:off x="4336473" y="3747654"/>
            <a:ext cx="6400800" cy="1295400"/>
          </a:xfrm>
        </p:spPr>
        <p:txBody>
          <a:bodyPr>
            <a:noAutofit/>
          </a:bodyPr>
          <a:lstStyle/>
          <a:p>
            <a:pPr algn="r"/>
            <a:r>
              <a:rPr lang="en-US" dirty="0"/>
              <a:t>Mohammed T. Ansari (MD, </a:t>
            </a:r>
            <a:r>
              <a:rPr lang="en-US" dirty="0" err="1"/>
              <a:t>MMedSc</a:t>
            </a:r>
            <a:r>
              <a:rPr lang="en-US" dirty="0"/>
              <a:t>, MPhil)</a:t>
            </a:r>
          </a:p>
          <a:p>
            <a:pPr algn="r"/>
            <a:r>
              <a:rPr lang="en-US" dirty="0"/>
              <a:t>Consultant Guideline Methodologist</a:t>
            </a:r>
          </a:p>
          <a:p>
            <a:pPr algn="r"/>
            <a:r>
              <a:rPr lang="en-US" dirty="0"/>
              <a:t>Adjunct Professor, University of Ottawa</a:t>
            </a:r>
          </a:p>
          <a:p>
            <a:pPr algn="r"/>
            <a:r>
              <a:rPr lang="en-US" dirty="0"/>
              <a:t>Scientific Evaluator, Health Canada</a:t>
            </a:r>
          </a:p>
          <a:p>
            <a:pPr algn="r"/>
            <a:endParaRPr lang="en-GB" dirty="0"/>
          </a:p>
        </p:txBody>
      </p:sp>
    </p:spTree>
    <p:extLst>
      <p:ext uri="{BB962C8B-B14F-4D97-AF65-F5344CB8AC3E}">
        <p14:creationId xmlns:p14="http://schemas.microsoft.com/office/powerpoint/2010/main" val="16415606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E899-7632-4EA8-8618-F70284DA20FB}"/>
              </a:ext>
            </a:extLst>
          </p:cNvPr>
          <p:cNvSpPr>
            <a:spLocks noGrp="1"/>
          </p:cNvSpPr>
          <p:nvPr>
            <p:ph type="title"/>
          </p:nvPr>
        </p:nvSpPr>
        <p:spPr/>
        <p:txBody>
          <a:bodyPr/>
          <a:lstStyle/>
          <a:p>
            <a:r>
              <a:rPr lang="en-US" dirty="0"/>
              <a:t>Disclosure of Conflicts of Interest</a:t>
            </a:r>
            <a:endParaRPr lang="en-CA" dirty="0"/>
          </a:p>
        </p:txBody>
      </p:sp>
      <p:sp>
        <p:nvSpPr>
          <p:cNvPr id="3" name="Content Placeholder 2">
            <a:extLst>
              <a:ext uri="{FF2B5EF4-FFF2-40B4-BE49-F238E27FC236}">
                <a16:creationId xmlns:a16="http://schemas.microsoft.com/office/drawing/2014/main" id="{C940F5E0-AE43-4217-B3A8-3413EC960CDF}"/>
              </a:ext>
            </a:extLst>
          </p:cNvPr>
          <p:cNvSpPr>
            <a:spLocks noGrp="1"/>
          </p:cNvSpPr>
          <p:nvPr>
            <p:ph idx="1"/>
          </p:nvPr>
        </p:nvSpPr>
        <p:spPr/>
        <p:txBody>
          <a:bodyPr>
            <a:normAutofit/>
          </a:bodyPr>
          <a:lstStyle/>
          <a:p>
            <a:r>
              <a:rPr lang="en-US" sz="4000" dirty="0"/>
              <a:t>Financial – none </a:t>
            </a:r>
          </a:p>
          <a:p>
            <a:r>
              <a:rPr lang="en-US" sz="4000" dirty="0"/>
              <a:t>Intellectual – none </a:t>
            </a:r>
            <a:endParaRPr lang="en-CA" sz="4000" dirty="0"/>
          </a:p>
        </p:txBody>
      </p:sp>
    </p:spTree>
    <p:extLst>
      <p:ext uri="{BB962C8B-B14F-4D97-AF65-F5344CB8AC3E}">
        <p14:creationId xmlns:p14="http://schemas.microsoft.com/office/powerpoint/2010/main" val="3046960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4E410-73A8-4A60-BB2E-13895F17E0EB}"/>
              </a:ext>
            </a:extLst>
          </p:cNvPr>
          <p:cNvSpPr>
            <a:spLocks noGrp="1"/>
          </p:cNvSpPr>
          <p:nvPr>
            <p:ph type="title"/>
          </p:nvPr>
        </p:nvSpPr>
        <p:spPr/>
        <p:txBody>
          <a:bodyPr/>
          <a:lstStyle/>
          <a:p>
            <a:r>
              <a:rPr lang="en-US" dirty="0"/>
              <a:t>The GRADE Approach</a:t>
            </a:r>
            <a:endParaRPr lang="en-CA" dirty="0"/>
          </a:p>
        </p:txBody>
      </p:sp>
      <p:sp>
        <p:nvSpPr>
          <p:cNvPr id="3" name="Content Placeholder 2">
            <a:extLst>
              <a:ext uri="{FF2B5EF4-FFF2-40B4-BE49-F238E27FC236}">
                <a16:creationId xmlns:a16="http://schemas.microsoft.com/office/drawing/2014/main" id="{6C95116A-030C-462D-B9E2-C31E66A10BED}"/>
              </a:ext>
            </a:extLst>
          </p:cNvPr>
          <p:cNvSpPr>
            <a:spLocks noGrp="1"/>
          </p:cNvSpPr>
          <p:nvPr>
            <p:ph idx="1"/>
          </p:nvPr>
        </p:nvSpPr>
        <p:spPr>
          <a:xfrm>
            <a:off x="1981200" y="1524001"/>
            <a:ext cx="8229600" cy="4602163"/>
          </a:xfrm>
        </p:spPr>
        <p:txBody>
          <a:bodyPr>
            <a:normAutofit/>
          </a:bodyPr>
          <a:lstStyle/>
          <a:p>
            <a:r>
              <a:rPr lang="en-US" dirty="0"/>
              <a:t>GRADE: The Grading of Recommendations Assessment, Development and Evaluation</a:t>
            </a:r>
          </a:p>
          <a:p>
            <a:r>
              <a:rPr lang="en-US" dirty="0"/>
              <a:t>Methods approach developed collaboratively by many international organizations </a:t>
            </a:r>
          </a:p>
          <a:p>
            <a:r>
              <a:rPr lang="en-US" dirty="0"/>
              <a:t>Adopted by more than 100 organizations (e.g. the World Health Organization, the UK National Institute for Health and Care Excellence, </a:t>
            </a:r>
            <a:r>
              <a:rPr lang="en-US" dirty="0" err="1"/>
              <a:t>etc</a:t>
            </a:r>
            <a:r>
              <a:rPr lang="en-US" dirty="0"/>
              <a:t>)</a:t>
            </a:r>
          </a:p>
          <a:p>
            <a:r>
              <a:rPr lang="en-US" dirty="0"/>
              <a:t>Now considered the standard in guideline development</a:t>
            </a:r>
            <a:endParaRPr lang="en-CA" dirty="0"/>
          </a:p>
          <a:p>
            <a:endParaRPr lang="en-US" dirty="0"/>
          </a:p>
          <a:p>
            <a:endParaRPr lang="en-CA" dirty="0"/>
          </a:p>
        </p:txBody>
      </p:sp>
    </p:spTree>
    <p:extLst>
      <p:ext uri="{BB962C8B-B14F-4D97-AF65-F5344CB8AC3E}">
        <p14:creationId xmlns:p14="http://schemas.microsoft.com/office/powerpoint/2010/main" val="718103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323850" y="165100"/>
            <a:ext cx="10515600" cy="1101725"/>
          </a:xfrm>
        </p:spPr>
        <p:txBody>
          <a:bodyPr/>
          <a:lstStyle/>
          <a:p>
            <a:r>
              <a:rPr lang="en-US" dirty="0"/>
              <a:t>Consensus Conference Steering Committee</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337974172"/>
              </p:ext>
            </p:extLst>
          </p:nvPr>
        </p:nvGraphicFramePr>
        <p:xfrm>
          <a:off x="1428750" y="1431925"/>
          <a:ext cx="8543926" cy="3778248"/>
        </p:xfrm>
        <a:graphic>
          <a:graphicData uri="http://schemas.openxmlformats.org/drawingml/2006/table">
            <a:tbl>
              <a:tblPr firstRow="1" bandRow="1">
                <a:tableStyleId>{5C22544A-7EE6-4342-B048-85BDC9FD1C3A}</a:tableStyleId>
              </a:tblPr>
              <a:tblGrid>
                <a:gridCol w="4271963">
                  <a:extLst>
                    <a:ext uri="{9D8B030D-6E8A-4147-A177-3AD203B41FA5}">
                      <a16:colId xmlns:a16="http://schemas.microsoft.com/office/drawing/2014/main" val="206654767"/>
                    </a:ext>
                  </a:extLst>
                </a:gridCol>
                <a:gridCol w="4271963">
                  <a:extLst>
                    <a:ext uri="{9D8B030D-6E8A-4147-A177-3AD203B41FA5}">
                      <a16:colId xmlns:a16="http://schemas.microsoft.com/office/drawing/2014/main" val="1936458171"/>
                    </a:ext>
                  </a:extLst>
                </a:gridCol>
              </a:tblGrid>
              <a:tr h="629708">
                <a:tc>
                  <a:txBody>
                    <a:bodyPr/>
                    <a:lstStyle/>
                    <a:p>
                      <a:r>
                        <a:rPr lang="en-US" sz="2400" dirty="0"/>
                        <a:t>Society</a:t>
                      </a:r>
                    </a:p>
                  </a:txBody>
                  <a:tcPr/>
                </a:tc>
                <a:tc>
                  <a:txBody>
                    <a:bodyPr/>
                    <a:lstStyle/>
                    <a:p>
                      <a:r>
                        <a:rPr lang="en-US" sz="2400" dirty="0"/>
                        <a:t>Representative</a:t>
                      </a:r>
                    </a:p>
                  </a:txBody>
                  <a:tcPr/>
                </a:tc>
                <a:extLst>
                  <a:ext uri="{0D108BD9-81ED-4DB2-BD59-A6C34878D82A}">
                    <a16:rowId xmlns:a16="http://schemas.microsoft.com/office/drawing/2014/main" val="2892883877"/>
                  </a:ext>
                </a:extLst>
              </a:tr>
              <a:tr h="629708">
                <a:tc>
                  <a:txBody>
                    <a:bodyPr/>
                    <a:lstStyle/>
                    <a:p>
                      <a:r>
                        <a:rPr lang="en-US" sz="2400" dirty="0"/>
                        <a:t>SAGES</a:t>
                      </a:r>
                    </a:p>
                  </a:txBody>
                  <a:tcPr/>
                </a:tc>
                <a:tc>
                  <a:txBody>
                    <a:bodyPr/>
                    <a:lstStyle/>
                    <a:p>
                      <a:r>
                        <a:rPr lang="en-US" sz="2400" dirty="0"/>
                        <a:t>Michael  Brunt, </a:t>
                      </a:r>
                      <a:r>
                        <a:rPr lang="en-US" sz="2400" dirty="0" err="1"/>
                        <a:t>Horacio</a:t>
                      </a:r>
                      <a:r>
                        <a:rPr lang="en-US" sz="2400" dirty="0"/>
                        <a:t> </a:t>
                      </a:r>
                      <a:r>
                        <a:rPr lang="en-US" sz="2400" dirty="0" err="1"/>
                        <a:t>Asbun</a:t>
                      </a:r>
                      <a:endParaRPr lang="en-US" sz="2400" dirty="0"/>
                    </a:p>
                  </a:txBody>
                  <a:tcPr/>
                </a:tc>
                <a:extLst>
                  <a:ext uri="{0D108BD9-81ED-4DB2-BD59-A6C34878D82A}">
                    <a16:rowId xmlns:a16="http://schemas.microsoft.com/office/drawing/2014/main" val="3060546742"/>
                  </a:ext>
                </a:extLst>
              </a:tr>
              <a:tr h="629708">
                <a:tc>
                  <a:txBody>
                    <a:bodyPr/>
                    <a:lstStyle/>
                    <a:p>
                      <a:r>
                        <a:rPr lang="en-US" sz="2400" dirty="0"/>
                        <a:t>AHPBA</a:t>
                      </a:r>
                    </a:p>
                  </a:txBody>
                  <a:tcPr/>
                </a:tc>
                <a:tc>
                  <a:txBody>
                    <a:bodyPr/>
                    <a:lstStyle/>
                    <a:p>
                      <a:r>
                        <a:rPr lang="en-US" sz="2400" dirty="0"/>
                        <a:t>Rebecca Minter, Charles Vollmer</a:t>
                      </a:r>
                    </a:p>
                  </a:txBody>
                  <a:tcPr/>
                </a:tc>
                <a:extLst>
                  <a:ext uri="{0D108BD9-81ED-4DB2-BD59-A6C34878D82A}">
                    <a16:rowId xmlns:a16="http://schemas.microsoft.com/office/drawing/2014/main" val="4049567124"/>
                  </a:ext>
                </a:extLst>
              </a:tr>
              <a:tr h="629708">
                <a:tc>
                  <a:txBody>
                    <a:bodyPr/>
                    <a:lstStyle/>
                    <a:p>
                      <a:r>
                        <a:rPr lang="en-US" sz="2400" dirty="0"/>
                        <a:t>IHPBA</a:t>
                      </a:r>
                    </a:p>
                  </a:txBody>
                  <a:tcPr/>
                </a:tc>
                <a:tc>
                  <a:txBody>
                    <a:bodyPr/>
                    <a:lstStyle/>
                    <a:p>
                      <a:r>
                        <a:rPr lang="en-US" sz="2400" dirty="0"/>
                        <a:t>Oscar </a:t>
                      </a:r>
                      <a:r>
                        <a:rPr lang="en-US" sz="2400" dirty="0" err="1"/>
                        <a:t>Imventarza</a:t>
                      </a:r>
                      <a:endParaRPr lang="en-US" sz="2400" dirty="0"/>
                    </a:p>
                  </a:txBody>
                  <a:tcPr/>
                </a:tc>
                <a:extLst>
                  <a:ext uri="{0D108BD9-81ED-4DB2-BD59-A6C34878D82A}">
                    <a16:rowId xmlns:a16="http://schemas.microsoft.com/office/drawing/2014/main" val="2254276572"/>
                  </a:ext>
                </a:extLst>
              </a:tr>
              <a:tr h="629708">
                <a:tc>
                  <a:txBody>
                    <a:bodyPr/>
                    <a:lstStyle/>
                    <a:p>
                      <a:r>
                        <a:rPr lang="en-US" sz="2400" dirty="0"/>
                        <a:t>SSAT</a:t>
                      </a:r>
                    </a:p>
                  </a:txBody>
                  <a:tcPr/>
                </a:tc>
                <a:tc>
                  <a:txBody>
                    <a:bodyPr/>
                    <a:lstStyle/>
                    <a:p>
                      <a:r>
                        <a:rPr lang="en-US" sz="2400" dirty="0"/>
                        <a:t>Nat Soper</a:t>
                      </a:r>
                    </a:p>
                  </a:txBody>
                  <a:tcPr/>
                </a:tc>
                <a:extLst>
                  <a:ext uri="{0D108BD9-81ED-4DB2-BD59-A6C34878D82A}">
                    <a16:rowId xmlns:a16="http://schemas.microsoft.com/office/drawing/2014/main" val="65548334"/>
                  </a:ext>
                </a:extLst>
              </a:tr>
              <a:tr h="629708">
                <a:tc>
                  <a:txBody>
                    <a:bodyPr/>
                    <a:lstStyle/>
                    <a:p>
                      <a:r>
                        <a:rPr lang="en-US" sz="2400" dirty="0"/>
                        <a:t>EAES</a:t>
                      </a:r>
                    </a:p>
                  </a:txBody>
                  <a:tcPr/>
                </a:tc>
                <a:tc>
                  <a:txBody>
                    <a:bodyPr/>
                    <a:lstStyle/>
                    <a:p>
                      <a:r>
                        <a:rPr lang="en-US" sz="2400" dirty="0" err="1"/>
                        <a:t>Jaap</a:t>
                      </a:r>
                      <a:r>
                        <a:rPr lang="en-US" sz="2400" dirty="0"/>
                        <a:t> </a:t>
                      </a:r>
                      <a:r>
                        <a:rPr lang="en-US" sz="2400" dirty="0" err="1"/>
                        <a:t>Bonjer</a:t>
                      </a:r>
                      <a:endParaRPr lang="en-US" sz="2400" dirty="0"/>
                    </a:p>
                  </a:txBody>
                  <a:tcPr/>
                </a:tc>
                <a:extLst>
                  <a:ext uri="{0D108BD9-81ED-4DB2-BD59-A6C34878D82A}">
                    <a16:rowId xmlns:a16="http://schemas.microsoft.com/office/drawing/2014/main" val="3834596796"/>
                  </a:ext>
                </a:extLst>
              </a:tr>
            </a:tbl>
          </a:graphicData>
        </a:graphic>
      </p:graphicFrame>
    </p:spTree>
    <p:extLst>
      <p:ext uri="{BB962C8B-B14F-4D97-AF65-F5344CB8AC3E}">
        <p14:creationId xmlns:p14="http://schemas.microsoft.com/office/powerpoint/2010/main" val="16291533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9EBE0-28A0-4F05-A471-BD7D34F19E7D}"/>
              </a:ext>
            </a:extLst>
          </p:cNvPr>
          <p:cNvSpPr>
            <a:spLocks noGrp="1"/>
          </p:cNvSpPr>
          <p:nvPr>
            <p:ph type="title"/>
          </p:nvPr>
        </p:nvSpPr>
        <p:spPr/>
        <p:txBody>
          <a:bodyPr/>
          <a:lstStyle/>
          <a:p>
            <a:r>
              <a:rPr lang="en-CA" dirty="0"/>
              <a:t>Guideline Question</a:t>
            </a:r>
          </a:p>
        </p:txBody>
      </p:sp>
      <p:sp>
        <p:nvSpPr>
          <p:cNvPr id="3" name="Content Placeholder 2">
            <a:extLst>
              <a:ext uri="{FF2B5EF4-FFF2-40B4-BE49-F238E27FC236}">
                <a16:creationId xmlns:a16="http://schemas.microsoft.com/office/drawing/2014/main" id="{86F7D3B6-01D4-424C-AEA3-97D28AD0B107}"/>
              </a:ext>
            </a:extLst>
          </p:cNvPr>
          <p:cNvSpPr>
            <a:spLocks noGrp="1"/>
          </p:cNvSpPr>
          <p:nvPr>
            <p:ph idx="1"/>
          </p:nvPr>
        </p:nvSpPr>
        <p:spPr>
          <a:xfrm>
            <a:off x="1981200" y="1600200"/>
            <a:ext cx="8229600" cy="4800600"/>
          </a:xfrm>
        </p:spPr>
        <p:txBody>
          <a:bodyPr>
            <a:normAutofit/>
          </a:bodyPr>
          <a:lstStyle/>
          <a:p>
            <a:r>
              <a:rPr lang="en-US" dirty="0"/>
              <a:t>A Guideline question addresses variability and uncertainty in clinical practice </a:t>
            </a:r>
          </a:p>
          <a:p>
            <a:r>
              <a:rPr lang="en-US" dirty="0"/>
              <a:t>The question may be about etiology, therapy, diagnosis, or prognosis </a:t>
            </a:r>
          </a:p>
          <a:p>
            <a:r>
              <a:rPr lang="en-CA" dirty="0"/>
              <a:t>Guideline questions are phrased in a language that reflects the relevant decision-making equipoise</a:t>
            </a:r>
          </a:p>
          <a:p>
            <a:r>
              <a:rPr lang="en-CA" dirty="0"/>
              <a:t>The usual presentation of the Q is:</a:t>
            </a:r>
          </a:p>
          <a:p>
            <a:pPr marL="0" indent="0" algn="ctr">
              <a:buNone/>
            </a:pPr>
            <a:r>
              <a:rPr lang="en-CA" i="1" dirty="0"/>
              <a:t>Should </a:t>
            </a:r>
            <a:r>
              <a:rPr lang="en-CA" b="1" i="1" dirty="0"/>
              <a:t>option A</a:t>
            </a:r>
            <a:r>
              <a:rPr lang="en-CA" i="1" dirty="0"/>
              <a:t> vs. </a:t>
            </a:r>
            <a:r>
              <a:rPr lang="en-CA" b="1" i="1" dirty="0"/>
              <a:t>option B</a:t>
            </a:r>
            <a:r>
              <a:rPr lang="en-CA" i="1" dirty="0"/>
              <a:t> be used for a condition, a state of health, health purpose, or population </a:t>
            </a:r>
          </a:p>
        </p:txBody>
      </p:sp>
    </p:spTree>
    <p:extLst>
      <p:ext uri="{BB962C8B-B14F-4D97-AF65-F5344CB8AC3E}">
        <p14:creationId xmlns:p14="http://schemas.microsoft.com/office/powerpoint/2010/main" val="2256145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954C-6EB8-4104-9A54-372D6576C4A0}"/>
              </a:ext>
            </a:extLst>
          </p:cNvPr>
          <p:cNvSpPr>
            <a:spLocks noGrp="1"/>
          </p:cNvSpPr>
          <p:nvPr>
            <p:ph type="title"/>
          </p:nvPr>
        </p:nvSpPr>
        <p:spPr/>
        <p:txBody>
          <a:bodyPr/>
          <a:lstStyle/>
          <a:p>
            <a:r>
              <a:rPr lang="en-US" dirty="0"/>
              <a:t>Question Specific PICO</a:t>
            </a:r>
            <a:endParaRPr lang="en-CA" dirty="0"/>
          </a:p>
        </p:txBody>
      </p:sp>
      <p:sp>
        <p:nvSpPr>
          <p:cNvPr id="3" name="Content Placeholder 2">
            <a:extLst>
              <a:ext uri="{FF2B5EF4-FFF2-40B4-BE49-F238E27FC236}">
                <a16:creationId xmlns:a16="http://schemas.microsoft.com/office/drawing/2014/main" id="{A01FF466-E40B-4410-9603-4100C63D5407}"/>
              </a:ext>
            </a:extLst>
          </p:cNvPr>
          <p:cNvSpPr>
            <a:spLocks noGrp="1"/>
          </p:cNvSpPr>
          <p:nvPr>
            <p:ph idx="1"/>
          </p:nvPr>
        </p:nvSpPr>
        <p:spPr>
          <a:xfrm>
            <a:off x="1981200" y="1371600"/>
            <a:ext cx="8229600" cy="5410200"/>
          </a:xfrm>
        </p:spPr>
        <p:txBody>
          <a:bodyPr>
            <a:normAutofit/>
          </a:bodyPr>
          <a:lstStyle/>
          <a:p>
            <a:r>
              <a:rPr lang="en-US" dirty="0"/>
              <a:t>Population, intervention, comparator and outcome(s)</a:t>
            </a:r>
          </a:p>
          <a:p>
            <a:r>
              <a:rPr lang="en-US" dirty="0"/>
              <a:t>Potential challenges:</a:t>
            </a:r>
          </a:p>
          <a:p>
            <a:pPr lvl="1">
              <a:buFontTx/>
              <a:buChar char="-"/>
            </a:pPr>
            <a:r>
              <a:rPr lang="en-US" dirty="0"/>
              <a:t>how broadly the patients and intervention should be defined (mild or severe disease, low or higher dose, class effect or specific drugs?) </a:t>
            </a:r>
          </a:p>
          <a:p>
            <a:pPr lvl="1">
              <a:buFontTx/>
              <a:buChar char="-"/>
            </a:pPr>
            <a:r>
              <a:rPr lang="en-US" dirty="0"/>
              <a:t>multiple comparators (no treatment, alternative therapy or therapies) </a:t>
            </a:r>
          </a:p>
          <a:p>
            <a:pPr lvl="1">
              <a:buFontTx/>
              <a:buChar char="-"/>
            </a:pPr>
            <a:r>
              <a:rPr lang="en-US" dirty="0"/>
              <a:t>specification of patient-oriented outcomes (usually: morbid and mortal events, hospitalization, QOL, disability, inconvenience, resource use, and unintended harms)</a:t>
            </a:r>
          </a:p>
          <a:p>
            <a:pPr marL="0" indent="0">
              <a:buNone/>
            </a:pPr>
            <a:endParaRPr lang="en-CA" dirty="0"/>
          </a:p>
        </p:txBody>
      </p:sp>
    </p:spTree>
    <p:extLst>
      <p:ext uri="{BB962C8B-B14F-4D97-AF65-F5344CB8AC3E}">
        <p14:creationId xmlns:p14="http://schemas.microsoft.com/office/powerpoint/2010/main" val="2021192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ED56-2A0C-49C7-9AD2-848918EF4254}"/>
              </a:ext>
            </a:extLst>
          </p:cNvPr>
          <p:cNvSpPr>
            <a:spLocks noGrp="1"/>
          </p:cNvSpPr>
          <p:nvPr>
            <p:ph type="title"/>
          </p:nvPr>
        </p:nvSpPr>
        <p:spPr/>
        <p:txBody>
          <a:bodyPr>
            <a:normAutofit/>
          </a:bodyPr>
          <a:lstStyle/>
          <a:p>
            <a:r>
              <a:rPr lang="en-US" dirty="0"/>
              <a:t>Outcome Prioritization</a:t>
            </a:r>
            <a:endParaRPr lang="en-CA" dirty="0"/>
          </a:p>
        </p:txBody>
      </p:sp>
      <p:sp>
        <p:nvSpPr>
          <p:cNvPr id="3" name="Content Placeholder 2">
            <a:extLst>
              <a:ext uri="{FF2B5EF4-FFF2-40B4-BE49-F238E27FC236}">
                <a16:creationId xmlns:a16="http://schemas.microsoft.com/office/drawing/2014/main" id="{137BB227-0328-407E-97B8-9E50DDC57E6F}"/>
              </a:ext>
            </a:extLst>
          </p:cNvPr>
          <p:cNvSpPr>
            <a:spLocks noGrp="1"/>
          </p:cNvSpPr>
          <p:nvPr>
            <p:ph idx="1"/>
          </p:nvPr>
        </p:nvSpPr>
        <p:spPr/>
        <p:txBody>
          <a:bodyPr>
            <a:normAutofit/>
          </a:bodyPr>
          <a:lstStyle/>
          <a:p>
            <a:r>
              <a:rPr lang="en-US" dirty="0"/>
              <a:t>Categories: </a:t>
            </a:r>
            <a:r>
              <a:rPr lang="en-US" b="1" dirty="0"/>
              <a:t>critical</a:t>
            </a:r>
            <a:r>
              <a:rPr lang="en-US" dirty="0"/>
              <a:t>, </a:t>
            </a:r>
            <a:r>
              <a:rPr lang="en-US" b="1" dirty="0"/>
              <a:t>important</a:t>
            </a:r>
            <a:r>
              <a:rPr lang="en-US" dirty="0"/>
              <a:t>, and limited importance on a 1-9 scale </a:t>
            </a:r>
          </a:p>
          <a:p>
            <a:r>
              <a:rPr lang="en-US" dirty="0"/>
              <a:t>Importance varies by perspective – for CPGs, the perspective would generally be that of the patient</a:t>
            </a:r>
          </a:p>
          <a:p>
            <a:r>
              <a:rPr lang="en-US" dirty="0"/>
              <a:t>Evidence of patient values and preferences and associated variability should be sought</a:t>
            </a:r>
          </a:p>
          <a:p>
            <a:r>
              <a:rPr lang="en-US" dirty="0"/>
              <a:t>3 Steps – preliminary classification, reassessment in light of evidence, and judging the balance between the desirable and undesirable effects</a:t>
            </a:r>
          </a:p>
          <a:p>
            <a:endParaRPr lang="en-CA" dirty="0"/>
          </a:p>
        </p:txBody>
      </p:sp>
    </p:spTree>
    <p:extLst>
      <p:ext uri="{BB962C8B-B14F-4D97-AF65-F5344CB8AC3E}">
        <p14:creationId xmlns:p14="http://schemas.microsoft.com/office/powerpoint/2010/main" val="3144046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0E12-861E-4903-B395-CCB91BBE25A6}"/>
              </a:ext>
            </a:extLst>
          </p:cNvPr>
          <p:cNvSpPr>
            <a:spLocks noGrp="1"/>
          </p:cNvSpPr>
          <p:nvPr>
            <p:ph type="title"/>
          </p:nvPr>
        </p:nvSpPr>
        <p:spPr>
          <a:xfrm>
            <a:off x="1981200" y="519545"/>
            <a:ext cx="8229600" cy="1066800"/>
          </a:xfrm>
        </p:spPr>
        <p:txBody>
          <a:bodyPr>
            <a:normAutofit/>
          </a:bodyPr>
          <a:lstStyle/>
          <a:p>
            <a:r>
              <a:rPr lang="en-US" dirty="0"/>
              <a:t>Outcome Proxies (contingency!)</a:t>
            </a:r>
            <a:endParaRPr lang="en-CA" dirty="0"/>
          </a:p>
        </p:txBody>
      </p:sp>
      <p:sp>
        <p:nvSpPr>
          <p:cNvPr id="6" name="Content Placeholder 5">
            <a:extLst>
              <a:ext uri="{FF2B5EF4-FFF2-40B4-BE49-F238E27FC236}">
                <a16:creationId xmlns:a16="http://schemas.microsoft.com/office/drawing/2014/main" id="{AD2C5D7C-7791-4FA6-A8E8-4D2AEA63C79A}"/>
              </a:ext>
            </a:extLst>
          </p:cNvPr>
          <p:cNvSpPr>
            <a:spLocks noGrp="1"/>
          </p:cNvSpPr>
          <p:nvPr>
            <p:ph idx="1"/>
          </p:nvPr>
        </p:nvSpPr>
        <p:spPr>
          <a:xfrm>
            <a:off x="1981200" y="2043546"/>
            <a:ext cx="8229600" cy="4602163"/>
          </a:xfrm>
        </p:spPr>
        <p:txBody>
          <a:bodyPr/>
          <a:lstStyle/>
          <a:p>
            <a:r>
              <a:rPr lang="en-US" dirty="0"/>
              <a:t>Surrogate outcome must be in the causal pathway of the disease process. </a:t>
            </a:r>
          </a:p>
          <a:p>
            <a:r>
              <a:rPr lang="en-US" dirty="0"/>
              <a:t>Surrogate end point must capture the net effect of the treatment on the patient-important outcome.</a:t>
            </a:r>
          </a:p>
          <a:p>
            <a:r>
              <a:rPr lang="en-US" dirty="0"/>
              <a:t>Examples – narcotic consumption for postop pain, Hb for blood loss, CVS for BDI…..</a:t>
            </a:r>
          </a:p>
          <a:p>
            <a:pPr marL="0" indent="0">
              <a:buNone/>
            </a:pPr>
            <a:endParaRPr lang="en-US" dirty="0"/>
          </a:p>
        </p:txBody>
      </p:sp>
    </p:spTree>
    <p:extLst>
      <p:ext uri="{BB962C8B-B14F-4D97-AF65-F5344CB8AC3E}">
        <p14:creationId xmlns:p14="http://schemas.microsoft.com/office/powerpoint/2010/main" val="37300936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EE43-6FFA-4F21-9AE7-63DE1259B0B5}"/>
              </a:ext>
            </a:extLst>
          </p:cNvPr>
          <p:cNvSpPr>
            <a:spLocks noGrp="1"/>
          </p:cNvSpPr>
          <p:nvPr>
            <p:ph type="title"/>
          </p:nvPr>
        </p:nvSpPr>
        <p:spPr>
          <a:xfrm>
            <a:off x="1981200" y="228600"/>
            <a:ext cx="8229600" cy="1143000"/>
          </a:xfrm>
        </p:spPr>
        <p:txBody>
          <a:bodyPr>
            <a:noAutofit/>
          </a:bodyPr>
          <a:lstStyle/>
          <a:p>
            <a:pPr>
              <a:spcBef>
                <a:spcPts val="200"/>
              </a:spcBef>
            </a:pPr>
            <a:br>
              <a:rPr lang="en-CA" sz="3200" dirty="0"/>
            </a:br>
            <a:r>
              <a:rPr lang="en-CA" sz="3200" dirty="0"/>
              <a:t>Example Q: </a:t>
            </a:r>
            <a:r>
              <a:rPr lang="en-CA" sz="3200" i="1" dirty="0"/>
              <a:t>Should fewer than four ports vs. four ports be used for laparoscopic cholecystectomy?</a:t>
            </a:r>
            <a:br>
              <a:rPr lang="en-CA" sz="3200" i="1" dirty="0"/>
            </a:br>
            <a:endParaRPr lang="en-CA" sz="3200" dirty="0"/>
          </a:p>
        </p:txBody>
      </p:sp>
      <p:sp>
        <p:nvSpPr>
          <p:cNvPr id="3" name="Content Placeholder 2">
            <a:extLst>
              <a:ext uri="{FF2B5EF4-FFF2-40B4-BE49-F238E27FC236}">
                <a16:creationId xmlns:a16="http://schemas.microsoft.com/office/drawing/2014/main" id="{F346868A-F1F4-479F-AB57-44F0706FAF9D}"/>
              </a:ext>
            </a:extLst>
          </p:cNvPr>
          <p:cNvSpPr>
            <a:spLocks noGrp="1"/>
          </p:cNvSpPr>
          <p:nvPr>
            <p:ph idx="1"/>
          </p:nvPr>
        </p:nvSpPr>
        <p:spPr>
          <a:xfrm>
            <a:off x="1981199" y="1905000"/>
            <a:ext cx="8887691" cy="4419600"/>
          </a:xfrm>
        </p:spPr>
        <p:txBody>
          <a:bodyPr>
            <a:noAutofit/>
          </a:bodyPr>
          <a:lstStyle/>
          <a:p>
            <a:r>
              <a:rPr lang="en-CA" sz="2600" b="1" dirty="0"/>
              <a:t>Population</a:t>
            </a:r>
            <a:r>
              <a:rPr lang="en-CA" sz="2600" dirty="0"/>
              <a:t> – </a:t>
            </a:r>
            <a:r>
              <a:rPr lang="en-US" sz="2600" dirty="0"/>
              <a:t>patients undergoing laparoscopic cholecystectomy (elective or emergency) for any reason </a:t>
            </a:r>
          </a:p>
          <a:p>
            <a:r>
              <a:rPr lang="en-CA" sz="2600" b="1" dirty="0"/>
              <a:t>Intervention</a:t>
            </a:r>
            <a:r>
              <a:rPr lang="en-CA" sz="2600" dirty="0"/>
              <a:t> – Single-port, single-incision LCCX</a:t>
            </a:r>
          </a:p>
          <a:p>
            <a:r>
              <a:rPr lang="en-CA" sz="2600" b="1" dirty="0"/>
              <a:t>Comparator</a:t>
            </a:r>
            <a:r>
              <a:rPr lang="en-CA" sz="2600" dirty="0"/>
              <a:t> – </a:t>
            </a:r>
            <a:r>
              <a:rPr lang="en-US" sz="2600" dirty="0"/>
              <a:t>Standard four-port LCCX</a:t>
            </a:r>
            <a:endParaRPr lang="en-CA" sz="2600" dirty="0"/>
          </a:p>
          <a:p>
            <a:r>
              <a:rPr lang="en-CA" sz="2600" b="1" dirty="0"/>
              <a:t>Outcomes</a:t>
            </a:r>
            <a:r>
              <a:rPr lang="en-CA" sz="2600" dirty="0"/>
              <a:t> – BDI, readmission, total analgesic consumption, total serious or major complications, duration of surgery, and failure to complete cholecystectomy</a:t>
            </a:r>
          </a:p>
          <a:p>
            <a:r>
              <a:rPr lang="en-CA" sz="2600" dirty="0"/>
              <a:t>Proxy outcomes:  CVS, conversion, intraoperative blood loss</a:t>
            </a:r>
          </a:p>
        </p:txBody>
      </p:sp>
    </p:spTree>
    <p:extLst>
      <p:ext uri="{BB962C8B-B14F-4D97-AF65-F5344CB8AC3E}">
        <p14:creationId xmlns:p14="http://schemas.microsoft.com/office/powerpoint/2010/main" val="717715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81" y="25020"/>
            <a:ext cx="10328563" cy="683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2907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72CC-588B-46AA-88D3-1EF79DA281EB}"/>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4AABC75E-E9BF-41F9-9ED5-AE0D92884251}"/>
              </a:ext>
            </a:extLst>
          </p:cNvPr>
          <p:cNvSpPr>
            <a:spLocks noGrp="1"/>
          </p:cNvSpPr>
          <p:nvPr>
            <p:ph idx="1"/>
          </p:nvPr>
        </p:nvSpPr>
        <p:spPr/>
        <p:txBody>
          <a:bodyPr/>
          <a:lstStyle/>
          <a:p>
            <a:pPr marL="0" indent="0">
              <a:buNone/>
            </a:pPr>
            <a:endParaRPr lang="en-US" b="1" dirty="0">
              <a:solidFill>
                <a:srgbClr val="FFFF00"/>
              </a:solidFill>
            </a:endParaRPr>
          </a:p>
          <a:p>
            <a:pPr marL="0" indent="0" algn="ctr">
              <a:spcBef>
                <a:spcPct val="0"/>
              </a:spcBef>
              <a:buNone/>
            </a:pPr>
            <a:r>
              <a:rPr lang="en-US" sz="4400" b="1" dirty="0">
                <a:solidFill>
                  <a:srgbClr val="FFFF00"/>
                </a:solidFill>
                <a:latin typeface="+mj-lt"/>
                <a:ea typeface="+mj-ea"/>
                <a:cs typeface="+mj-cs"/>
              </a:rPr>
              <a:t>Introduction to GRADE Approach for Rating Certainty of Evidence</a:t>
            </a:r>
            <a:endParaRPr lang="en-CA" sz="4400" b="1" dirty="0">
              <a:solidFill>
                <a:srgbClr val="FFFF00"/>
              </a:solidFill>
              <a:latin typeface="+mj-lt"/>
              <a:ea typeface="+mj-ea"/>
              <a:cs typeface="+mj-cs"/>
            </a:endParaRPr>
          </a:p>
        </p:txBody>
      </p:sp>
    </p:spTree>
    <p:extLst>
      <p:ext uri="{BB962C8B-B14F-4D97-AF65-F5344CB8AC3E}">
        <p14:creationId xmlns:p14="http://schemas.microsoft.com/office/powerpoint/2010/main" val="806994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44C78-F428-43FC-9F60-705B08EF434A}"/>
              </a:ext>
            </a:extLst>
          </p:cNvPr>
          <p:cNvSpPr>
            <a:spLocks noGrp="1"/>
          </p:cNvSpPr>
          <p:nvPr>
            <p:ph type="title"/>
          </p:nvPr>
        </p:nvSpPr>
        <p:spPr/>
        <p:txBody>
          <a:bodyPr>
            <a:normAutofit/>
          </a:bodyPr>
          <a:lstStyle/>
          <a:p>
            <a:r>
              <a:rPr lang="en-US" sz="4000" dirty="0"/>
              <a:t>Grading Certainty of Evidence</a:t>
            </a:r>
            <a:endParaRPr lang="en-CA" sz="4000" dirty="0"/>
          </a:p>
        </p:txBody>
      </p:sp>
      <p:sp>
        <p:nvSpPr>
          <p:cNvPr id="3" name="Content Placeholder 2">
            <a:extLst>
              <a:ext uri="{FF2B5EF4-FFF2-40B4-BE49-F238E27FC236}">
                <a16:creationId xmlns:a16="http://schemas.microsoft.com/office/drawing/2014/main" id="{22210587-BD33-4BA6-8E4A-AA89EACB2411}"/>
              </a:ext>
            </a:extLst>
          </p:cNvPr>
          <p:cNvSpPr>
            <a:spLocks noGrp="1"/>
          </p:cNvSpPr>
          <p:nvPr>
            <p:ph idx="1"/>
          </p:nvPr>
        </p:nvSpPr>
        <p:spPr>
          <a:xfrm>
            <a:off x="1981200" y="1600200"/>
            <a:ext cx="8229600" cy="4876800"/>
          </a:xfrm>
        </p:spPr>
        <p:txBody>
          <a:bodyPr>
            <a:normAutofit/>
          </a:bodyPr>
          <a:lstStyle/>
          <a:p>
            <a:pPr marL="0" indent="0">
              <a:buNone/>
            </a:pPr>
            <a:r>
              <a:rPr lang="en-US" dirty="0">
                <a:solidFill>
                  <a:srgbClr val="FF0000"/>
                </a:solidFill>
              </a:rPr>
              <a:t>Definition of </a:t>
            </a:r>
            <a:r>
              <a:rPr lang="en-US" dirty="0" err="1">
                <a:solidFill>
                  <a:srgbClr val="FF0000"/>
                </a:solidFill>
              </a:rPr>
              <a:t>CoE</a:t>
            </a:r>
            <a:r>
              <a:rPr lang="en-US" dirty="0"/>
              <a:t>: </a:t>
            </a:r>
            <a:r>
              <a:rPr lang="en-US" i="1" dirty="0"/>
              <a:t>the extent of our confidence that the estimates of the effect are correct or are adequate to support a particular decision or recommendation</a:t>
            </a:r>
          </a:p>
          <a:p>
            <a:r>
              <a:rPr lang="en-US" dirty="0"/>
              <a:t>Outcome specific </a:t>
            </a:r>
          </a:p>
          <a:p>
            <a:r>
              <a:rPr lang="en-US" dirty="0"/>
              <a:t>Applies to the </a:t>
            </a:r>
            <a:r>
              <a:rPr lang="en-US" i="1" dirty="0"/>
              <a:t>Body</a:t>
            </a:r>
            <a:r>
              <a:rPr lang="en-US" dirty="0"/>
              <a:t> of contributing evidence (a meta-analysis or a narrative synthesis)</a:t>
            </a:r>
          </a:p>
          <a:p>
            <a:r>
              <a:rPr lang="en-US" dirty="0"/>
              <a:t>Rated as High, moderate, low or very low</a:t>
            </a:r>
          </a:p>
          <a:p>
            <a:endParaRPr lang="en-CA" dirty="0"/>
          </a:p>
        </p:txBody>
      </p:sp>
    </p:spTree>
    <p:extLst>
      <p:ext uri="{BB962C8B-B14F-4D97-AF65-F5344CB8AC3E}">
        <p14:creationId xmlns:p14="http://schemas.microsoft.com/office/powerpoint/2010/main" val="132380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111B-75C6-483E-AB6F-EF9E347C1B45}"/>
              </a:ext>
            </a:extLst>
          </p:cNvPr>
          <p:cNvSpPr>
            <a:spLocks noGrp="1"/>
          </p:cNvSpPr>
          <p:nvPr>
            <p:ph type="title"/>
          </p:nvPr>
        </p:nvSpPr>
        <p:spPr>
          <a:xfrm>
            <a:off x="1536700" y="152400"/>
            <a:ext cx="9144000" cy="838200"/>
          </a:xfrm>
        </p:spPr>
        <p:txBody>
          <a:bodyPr>
            <a:noAutofit/>
          </a:bodyPr>
          <a:lstStyle/>
          <a:p>
            <a:pPr algn="ctr"/>
            <a:r>
              <a:rPr lang="en-US" sz="2000" b="1" i="1" dirty="0">
                <a:solidFill>
                  <a:schemeClr val="bg1"/>
                </a:solidFill>
              </a:rPr>
              <a:t>Fewer-than-four ports versus four ports for laparoscopic cholecystectomy: serious adverse events,</a:t>
            </a:r>
            <a:r>
              <a:rPr lang="en-US" sz="2000" b="1" dirty="0">
                <a:solidFill>
                  <a:schemeClr val="bg1"/>
                </a:solidFill>
              </a:rPr>
              <a:t> CDSR 2014</a:t>
            </a:r>
            <a:endParaRPr lang="en-CA" sz="2000" b="1" dirty="0">
              <a:solidFill>
                <a:schemeClr val="bg1"/>
              </a:solidFill>
            </a:endParaRPr>
          </a:p>
        </p:txBody>
      </p:sp>
      <p:pic>
        <p:nvPicPr>
          <p:cNvPr id="5" name="Picture 4">
            <a:extLst>
              <a:ext uri="{FF2B5EF4-FFF2-40B4-BE49-F238E27FC236}">
                <a16:creationId xmlns:a16="http://schemas.microsoft.com/office/drawing/2014/main" id="{E19F1A57-618A-426A-870A-19D1F6171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694" y="990600"/>
            <a:ext cx="10776011" cy="5867400"/>
          </a:xfrm>
          <a:prstGeom prst="rect">
            <a:avLst/>
          </a:prstGeom>
        </p:spPr>
      </p:pic>
    </p:spTree>
    <p:extLst>
      <p:ext uri="{BB962C8B-B14F-4D97-AF65-F5344CB8AC3E}">
        <p14:creationId xmlns:p14="http://schemas.microsoft.com/office/powerpoint/2010/main" val="2651627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CE79E-1B2D-4DD8-8885-597D3BA1B7FE}"/>
              </a:ext>
            </a:extLst>
          </p:cNvPr>
          <p:cNvSpPr>
            <a:spLocks noGrp="1"/>
          </p:cNvSpPr>
          <p:nvPr>
            <p:ph type="title"/>
          </p:nvPr>
        </p:nvSpPr>
        <p:spPr>
          <a:xfrm>
            <a:off x="0" y="152401"/>
            <a:ext cx="12192000" cy="1219198"/>
          </a:xfrm>
        </p:spPr>
        <p:txBody>
          <a:bodyPr>
            <a:normAutofit/>
          </a:bodyPr>
          <a:lstStyle/>
          <a:p>
            <a:pPr algn="ctr"/>
            <a:r>
              <a:rPr lang="en-US" sz="3600" b="1" dirty="0">
                <a:solidFill>
                  <a:schemeClr val="bg1"/>
                </a:solidFill>
              </a:rPr>
              <a:t>Example of an Evidence Profile </a:t>
            </a:r>
            <a:br>
              <a:rPr lang="en-US" sz="3600" b="1" dirty="0">
                <a:solidFill>
                  <a:schemeClr val="bg1"/>
                </a:solidFill>
              </a:rPr>
            </a:br>
            <a:r>
              <a:rPr lang="en-US" sz="3600" b="1" dirty="0">
                <a:solidFill>
                  <a:schemeClr val="bg1"/>
                </a:solidFill>
              </a:rPr>
              <a:t>(&lt; 4 ports vs. 4 ports for Lap Chole)</a:t>
            </a:r>
            <a:endParaRPr lang="en-CA" sz="3600" b="1" dirty="0">
              <a:solidFill>
                <a:schemeClr val="bg1"/>
              </a:solidFill>
            </a:endParaRPr>
          </a:p>
        </p:txBody>
      </p:sp>
      <p:graphicFrame>
        <p:nvGraphicFramePr>
          <p:cNvPr id="5" name="Table 4">
            <a:extLst>
              <a:ext uri="{FF2B5EF4-FFF2-40B4-BE49-F238E27FC236}">
                <a16:creationId xmlns:a16="http://schemas.microsoft.com/office/drawing/2014/main" id="{E59D34BD-0394-4A09-B025-B7E17662250E}"/>
              </a:ext>
            </a:extLst>
          </p:cNvPr>
          <p:cNvGraphicFramePr>
            <a:graphicFrameLocks noGrp="1"/>
          </p:cNvGraphicFramePr>
          <p:nvPr>
            <p:extLst>
              <p:ext uri="{D42A27DB-BD31-4B8C-83A1-F6EECF244321}">
                <p14:modId xmlns:p14="http://schemas.microsoft.com/office/powerpoint/2010/main" val="1175036779"/>
              </p:ext>
            </p:extLst>
          </p:nvPr>
        </p:nvGraphicFramePr>
        <p:xfrm>
          <a:off x="599208" y="1371600"/>
          <a:ext cx="10993583" cy="4738256"/>
        </p:xfrm>
        <a:graphic>
          <a:graphicData uri="http://schemas.openxmlformats.org/drawingml/2006/table">
            <a:tbl>
              <a:tblPr firstRow="1" firstCol="1" bandRow="1"/>
              <a:tblGrid>
                <a:gridCol w="611244">
                  <a:extLst>
                    <a:ext uri="{9D8B030D-6E8A-4147-A177-3AD203B41FA5}">
                      <a16:colId xmlns:a16="http://schemas.microsoft.com/office/drawing/2014/main" val="841686830"/>
                    </a:ext>
                  </a:extLst>
                </a:gridCol>
                <a:gridCol w="732173">
                  <a:extLst>
                    <a:ext uri="{9D8B030D-6E8A-4147-A177-3AD203B41FA5}">
                      <a16:colId xmlns:a16="http://schemas.microsoft.com/office/drawing/2014/main" val="2391578645"/>
                    </a:ext>
                  </a:extLst>
                </a:gridCol>
                <a:gridCol w="855300">
                  <a:extLst>
                    <a:ext uri="{9D8B030D-6E8A-4147-A177-3AD203B41FA5}">
                      <a16:colId xmlns:a16="http://schemas.microsoft.com/office/drawing/2014/main" val="3548675633"/>
                    </a:ext>
                  </a:extLst>
                </a:gridCol>
                <a:gridCol w="855300">
                  <a:extLst>
                    <a:ext uri="{9D8B030D-6E8A-4147-A177-3AD203B41FA5}">
                      <a16:colId xmlns:a16="http://schemas.microsoft.com/office/drawing/2014/main" val="666218149"/>
                    </a:ext>
                  </a:extLst>
                </a:gridCol>
                <a:gridCol w="855300">
                  <a:extLst>
                    <a:ext uri="{9D8B030D-6E8A-4147-A177-3AD203B41FA5}">
                      <a16:colId xmlns:a16="http://schemas.microsoft.com/office/drawing/2014/main" val="3312593202"/>
                    </a:ext>
                  </a:extLst>
                </a:gridCol>
                <a:gridCol w="855300">
                  <a:extLst>
                    <a:ext uri="{9D8B030D-6E8A-4147-A177-3AD203B41FA5}">
                      <a16:colId xmlns:a16="http://schemas.microsoft.com/office/drawing/2014/main" val="2012847260"/>
                    </a:ext>
                  </a:extLst>
                </a:gridCol>
                <a:gridCol w="1343417">
                  <a:extLst>
                    <a:ext uri="{9D8B030D-6E8A-4147-A177-3AD203B41FA5}">
                      <a16:colId xmlns:a16="http://schemas.microsoft.com/office/drawing/2014/main" val="209039141"/>
                    </a:ext>
                  </a:extLst>
                </a:gridCol>
                <a:gridCol w="976230">
                  <a:extLst>
                    <a:ext uri="{9D8B030D-6E8A-4147-A177-3AD203B41FA5}">
                      <a16:colId xmlns:a16="http://schemas.microsoft.com/office/drawing/2014/main" val="1906095271"/>
                    </a:ext>
                  </a:extLst>
                </a:gridCol>
                <a:gridCol w="978428">
                  <a:extLst>
                    <a:ext uri="{9D8B030D-6E8A-4147-A177-3AD203B41FA5}">
                      <a16:colId xmlns:a16="http://schemas.microsoft.com/office/drawing/2014/main" val="439639503"/>
                    </a:ext>
                  </a:extLst>
                </a:gridCol>
                <a:gridCol w="976230">
                  <a:extLst>
                    <a:ext uri="{9D8B030D-6E8A-4147-A177-3AD203B41FA5}">
                      <a16:colId xmlns:a16="http://schemas.microsoft.com/office/drawing/2014/main" val="3403095514"/>
                    </a:ext>
                  </a:extLst>
                </a:gridCol>
                <a:gridCol w="734373">
                  <a:extLst>
                    <a:ext uri="{9D8B030D-6E8A-4147-A177-3AD203B41FA5}">
                      <a16:colId xmlns:a16="http://schemas.microsoft.com/office/drawing/2014/main" val="181554413"/>
                    </a:ext>
                  </a:extLst>
                </a:gridCol>
                <a:gridCol w="1220288">
                  <a:extLst>
                    <a:ext uri="{9D8B030D-6E8A-4147-A177-3AD203B41FA5}">
                      <a16:colId xmlns:a16="http://schemas.microsoft.com/office/drawing/2014/main" val="625167408"/>
                    </a:ext>
                  </a:extLst>
                </a:gridCol>
              </a:tblGrid>
              <a:tr h="345483">
                <a:tc gridSpan="7">
                  <a:txBody>
                    <a:bodyPr/>
                    <a:lstStyle/>
                    <a:p>
                      <a:pPr algn="ctr">
                        <a:lnSpc>
                          <a:spcPct val="107000"/>
                        </a:lnSpc>
                        <a:spcAft>
                          <a:spcPts val="800"/>
                        </a:spcAft>
                      </a:pPr>
                      <a:r>
                        <a:rPr lang="en-CA" sz="900" b="1" dirty="0">
                          <a:effectLst/>
                          <a:latin typeface="Arial Narrow" panose="020B0606020202030204" pitchFamily="34" charset="0"/>
                          <a:ea typeface="Times New Roman" panose="02020603050405020304" pitchFamily="18" charset="0"/>
                          <a:cs typeface="Times New Roman" panose="02020603050405020304" pitchFamily="18" charset="0"/>
                        </a:rPr>
                        <a:t>Certainty assessment</a:t>
                      </a:r>
                      <a:endParaRPr lang="en-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lnSpc>
                          <a:spcPct val="107000"/>
                        </a:lnSpc>
                        <a:spcAft>
                          <a:spcPts val="800"/>
                        </a:spcAft>
                      </a:pPr>
                      <a:r>
                        <a:rPr lang="en-CA" sz="900" b="1">
                          <a:effectLst/>
                          <a:latin typeface="Arial Narrow" panose="020B0606020202030204" pitchFamily="34" charset="0"/>
                          <a:ea typeface="Times New Roman" panose="02020603050405020304" pitchFamily="18" charset="0"/>
                          <a:cs typeface="Times New Roman" panose="02020603050405020304" pitchFamily="18" charset="0"/>
                        </a:rPr>
                        <a:t>№ of patients</a:t>
                      </a:r>
                      <a:endParaRPr lang="en-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hMerge="1">
                  <a:txBody>
                    <a:bodyPr/>
                    <a:lstStyle/>
                    <a:p>
                      <a:endParaRPr lang="en-CA"/>
                    </a:p>
                  </a:txBody>
                  <a:tcPr/>
                </a:tc>
                <a:tc gridSpan="2">
                  <a:txBody>
                    <a:bodyPr/>
                    <a:lstStyle/>
                    <a:p>
                      <a:pPr algn="ctr">
                        <a:lnSpc>
                          <a:spcPct val="107000"/>
                        </a:lnSpc>
                        <a:spcAft>
                          <a:spcPts val="800"/>
                        </a:spcAft>
                      </a:pPr>
                      <a:r>
                        <a:rPr lang="en-CA" sz="900" b="1">
                          <a:effectLst/>
                          <a:latin typeface="Arial Narrow" panose="020B0606020202030204" pitchFamily="34" charset="0"/>
                          <a:ea typeface="Times New Roman" panose="02020603050405020304" pitchFamily="18" charset="0"/>
                          <a:cs typeface="Times New Roman" panose="02020603050405020304" pitchFamily="18" charset="0"/>
                        </a:rPr>
                        <a:t>Effect</a:t>
                      </a:r>
                      <a:endParaRPr lang="en-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hMerge="1">
                  <a:txBody>
                    <a:bodyPr/>
                    <a:lstStyle/>
                    <a:p>
                      <a:endParaRPr lang="en-CA"/>
                    </a:p>
                  </a:txBody>
                  <a:tcPr/>
                </a:tc>
                <a:tc rowSpan="2">
                  <a:txBody>
                    <a:bodyPr/>
                    <a:lstStyle/>
                    <a:p>
                      <a:pPr algn="ctr">
                        <a:lnSpc>
                          <a:spcPct val="107000"/>
                        </a:lnSpc>
                        <a:spcAft>
                          <a:spcPts val="800"/>
                        </a:spcAft>
                      </a:pPr>
                      <a:r>
                        <a:rPr lang="en-CA" sz="900" b="1">
                          <a:effectLst/>
                          <a:latin typeface="Arial Narrow" panose="020B0606020202030204" pitchFamily="34" charset="0"/>
                          <a:ea typeface="Times New Roman" panose="02020603050405020304" pitchFamily="18" charset="0"/>
                          <a:cs typeface="Times New Roman" panose="02020603050405020304" pitchFamily="18" charset="0"/>
                        </a:rPr>
                        <a:t>Certainty</a:t>
                      </a:r>
                      <a:endParaRPr lang="en-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extLst>
                  <a:ext uri="{0D108BD9-81ED-4DB2-BD59-A6C34878D82A}">
                    <a16:rowId xmlns:a16="http://schemas.microsoft.com/office/drawing/2014/main" val="3090719416"/>
                  </a:ext>
                </a:extLst>
              </a:tr>
              <a:tr h="999761">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 of studies</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Study design</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a:effectLst/>
                          <a:latin typeface="Arial Narrow" panose="020B0606020202030204" pitchFamily="34" charset="0"/>
                          <a:ea typeface="Times New Roman" panose="02020603050405020304" pitchFamily="18" charset="0"/>
                          <a:cs typeface="Times New Roman" panose="02020603050405020304" pitchFamily="18" charset="0"/>
                        </a:rPr>
                        <a:t>Risk of bias</a:t>
                      </a:r>
                      <a:endParaRPr lang="en-CA" sz="85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Inconsistency</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Indirectness</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Imprecision</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Other considerations</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fewer than four ports </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four ports</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Relative</a:t>
                      </a:r>
                      <a:b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b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(95% CI)</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a:txBody>
                    <a:bodyPr/>
                    <a:lstStyle/>
                    <a:p>
                      <a:pPr algn="ctr">
                        <a:lnSpc>
                          <a:spcPct val="107000"/>
                        </a:lnSpc>
                        <a:spcAft>
                          <a:spcPts val="800"/>
                        </a:spcAft>
                      </a:pP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Absolute</a:t>
                      </a:r>
                      <a:b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br>
                      <a:r>
                        <a:rPr lang="en-CA" sz="850" b="1" dirty="0">
                          <a:effectLst/>
                          <a:latin typeface="Arial Narrow" panose="020B0606020202030204" pitchFamily="34" charset="0"/>
                          <a:ea typeface="Times New Roman" panose="02020603050405020304" pitchFamily="18" charset="0"/>
                          <a:cs typeface="Times New Roman" panose="02020603050405020304" pitchFamily="18" charset="0"/>
                        </a:rPr>
                        <a:t>(95% CI)</a:t>
                      </a:r>
                      <a:endParaRPr lang="en-CA" sz="8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D"/>
                    </a:solidFill>
                  </a:tcPr>
                </a:tc>
                <a:tc vMerge="1">
                  <a:txBody>
                    <a:bodyPr/>
                    <a:lstStyle/>
                    <a:p>
                      <a:endParaRPr lang="en-CA"/>
                    </a:p>
                  </a:txBody>
                  <a:tcPr/>
                </a:tc>
                <a:extLst>
                  <a:ext uri="{0D108BD9-81ED-4DB2-BD59-A6C34878D82A}">
                    <a16:rowId xmlns:a16="http://schemas.microsoft.com/office/drawing/2014/main" val="300876414"/>
                  </a:ext>
                </a:extLst>
              </a:tr>
              <a:tr h="303020">
                <a:tc gridSpan="12">
                  <a:txBody>
                    <a:bodyPr/>
                    <a:lstStyle/>
                    <a:p>
                      <a:pPr>
                        <a:lnSpc>
                          <a:spcPct val="107000"/>
                        </a:lnSpc>
                        <a:spcAft>
                          <a:spcPts val="800"/>
                        </a:spcAft>
                      </a:pPr>
                      <a:r>
                        <a:rPr lang="en-CA" sz="1000" b="1" dirty="0">
                          <a:solidFill>
                            <a:srgbClr val="FFFFFF"/>
                          </a:solidFill>
                          <a:effectLst/>
                          <a:latin typeface="Arial Narrow" panose="020B0606020202030204" pitchFamily="34" charset="0"/>
                          <a:ea typeface="Times New Roman" panose="02020603050405020304" pitchFamily="18" charset="0"/>
                          <a:cs typeface="Cambria Math" panose="02040503050406030204" pitchFamily="18" charset="0"/>
                        </a:rPr>
                        <a:t>SERIOUS ADVERSE EVENTS</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29476776"/>
                  </a:ext>
                </a:extLst>
              </a:tr>
              <a:tr h="1393486">
                <a:tc>
                  <a:txBody>
                    <a:bodyPr/>
                    <a:lstStyle/>
                    <a:p>
                      <a:pP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7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randomised trials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very serious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not serious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not serious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t>very serious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t>none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t>6/318 (1.9%)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t>0.0%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b="1">
                          <a:effectLst/>
                          <a:latin typeface="Arial Narrow" panose="020B0606020202030204" pitchFamily="34" charset="0"/>
                          <a:ea typeface="Times New Roman" panose="02020603050405020304" pitchFamily="18" charset="0"/>
                          <a:cs typeface="Times New Roman" panose="02020603050405020304" pitchFamily="18" charset="0"/>
                        </a:rPr>
                        <a:t>RR 3.93</a:t>
                      </a:r>
                      <a:br>
                        <a:rPr lang="en-CA" sz="1000">
                          <a:effectLst/>
                          <a:latin typeface="Arial Narrow" panose="020B0606020202030204" pitchFamily="34" charset="0"/>
                          <a:ea typeface="Times New Roman" panose="02020603050405020304" pitchFamily="18" charset="0"/>
                          <a:cs typeface="Times New Roman" panose="02020603050405020304" pitchFamily="18" charset="0"/>
                        </a:rPr>
                      </a:br>
                      <a:r>
                        <a:rPr lang="en-CA" sz="1000">
                          <a:effectLst/>
                          <a:latin typeface="Arial Narrow" panose="020B0606020202030204" pitchFamily="34" charset="0"/>
                          <a:ea typeface="Times New Roman" panose="02020603050405020304" pitchFamily="18" charset="0"/>
                          <a:cs typeface="Times New Roman" panose="02020603050405020304" pitchFamily="18" charset="0"/>
                        </a:rPr>
                        <a:t>(0.86 to 18.04)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b="1">
                          <a:effectLst/>
                          <a:latin typeface="Arial Narrow" panose="020B0606020202030204" pitchFamily="34" charset="0"/>
                          <a:ea typeface="Times New Roman" panose="02020603050405020304" pitchFamily="18" charset="0"/>
                          <a:cs typeface="Times New Roman" panose="02020603050405020304" pitchFamily="18" charset="0"/>
                        </a:rPr>
                        <a:t>1 more per 1,000</a:t>
                      </a:r>
                      <a:br>
                        <a:rPr lang="en-CA" sz="1000">
                          <a:effectLst/>
                          <a:latin typeface="Arial Narrow" panose="020B0606020202030204" pitchFamily="34" charset="0"/>
                          <a:ea typeface="Times New Roman" panose="02020603050405020304" pitchFamily="18" charset="0"/>
                          <a:cs typeface="Times New Roman" panose="02020603050405020304" pitchFamily="18" charset="0"/>
                        </a:rPr>
                      </a:br>
                      <a:r>
                        <a:rPr lang="en-CA" sz="1000">
                          <a:effectLst/>
                          <a:latin typeface="Arial Narrow" panose="020B0606020202030204" pitchFamily="34" charset="0"/>
                          <a:ea typeface="Times New Roman" panose="02020603050405020304" pitchFamily="18" charset="0"/>
                          <a:cs typeface="Times New Roman" panose="02020603050405020304" pitchFamily="18" charset="0"/>
                        </a:rPr>
                        <a:t>(from 0 fewer to 5 more)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a:effectLst/>
                          <a:latin typeface="Cambria Math" panose="02040503050406030204" pitchFamily="18" charset="0"/>
                          <a:ea typeface="Times New Roman" panose="02020603050405020304" pitchFamily="18" charset="0"/>
                          <a:cs typeface="Cambria Math" panose="02040503050406030204" pitchFamily="18" charset="0"/>
                        </a:rPr>
                        <a:t>⨁</a:t>
                      </a:r>
                      <a:r>
                        <a:rPr lang="en-CA" sz="1000">
                          <a:effectLst/>
                          <a:latin typeface="MS Gothic" panose="020B0609070205080204" pitchFamily="49" charset="-128"/>
                          <a:ea typeface="Times New Roman" panose="02020603050405020304" pitchFamily="18" charset="0"/>
                          <a:cs typeface="MS Gothic" panose="020B0609070205080204" pitchFamily="49" charset="-128"/>
                        </a:rPr>
                        <a:t>◯◯◯</a:t>
                      </a:r>
                      <a:br>
                        <a:rPr lang="en-CA" sz="1000">
                          <a:effectLst/>
                          <a:latin typeface="Arial Narrow" panose="020B0606020202030204" pitchFamily="34" charset="0"/>
                          <a:ea typeface="Times New Roman" panose="02020603050405020304" pitchFamily="18" charset="0"/>
                          <a:cs typeface="Times New Roman" panose="02020603050405020304" pitchFamily="18" charset="0"/>
                        </a:rPr>
                      </a:br>
                      <a:r>
                        <a:rPr lang="en-CA" sz="1000">
                          <a:effectLst/>
                          <a:latin typeface="Arial Narrow" panose="020B0606020202030204" pitchFamily="34" charset="0"/>
                          <a:ea typeface="Times New Roman" panose="02020603050405020304" pitchFamily="18" charset="0"/>
                          <a:cs typeface="Times New Roman" panose="02020603050405020304" pitchFamily="18" charset="0"/>
                        </a:rPr>
                        <a:t>VERY LOW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102730"/>
                  </a:ext>
                </a:extLst>
              </a:tr>
              <a:tr h="303020">
                <a:tc gridSpan="12">
                  <a:txBody>
                    <a:bodyPr/>
                    <a:lstStyle/>
                    <a:p>
                      <a:pPr>
                        <a:lnSpc>
                          <a:spcPct val="107000"/>
                        </a:lnSpc>
                        <a:spcAft>
                          <a:spcPts val="800"/>
                        </a:spcAft>
                      </a:pPr>
                      <a:r>
                        <a:rPr lang="en-CA" sz="1000" b="1" dirty="0">
                          <a:solidFill>
                            <a:srgbClr val="FFFFFF"/>
                          </a:solidFill>
                          <a:effectLst/>
                          <a:latin typeface="Arial Narrow" panose="020B0606020202030204" pitchFamily="34" charset="0"/>
                          <a:ea typeface="Times New Roman" panose="02020603050405020304" pitchFamily="18" charset="0"/>
                          <a:cs typeface="Cambria Math" panose="02040503050406030204" pitchFamily="18" charset="0"/>
                        </a:rPr>
                        <a:t>CONVERSION TO OPEN CHOLECYSTECTOMY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045218774"/>
                  </a:ext>
                </a:extLst>
              </a:tr>
              <a:tr h="1393486">
                <a:tc>
                  <a:txBody>
                    <a:bodyPr/>
                    <a:lstStyle/>
                    <a:p>
                      <a:pP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5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randomised trials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very serious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t>not serious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not serious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t>very serious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t>none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3/289 (1.0%)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a:effectLst/>
                          <a:latin typeface="Arial Narrow" panose="020B0606020202030204" pitchFamily="34" charset="0"/>
                          <a:ea typeface="Times New Roman" panose="02020603050405020304" pitchFamily="18" charset="0"/>
                          <a:cs typeface="Times New Roman" panose="02020603050405020304" pitchFamily="18" charset="0"/>
                        </a:rPr>
                        <a:t>5/292 (1.7%)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b="1" dirty="0">
                          <a:effectLst/>
                          <a:latin typeface="Arial Narrow" panose="020B0606020202030204" pitchFamily="34" charset="0"/>
                          <a:ea typeface="Times New Roman" panose="02020603050405020304" pitchFamily="18" charset="0"/>
                          <a:cs typeface="Times New Roman" panose="02020603050405020304" pitchFamily="18" charset="0"/>
                        </a:rPr>
                        <a:t>RR 0.68</a:t>
                      </a:r>
                      <a:b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br>
                      <a: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t>(0.19 to 2.35)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b="1">
                          <a:effectLst/>
                          <a:latin typeface="Arial Narrow" panose="020B0606020202030204" pitchFamily="34" charset="0"/>
                          <a:ea typeface="Times New Roman" panose="02020603050405020304" pitchFamily="18" charset="0"/>
                          <a:cs typeface="Times New Roman" panose="02020603050405020304" pitchFamily="18" charset="0"/>
                        </a:rPr>
                        <a:t>5 fewer per 1,000</a:t>
                      </a:r>
                      <a:br>
                        <a:rPr lang="en-CA" sz="1000">
                          <a:effectLst/>
                          <a:latin typeface="Arial Narrow" panose="020B0606020202030204" pitchFamily="34" charset="0"/>
                          <a:ea typeface="Times New Roman" panose="02020603050405020304" pitchFamily="18" charset="0"/>
                          <a:cs typeface="Times New Roman" panose="02020603050405020304" pitchFamily="18" charset="0"/>
                        </a:rPr>
                      </a:br>
                      <a:r>
                        <a:rPr lang="en-CA" sz="1000">
                          <a:effectLst/>
                          <a:latin typeface="Arial Narrow" panose="020B0606020202030204" pitchFamily="34" charset="0"/>
                          <a:ea typeface="Times New Roman" panose="02020603050405020304" pitchFamily="18" charset="0"/>
                          <a:cs typeface="Times New Roman" panose="02020603050405020304" pitchFamily="18" charset="0"/>
                        </a:rPr>
                        <a:t>(from 14 fewer to 23 more) </a:t>
                      </a:r>
                      <a:endParaRPr lang="en-CA"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CA" sz="1000" dirty="0">
                          <a:effectLst/>
                          <a:latin typeface="Cambria Math" panose="02040503050406030204" pitchFamily="18" charset="0"/>
                          <a:ea typeface="Times New Roman" panose="02020603050405020304" pitchFamily="18" charset="0"/>
                          <a:cs typeface="Cambria Math" panose="02040503050406030204" pitchFamily="18" charset="0"/>
                        </a:rPr>
                        <a:t>⨁</a:t>
                      </a:r>
                      <a:r>
                        <a:rPr lang="en-CA" sz="1000" dirty="0">
                          <a:effectLst/>
                          <a:latin typeface="MS Gothic" panose="020B0609070205080204" pitchFamily="49" charset="-128"/>
                          <a:ea typeface="Times New Roman" panose="02020603050405020304" pitchFamily="18" charset="0"/>
                          <a:cs typeface="MS Gothic" panose="020B0609070205080204" pitchFamily="49" charset="-128"/>
                        </a:rPr>
                        <a:t>◯◯◯</a:t>
                      </a:r>
                      <a:b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br>
                      <a:r>
                        <a:rPr lang="en-CA" sz="1000" dirty="0">
                          <a:effectLst/>
                          <a:latin typeface="Arial Narrow" panose="020B0606020202030204" pitchFamily="34" charset="0"/>
                          <a:ea typeface="Times New Roman" panose="02020603050405020304" pitchFamily="18" charset="0"/>
                          <a:cs typeface="Times New Roman" panose="02020603050405020304" pitchFamily="18" charset="0"/>
                        </a:rPr>
                        <a:t>VERY LOW </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1750" marR="31750" marT="31750" marB="317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9882731"/>
                  </a:ext>
                </a:extLst>
              </a:tr>
            </a:tbl>
          </a:graphicData>
        </a:graphic>
      </p:graphicFrame>
    </p:spTree>
    <p:extLst>
      <p:ext uri="{BB962C8B-B14F-4D97-AF65-F5344CB8AC3E}">
        <p14:creationId xmlns:p14="http://schemas.microsoft.com/office/powerpoint/2010/main" val="4000768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41276"/>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209550" y="22226"/>
            <a:ext cx="10515600" cy="882649"/>
          </a:xfrm>
        </p:spPr>
        <p:txBody>
          <a:bodyPr>
            <a:normAutofit/>
          </a:bodyPr>
          <a:lstStyle/>
          <a:p>
            <a:r>
              <a:rPr lang="en-US" sz="4000" dirty="0"/>
              <a:t>Consensus Work Groups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063482093"/>
              </p:ext>
            </p:extLst>
          </p:nvPr>
        </p:nvGraphicFramePr>
        <p:xfrm>
          <a:off x="242887" y="825501"/>
          <a:ext cx="11730038" cy="4739005"/>
        </p:xfrm>
        <a:graphic>
          <a:graphicData uri="http://schemas.openxmlformats.org/drawingml/2006/table">
            <a:tbl>
              <a:tblPr firstRow="1" bandRow="1">
                <a:tableStyleId>{5C22544A-7EE6-4342-B048-85BDC9FD1C3A}</a:tableStyleId>
              </a:tblPr>
              <a:tblGrid>
                <a:gridCol w="1410829">
                  <a:extLst>
                    <a:ext uri="{9D8B030D-6E8A-4147-A177-3AD203B41FA5}">
                      <a16:colId xmlns:a16="http://schemas.microsoft.com/office/drawing/2014/main" val="4050705086"/>
                    </a:ext>
                  </a:extLst>
                </a:gridCol>
                <a:gridCol w="1677793">
                  <a:extLst>
                    <a:ext uri="{9D8B030D-6E8A-4147-A177-3AD203B41FA5}">
                      <a16:colId xmlns:a16="http://schemas.microsoft.com/office/drawing/2014/main" val="2214728000"/>
                    </a:ext>
                  </a:extLst>
                </a:gridCol>
                <a:gridCol w="2507404">
                  <a:extLst>
                    <a:ext uri="{9D8B030D-6E8A-4147-A177-3AD203B41FA5}">
                      <a16:colId xmlns:a16="http://schemas.microsoft.com/office/drawing/2014/main" val="615122890"/>
                    </a:ext>
                  </a:extLst>
                </a:gridCol>
                <a:gridCol w="6134012">
                  <a:extLst>
                    <a:ext uri="{9D8B030D-6E8A-4147-A177-3AD203B41FA5}">
                      <a16:colId xmlns:a16="http://schemas.microsoft.com/office/drawing/2014/main" val="2945140206"/>
                    </a:ext>
                  </a:extLst>
                </a:gridCol>
              </a:tblGrid>
              <a:tr h="628967">
                <a:tc>
                  <a:txBody>
                    <a:bodyPr/>
                    <a:lstStyle/>
                    <a:p>
                      <a:r>
                        <a:rPr lang="en-US" dirty="0"/>
                        <a:t>Work Groups</a:t>
                      </a:r>
                    </a:p>
                  </a:txBody>
                  <a:tcPr/>
                </a:tc>
                <a:tc>
                  <a:txBody>
                    <a:bodyPr/>
                    <a:lstStyle/>
                    <a:p>
                      <a:r>
                        <a:rPr lang="en-US" dirty="0"/>
                        <a:t>PICO</a:t>
                      </a:r>
                      <a:r>
                        <a:rPr lang="en-US" baseline="0" dirty="0"/>
                        <a:t> Questions</a:t>
                      </a:r>
                      <a:endParaRPr lang="en-US" dirty="0"/>
                    </a:p>
                  </a:txBody>
                  <a:tcPr/>
                </a:tc>
                <a:tc>
                  <a:txBody>
                    <a:bodyPr/>
                    <a:lstStyle/>
                    <a:p>
                      <a:r>
                        <a:rPr lang="en-US" dirty="0"/>
                        <a:t>Leads</a:t>
                      </a:r>
                    </a:p>
                  </a:txBody>
                  <a:tcPr/>
                </a:tc>
                <a:tc>
                  <a:txBody>
                    <a:bodyPr/>
                    <a:lstStyle/>
                    <a:p>
                      <a:r>
                        <a:rPr lang="en-US" dirty="0"/>
                        <a:t>Members</a:t>
                      </a:r>
                    </a:p>
                  </a:txBody>
                  <a:tcPr/>
                </a:tc>
                <a:extLst>
                  <a:ext uri="{0D108BD9-81ED-4DB2-BD59-A6C34878D82A}">
                    <a16:rowId xmlns:a16="http://schemas.microsoft.com/office/drawing/2014/main" val="698990279"/>
                  </a:ext>
                </a:extLst>
              </a:tr>
              <a:tr h="628967">
                <a:tc>
                  <a:txBody>
                    <a:bodyPr/>
                    <a:lstStyle/>
                    <a:p>
                      <a:r>
                        <a:rPr lang="en-US" dirty="0"/>
                        <a:t>1</a:t>
                      </a:r>
                    </a:p>
                  </a:txBody>
                  <a:tcPr/>
                </a:tc>
                <a:tc>
                  <a:txBody>
                    <a:bodyPr/>
                    <a:lstStyle/>
                    <a:p>
                      <a:r>
                        <a:rPr lang="en-US" dirty="0"/>
                        <a:t>1,2,3</a:t>
                      </a:r>
                    </a:p>
                  </a:txBody>
                  <a:tcPr/>
                </a:tc>
                <a:tc>
                  <a:txBody>
                    <a:bodyPr/>
                    <a:lstStyle/>
                    <a:p>
                      <a:r>
                        <a:rPr lang="en-US" dirty="0"/>
                        <a:t>Daniel </a:t>
                      </a:r>
                      <a:r>
                        <a:rPr lang="en-US" dirty="0" err="1"/>
                        <a:t>Deziel</a:t>
                      </a:r>
                      <a:r>
                        <a:rPr lang="en-US" dirty="0"/>
                        <a:t>, Marian</a:t>
                      </a:r>
                      <a:r>
                        <a:rPr lang="en-US" baseline="0" dirty="0"/>
                        <a:t> McDonald</a:t>
                      </a:r>
                      <a:endParaRPr lang="en-US" dirty="0"/>
                    </a:p>
                  </a:txBody>
                  <a:tcPr/>
                </a:tc>
                <a:tc>
                  <a:txBody>
                    <a:bodyPr/>
                    <a:lstStyle/>
                    <a:p>
                      <a:r>
                        <a:rPr lang="en-US" sz="1800" kern="1200" dirty="0">
                          <a:solidFill>
                            <a:schemeClr val="dk1"/>
                          </a:solidFill>
                          <a:effectLst/>
                          <a:latin typeface="+mn-lt"/>
                          <a:ea typeface="+mn-ea"/>
                          <a:cs typeface="+mn-cs"/>
                        </a:rPr>
                        <a:t>Maria Altieri, Ben </a:t>
                      </a:r>
                      <a:r>
                        <a:rPr lang="en-US" sz="1800" kern="1200" dirty="0" err="1">
                          <a:solidFill>
                            <a:schemeClr val="dk1"/>
                          </a:solidFill>
                          <a:effectLst/>
                          <a:latin typeface="+mn-lt"/>
                          <a:ea typeface="+mn-ea"/>
                          <a:cs typeface="+mn-cs"/>
                        </a:rPr>
                        <a:t>Veenstra</a:t>
                      </a:r>
                      <a:r>
                        <a:rPr lang="en-US" sz="1800" kern="1200" dirty="0">
                          <a:solidFill>
                            <a:schemeClr val="dk1"/>
                          </a:solidFill>
                          <a:effectLst/>
                          <a:latin typeface="+mn-lt"/>
                          <a:ea typeface="+mn-ea"/>
                          <a:cs typeface="+mn-cs"/>
                        </a:rPr>
                        <a:t>, Justin Gerard, Ismael </a:t>
                      </a:r>
                      <a:r>
                        <a:rPr lang="en-US" sz="1800" kern="1200" dirty="0" err="1">
                          <a:solidFill>
                            <a:schemeClr val="dk1"/>
                          </a:solidFill>
                          <a:effectLst/>
                          <a:latin typeface="+mn-lt"/>
                          <a:ea typeface="+mn-ea"/>
                          <a:cs typeface="+mn-cs"/>
                        </a:rPr>
                        <a:t>Domiguez</a:t>
                      </a:r>
                      <a:r>
                        <a:rPr lang="en-US" sz="1800" kern="1200" dirty="0">
                          <a:solidFill>
                            <a:schemeClr val="dk1"/>
                          </a:solidFill>
                          <a:effectLst/>
                          <a:latin typeface="+mn-lt"/>
                          <a:ea typeface="+mn-ea"/>
                          <a:cs typeface="+mn-cs"/>
                        </a:rPr>
                        <a:t>-Rosado, </a:t>
                      </a:r>
                      <a:r>
                        <a:rPr lang="en-US" sz="1800" kern="1200" dirty="0" err="1">
                          <a:solidFill>
                            <a:schemeClr val="dk1"/>
                          </a:solidFill>
                          <a:effectLst/>
                          <a:latin typeface="+mn-lt"/>
                          <a:ea typeface="+mn-ea"/>
                          <a:cs typeface="+mn-cs"/>
                        </a:rPr>
                        <a:t>MacKenzie</a:t>
                      </a:r>
                      <a:r>
                        <a:rPr lang="en-US" sz="1800" kern="1200" dirty="0">
                          <a:solidFill>
                            <a:schemeClr val="dk1"/>
                          </a:solidFill>
                          <a:effectLst/>
                          <a:latin typeface="+mn-lt"/>
                          <a:ea typeface="+mn-ea"/>
                          <a:cs typeface="+mn-cs"/>
                        </a:rPr>
                        <a:t> Landin</a:t>
                      </a:r>
                      <a:endParaRPr lang="en-US" dirty="0"/>
                    </a:p>
                  </a:txBody>
                  <a:tcPr/>
                </a:tc>
                <a:extLst>
                  <a:ext uri="{0D108BD9-81ED-4DB2-BD59-A6C34878D82A}">
                    <a16:rowId xmlns:a16="http://schemas.microsoft.com/office/drawing/2014/main" val="3148719751"/>
                  </a:ext>
                </a:extLst>
              </a:tr>
              <a:tr h="628967">
                <a:tc>
                  <a:txBody>
                    <a:bodyPr/>
                    <a:lstStyle/>
                    <a:p>
                      <a:r>
                        <a:rPr lang="en-US" dirty="0"/>
                        <a:t>2</a:t>
                      </a:r>
                    </a:p>
                  </a:txBody>
                  <a:tcPr/>
                </a:tc>
                <a:tc>
                  <a:txBody>
                    <a:bodyPr/>
                    <a:lstStyle/>
                    <a:p>
                      <a:r>
                        <a:rPr lang="en-US" dirty="0"/>
                        <a:t>4,5</a:t>
                      </a:r>
                    </a:p>
                  </a:txBody>
                  <a:tcPr/>
                </a:tc>
                <a:tc>
                  <a:txBody>
                    <a:bodyPr/>
                    <a:lstStyle/>
                    <a:p>
                      <a:r>
                        <a:rPr lang="en-US" dirty="0"/>
                        <a:t>Michael Brunt, Adnan </a:t>
                      </a:r>
                      <a:r>
                        <a:rPr lang="en-US" dirty="0" err="1"/>
                        <a:t>Alseidi</a:t>
                      </a:r>
                      <a:r>
                        <a:rPr lang="en-US" dirty="0"/>
                        <a:t>, Mike </a:t>
                      </a:r>
                      <a:r>
                        <a:rPr lang="en-US" dirty="0" err="1"/>
                        <a:t>Ujiki</a:t>
                      </a:r>
                      <a:endParaRPr lang="en-US" dirty="0"/>
                    </a:p>
                  </a:txBody>
                  <a:tcPr/>
                </a:tc>
                <a:tc>
                  <a:txBody>
                    <a:bodyPr/>
                    <a:lstStyle/>
                    <a:p>
                      <a:r>
                        <a:rPr lang="en-US" sz="1800" kern="1200" dirty="0">
                          <a:solidFill>
                            <a:schemeClr val="dk1"/>
                          </a:solidFill>
                          <a:effectLst/>
                          <a:latin typeface="+mn-lt"/>
                          <a:ea typeface="+mn-ea"/>
                          <a:cs typeface="+mn-cs"/>
                        </a:rPr>
                        <a:t>Tim </a:t>
                      </a:r>
                      <a:r>
                        <a:rPr lang="en-US" sz="1800" kern="1200" dirty="0" err="1">
                          <a:solidFill>
                            <a:schemeClr val="dk1"/>
                          </a:solidFill>
                          <a:effectLst/>
                          <a:latin typeface="+mn-lt"/>
                          <a:ea typeface="+mn-ea"/>
                          <a:cs typeface="+mn-cs"/>
                        </a:rPr>
                        <a:t>Schaffner</a:t>
                      </a:r>
                      <a:r>
                        <a:rPr lang="en-US" sz="1800" kern="1200" dirty="0">
                          <a:solidFill>
                            <a:schemeClr val="dk1"/>
                          </a:solidFill>
                          <a:effectLst/>
                          <a:latin typeface="+mn-lt"/>
                          <a:ea typeface="+mn-ea"/>
                          <a:cs typeface="+mn-cs"/>
                        </a:rPr>
                        <a:t>, Eugene </a:t>
                      </a:r>
                      <a:r>
                        <a:rPr lang="en-US" sz="1800" kern="1200" dirty="0" err="1">
                          <a:solidFill>
                            <a:schemeClr val="dk1"/>
                          </a:solidFill>
                          <a:effectLst/>
                          <a:latin typeface="+mn-lt"/>
                          <a:ea typeface="+mn-ea"/>
                          <a:cs typeface="+mn-cs"/>
                        </a:rPr>
                        <a:t>Ceppa</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Sadiq</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Sikora</a:t>
                      </a:r>
                      <a:r>
                        <a:rPr lang="en-US" sz="1800" kern="1200" dirty="0">
                          <a:solidFill>
                            <a:schemeClr val="dk1"/>
                          </a:solidFill>
                          <a:effectLst/>
                          <a:latin typeface="+mn-lt"/>
                          <a:ea typeface="+mn-ea"/>
                          <a:cs typeface="+mn-cs"/>
                        </a:rPr>
                        <a:t>, Sara Holden, </a:t>
                      </a:r>
                      <a:r>
                        <a:rPr lang="en-US" sz="1800" kern="1200" dirty="0" err="1">
                          <a:solidFill>
                            <a:schemeClr val="dk1"/>
                          </a:solidFill>
                          <a:effectLst/>
                          <a:latin typeface="+mn-lt"/>
                          <a:ea typeface="+mn-ea"/>
                          <a:cs typeface="+mn-cs"/>
                        </a:rPr>
                        <a:t>Shanley</a:t>
                      </a:r>
                      <a:r>
                        <a:rPr lang="en-US" sz="1800" kern="1200" dirty="0">
                          <a:solidFill>
                            <a:schemeClr val="dk1"/>
                          </a:solidFill>
                          <a:effectLst/>
                          <a:latin typeface="+mn-lt"/>
                          <a:ea typeface="+mn-ea"/>
                          <a:cs typeface="+mn-cs"/>
                        </a:rPr>
                        <a:t> Deal, Alessandro Paganini, Bailey Su</a:t>
                      </a:r>
                      <a:endParaRPr lang="en-US" dirty="0"/>
                    </a:p>
                  </a:txBody>
                  <a:tcPr/>
                </a:tc>
                <a:extLst>
                  <a:ext uri="{0D108BD9-81ED-4DB2-BD59-A6C34878D82A}">
                    <a16:rowId xmlns:a16="http://schemas.microsoft.com/office/drawing/2014/main" val="3886908097"/>
                  </a:ext>
                </a:extLst>
              </a:tr>
              <a:tr h="898525">
                <a:tc>
                  <a:txBody>
                    <a:bodyPr/>
                    <a:lstStyle/>
                    <a:p>
                      <a:r>
                        <a:rPr lang="en-US" dirty="0"/>
                        <a:t>3</a:t>
                      </a:r>
                    </a:p>
                  </a:txBody>
                  <a:tcPr/>
                </a:tc>
                <a:tc>
                  <a:txBody>
                    <a:bodyPr/>
                    <a:lstStyle/>
                    <a:p>
                      <a:r>
                        <a:rPr lang="en-US" dirty="0"/>
                        <a:t>6,7,9</a:t>
                      </a:r>
                    </a:p>
                  </a:txBody>
                  <a:tcPr/>
                </a:tc>
                <a:tc>
                  <a:txBody>
                    <a:bodyPr/>
                    <a:lstStyle/>
                    <a:p>
                      <a:r>
                        <a:rPr lang="en-US" dirty="0"/>
                        <a:t>Dana</a:t>
                      </a:r>
                      <a:r>
                        <a:rPr lang="en-US" baseline="0" dirty="0"/>
                        <a:t> </a:t>
                      </a:r>
                      <a:r>
                        <a:rPr lang="en-US" baseline="0" dirty="0" err="1"/>
                        <a:t>Telem</a:t>
                      </a:r>
                      <a:r>
                        <a:rPr lang="en-US" baseline="0" dirty="0"/>
                        <a:t>, Taylor </a:t>
                      </a:r>
                      <a:r>
                        <a:rPr lang="en-US" baseline="0" dirty="0" err="1"/>
                        <a:t>Riall</a:t>
                      </a:r>
                      <a:endParaRPr lang="en-US" dirty="0"/>
                    </a:p>
                  </a:txBody>
                  <a:tcPr/>
                </a:tc>
                <a:tc>
                  <a:txBody>
                    <a:bodyPr/>
                    <a:lstStyle/>
                    <a:p>
                      <a:r>
                        <a:rPr lang="en-US" sz="1800" kern="1200" dirty="0">
                          <a:solidFill>
                            <a:schemeClr val="dk1"/>
                          </a:solidFill>
                          <a:effectLst/>
                          <a:latin typeface="+mn-lt"/>
                          <a:ea typeface="+mn-ea"/>
                          <a:cs typeface="+mn-cs"/>
                        </a:rPr>
                        <a:t>Daniel Hashimoto, Chris Davis, Marie Crandall, Ryan</a:t>
                      </a:r>
                      <a:r>
                        <a:rPr lang="en-US" sz="1800" kern="1200" baseline="0" dirty="0">
                          <a:solidFill>
                            <a:schemeClr val="dk1"/>
                          </a:solidFill>
                          <a:effectLst/>
                          <a:latin typeface="+mn-lt"/>
                          <a:ea typeface="+mn-ea"/>
                          <a:cs typeface="+mn-cs"/>
                        </a:rPr>
                        <a:t> Campagna</a:t>
                      </a:r>
                      <a:r>
                        <a:rPr lang="en-US" sz="1800" kern="1200" dirty="0">
                          <a:solidFill>
                            <a:schemeClr val="dk1"/>
                          </a:solidFill>
                          <a:effectLst/>
                          <a:latin typeface="+mn-lt"/>
                          <a:ea typeface="+mn-ea"/>
                          <a:cs typeface="+mn-cs"/>
                        </a:rPr>
                        <a:t>, </a:t>
                      </a:r>
                      <a:r>
                        <a:rPr lang="en-GB" sz="1800" kern="1200" dirty="0">
                          <a:solidFill>
                            <a:schemeClr val="dk1"/>
                          </a:solidFill>
                          <a:effectLst/>
                          <a:latin typeface="+mn-lt"/>
                          <a:ea typeface="+mn-ea"/>
                          <a:cs typeface="+mn-cs"/>
                        </a:rPr>
                        <a:t>Chantal den Bakker,</a:t>
                      </a:r>
                      <a:r>
                        <a:rPr lang="en-US" sz="1800" kern="1200" baseline="0" dirty="0">
                          <a:solidFill>
                            <a:schemeClr val="dk1"/>
                          </a:solidFill>
                          <a:effectLst/>
                          <a:latin typeface="+mn-lt"/>
                          <a:ea typeface="+mn-ea"/>
                          <a:cs typeface="+mn-cs"/>
                        </a:rPr>
                        <a:t> </a:t>
                      </a:r>
                      <a:r>
                        <a:rPr lang="en-GB" sz="1800" kern="1200" dirty="0">
                          <a:solidFill>
                            <a:schemeClr val="dk1"/>
                          </a:solidFill>
                          <a:effectLst/>
                          <a:latin typeface="+mn-lt"/>
                          <a:ea typeface="+mn-ea"/>
                          <a:cs typeface="+mn-cs"/>
                        </a:rPr>
                        <a:t>Leonie van </a:t>
                      </a:r>
                      <a:r>
                        <a:rPr lang="en-GB" sz="1800" kern="1200" dirty="0" err="1">
                          <a:solidFill>
                            <a:schemeClr val="dk1"/>
                          </a:solidFill>
                          <a:effectLst/>
                          <a:latin typeface="+mn-lt"/>
                          <a:ea typeface="+mn-ea"/>
                          <a:cs typeface="+mn-cs"/>
                        </a:rPr>
                        <a:t>Gastel</a:t>
                      </a:r>
                      <a:r>
                        <a:rPr lang="en-GB" sz="1800" kern="1200" dirty="0">
                          <a:solidFill>
                            <a:schemeClr val="dk1"/>
                          </a:solidFill>
                          <a:effectLst/>
                          <a:latin typeface="+mn-lt"/>
                          <a:ea typeface="+mn-ea"/>
                          <a:cs typeface="+mn-cs"/>
                        </a:rPr>
                        <a:t>, Charles</a:t>
                      </a:r>
                      <a:r>
                        <a:rPr lang="en-GB" sz="1800" kern="1200" baseline="0" dirty="0">
                          <a:solidFill>
                            <a:schemeClr val="dk1"/>
                          </a:solidFill>
                          <a:effectLst/>
                          <a:latin typeface="+mn-lt"/>
                          <a:ea typeface="+mn-ea"/>
                          <a:cs typeface="+mn-cs"/>
                        </a:rPr>
                        <a:t> </a:t>
                      </a:r>
                      <a:r>
                        <a:rPr lang="en-GB" sz="1800" kern="1200" dirty="0">
                          <a:solidFill>
                            <a:schemeClr val="dk1"/>
                          </a:solidFill>
                          <a:effectLst/>
                          <a:latin typeface="+mn-lt"/>
                          <a:ea typeface="+mn-ea"/>
                          <a:cs typeface="+mn-cs"/>
                        </a:rPr>
                        <a:t>Lawrence</a:t>
                      </a:r>
                      <a:endParaRPr lang="en-US" dirty="0"/>
                    </a:p>
                  </a:txBody>
                  <a:tcPr/>
                </a:tc>
                <a:extLst>
                  <a:ext uri="{0D108BD9-81ED-4DB2-BD59-A6C34878D82A}">
                    <a16:rowId xmlns:a16="http://schemas.microsoft.com/office/drawing/2014/main" val="2129439926"/>
                  </a:ext>
                </a:extLst>
              </a:tr>
              <a:tr h="628967">
                <a:tc>
                  <a:txBody>
                    <a:bodyPr/>
                    <a:lstStyle/>
                    <a:p>
                      <a:r>
                        <a:rPr lang="en-US" dirty="0"/>
                        <a:t>4</a:t>
                      </a:r>
                    </a:p>
                  </a:txBody>
                  <a:tcPr/>
                </a:tc>
                <a:tc>
                  <a:txBody>
                    <a:bodyPr/>
                    <a:lstStyle/>
                    <a:p>
                      <a:r>
                        <a:rPr lang="en-US" dirty="0"/>
                        <a:t>8,11</a:t>
                      </a:r>
                    </a:p>
                  </a:txBody>
                  <a:tcPr/>
                </a:tc>
                <a:tc>
                  <a:txBody>
                    <a:bodyPr/>
                    <a:lstStyle/>
                    <a:p>
                      <a:r>
                        <a:rPr lang="en-US" dirty="0"/>
                        <a:t>Steven Strasberg, Saxon</a:t>
                      </a:r>
                      <a:r>
                        <a:rPr lang="en-US" baseline="0" dirty="0"/>
                        <a:t> Connor, Chet Hammill</a:t>
                      </a:r>
                      <a:endParaRPr lang="en-US" dirty="0"/>
                    </a:p>
                  </a:txBody>
                  <a:tcPr/>
                </a:tc>
                <a:tc>
                  <a:txBody>
                    <a:bodyPr/>
                    <a:lstStyle/>
                    <a:p>
                      <a:r>
                        <a:rPr lang="en-US" sz="1800" kern="1200" dirty="0">
                          <a:solidFill>
                            <a:schemeClr val="dk1"/>
                          </a:solidFill>
                          <a:effectLst/>
                          <a:latin typeface="+mn-lt"/>
                          <a:ea typeface="+mn-ea"/>
                          <a:cs typeface="+mn-cs"/>
                        </a:rPr>
                        <a:t>Blaire Anderson, Megan Thomas, Scott </a:t>
                      </a:r>
                      <a:r>
                        <a:rPr lang="en-US" sz="1800" kern="1200" dirty="0" err="1">
                          <a:solidFill>
                            <a:schemeClr val="dk1"/>
                          </a:solidFill>
                          <a:effectLst/>
                          <a:latin typeface="+mn-lt"/>
                          <a:ea typeface="+mn-ea"/>
                          <a:cs typeface="+mn-cs"/>
                        </a:rPr>
                        <a:t>Dojels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Waala</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Abdelmoaty</a:t>
                      </a:r>
                      <a:endParaRPr lang="en-US" dirty="0"/>
                    </a:p>
                  </a:txBody>
                  <a:tcPr/>
                </a:tc>
                <a:extLst>
                  <a:ext uri="{0D108BD9-81ED-4DB2-BD59-A6C34878D82A}">
                    <a16:rowId xmlns:a16="http://schemas.microsoft.com/office/drawing/2014/main" val="859364818"/>
                  </a:ext>
                </a:extLst>
              </a:tr>
              <a:tr h="628967">
                <a:tc>
                  <a:txBody>
                    <a:bodyPr/>
                    <a:lstStyle/>
                    <a:p>
                      <a:r>
                        <a:rPr lang="en-US" dirty="0"/>
                        <a:t>5</a:t>
                      </a:r>
                    </a:p>
                  </a:txBody>
                  <a:tcPr/>
                </a:tc>
                <a:tc>
                  <a:txBody>
                    <a:bodyPr/>
                    <a:lstStyle/>
                    <a:p>
                      <a:r>
                        <a:rPr lang="en-US" dirty="0"/>
                        <a:t>10, 12-17</a:t>
                      </a:r>
                    </a:p>
                  </a:txBody>
                  <a:tcPr/>
                </a:tc>
                <a:tc>
                  <a:txBody>
                    <a:bodyPr/>
                    <a:lstStyle/>
                    <a:p>
                      <a:r>
                        <a:rPr lang="en-US" dirty="0"/>
                        <a:t>Raj Aggarwal, Carol-Anne Moulton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Phil </a:t>
                      </a:r>
                      <a:r>
                        <a:rPr lang="en-US" sz="1800" kern="1200" dirty="0" err="1">
                          <a:solidFill>
                            <a:schemeClr val="dk1"/>
                          </a:solidFill>
                          <a:effectLst/>
                          <a:latin typeface="+mn-lt"/>
                          <a:ea typeface="+mn-ea"/>
                          <a:cs typeface="+mn-cs"/>
                        </a:rPr>
                        <a:t>Pucher</a:t>
                      </a:r>
                      <a:r>
                        <a:rPr lang="en-US" sz="1800" kern="1200" dirty="0">
                          <a:solidFill>
                            <a:schemeClr val="dk1"/>
                          </a:solidFill>
                          <a:effectLst/>
                          <a:latin typeface="+mn-lt"/>
                          <a:ea typeface="+mn-ea"/>
                          <a:cs typeface="+mn-cs"/>
                        </a:rPr>
                        <a:t>, Fernando Santos, Nate </a:t>
                      </a:r>
                      <a:r>
                        <a:rPr lang="en-US" sz="1800" kern="1200" dirty="0" err="1">
                          <a:solidFill>
                            <a:schemeClr val="dk1"/>
                          </a:solidFill>
                          <a:effectLst/>
                          <a:latin typeface="+mn-lt"/>
                          <a:ea typeface="+mn-ea"/>
                          <a:cs typeface="+mn-cs"/>
                        </a:rPr>
                        <a:t>Stoikes</a:t>
                      </a:r>
                      <a:r>
                        <a:rPr lang="en-US" sz="1800" kern="1200" dirty="0">
                          <a:solidFill>
                            <a:schemeClr val="dk1"/>
                          </a:solidFill>
                          <a:effectLst/>
                          <a:latin typeface="+mn-lt"/>
                          <a:ea typeface="+mn-ea"/>
                          <a:cs typeface="+mn-cs"/>
                        </a:rPr>
                        <a:t>, Romeo Ignacio, Ryan Campagna, Sara </a:t>
                      </a:r>
                      <a:r>
                        <a:rPr lang="en-US" sz="1800" kern="1200" dirty="0" err="1">
                          <a:solidFill>
                            <a:schemeClr val="dk1"/>
                          </a:solidFill>
                          <a:effectLst/>
                          <a:latin typeface="+mn-lt"/>
                          <a:ea typeface="+mn-ea"/>
                          <a:cs typeface="+mn-cs"/>
                        </a:rPr>
                        <a:t>Monafred</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638244170"/>
                  </a:ext>
                </a:extLst>
              </a:tr>
              <a:tr h="628967">
                <a:tc>
                  <a:txBody>
                    <a:bodyPr/>
                    <a:lstStyle/>
                    <a:p>
                      <a:r>
                        <a:rPr lang="en-US" dirty="0"/>
                        <a:t>6</a:t>
                      </a:r>
                    </a:p>
                  </a:txBody>
                  <a:tcPr/>
                </a:tc>
                <a:tc>
                  <a:txBody>
                    <a:bodyPr/>
                    <a:lstStyle/>
                    <a:p>
                      <a:r>
                        <a:rPr lang="en-US" dirty="0"/>
                        <a:t>18</a:t>
                      </a:r>
                    </a:p>
                  </a:txBody>
                  <a:tcPr/>
                </a:tc>
                <a:tc>
                  <a:txBody>
                    <a:bodyPr/>
                    <a:lstStyle/>
                    <a:p>
                      <a:r>
                        <a:rPr lang="en-US" dirty="0" err="1"/>
                        <a:t>Horacio</a:t>
                      </a:r>
                      <a:r>
                        <a:rPr lang="en-US" dirty="0"/>
                        <a:t> </a:t>
                      </a:r>
                      <a:r>
                        <a:rPr lang="en-US" dirty="0" err="1"/>
                        <a:t>Asbun</a:t>
                      </a:r>
                      <a:r>
                        <a:rPr lang="en-US" dirty="0"/>
                        <a:t>, Rowan</a:t>
                      </a:r>
                      <a:r>
                        <a:rPr lang="en-US" baseline="0" dirty="0"/>
                        <a:t> Parks, </a:t>
                      </a:r>
                      <a:r>
                        <a:rPr lang="en-US" baseline="0" dirty="0" err="1"/>
                        <a:t>Jaap</a:t>
                      </a:r>
                      <a:r>
                        <a:rPr lang="en-US" baseline="0" dirty="0"/>
                        <a:t> </a:t>
                      </a:r>
                      <a:r>
                        <a:rPr lang="en-US" baseline="0" dirty="0" err="1"/>
                        <a:t>Bonjer</a:t>
                      </a:r>
                      <a:endParaRPr lang="en-US" dirty="0"/>
                    </a:p>
                  </a:txBody>
                  <a:tcPr/>
                </a:tc>
                <a:tc>
                  <a:txBody>
                    <a:bodyPr/>
                    <a:lstStyle/>
                    <a:p>
                      <a:r>
                        <a:rPr lang="en-US" sz="1800" kern="1200" dirty="0">
                          <a:solidFill>
                            <a:schemeClr val="dk1"/>
                          </a:solidFill>
                          <a:effectLst/>
                          <a:latin typeface="+mn-lt"/>
                          <a:ea typeface="+mn-ea"/>
                          <a:cs typeface="+mn-cs"/>
                        </a:rPr>
                        <a:t>Ewen Harrison, Luigi </a:t>
                      </a:r>
                      <a:r>
                        <a:rPr lang="en-US" sz="1800" kern="1200" dirty="0" err="1">
                          <a:solidFill>
                            <a:schemeClr val="dk1"/>
                          </a:solidFill>
                          <a:effectLst/>
                          <a:latin typeface="+mn-lt"/>
                          <a:ea typeface="+mn-ea"/>
                          <a:cs typeface="+mn-cs"/>
                        </a:rPr>
                        <a:t>Boni</a:t>
                      </a:r>
                      <a:r>
                        <a:rPr lang="en-US" sz="1800" kern="1200" dirty="0">
                          <a:solidFill>
                            <a:schemeClr val="dk1"/>
                          </a:solidFill>
                          <a:effectLst/>
                          <a:latin typeface="+mn-lt"/>
                          <a:ea typeface="+mn-ea"/>
                          <a:cs typeface="+mn-cs"/>
                        </a:rPr>
                        <a:t>,</a:t>
                      </a:r>
                      <a:r>
                        <a:rPr lang="en-US" sz="1800" kern="1200" baseline="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Oscar </a:t>
                      </a:r>
                      <a:r>
                        <a:rPr lang="en-US" sz="1800" kern="1200" dirty="0" err="1">
                          <a:solidFill>
                            <a:schemeClr val="dk1"/>
                          </a:solidFill>
                          <a:effectLst/>
                          <a:latin typeface="+mn-lt"/>
                          <a:ea typeface="+mn-ea"/>
                          <a:cs typeface="+mn-cs"/>
                        </a:rPr>
                        <a:t>Imventarza</a:t>
                      </a:r>
                      <a:r>
                        <a:rPr lang="en-US" sz="1800" kern="1200" dirty="0">
                          <a:solidFill>
                            <a:schemeClr val="dk1"/>
                          </a:solidFill>
                          <a:effectLst/>
                          <a:latin typeface="+mn-lt"/>
                          <a:ea typeface="+mn-ea"/>
                          <a:cs typeface="+mn-cs"/>
                        </a:rPr>
                        <a:t>, Rohan </a:t>
                      </a:r>
                      <a:r>
                        <a:rPr lang="en-US" sz="1800" kern="1200" dirty="0" err="1">
                          <a:solidFill>
                            <a:schemeClr val="dk1"/>
                          </a:solidFill>
                          <a:effectLst/>
                          <a:latin typeface="+mn-lt"/>
                          <a:ea typeface="+mn-ea"/>
                          <a:cs typeface="+mn-cs"/>
                        </a:rPr>
                        <a:t>Jeyarajah</a:t>
                      </a:r>
                      <a:r>
                        <a:rPr lang="en-US" sz="1800" kern="1200" dirty="0">
                          <a:solidFill>
                            <a:schemeClr val="dk1"/>
                          </a:solidFill>
                          <a:effectLst/>
                          <a:latin typeface="+mn-lt"/>
                          <a:ea typeface="+mn-ea"/>
                          <a:cs typeface="+mn-cs"/>
                        </a:rPr>
                        <a:t>, Marc </a:t>
                      </a:r>
                      <a:r>
                        <a:rPr lang="en-US" sz="1800" kern="1200" dirty="0" err="1">
                          <a:solidFill>
                            <a:schemeClr val="dk1"/>
                          </a:solidFill>
                          <a:effectLst/>
                          <a:latin typeface="+mn-lt"/>
                          <a:ea typeface="+mn-ea"/>
                          <a:cs typeface="+mn-cs"/>
                        </a:rPr>
                        <a:t>Mesleh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Domenech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Asbun</a:t>
                      </a:r>
                      <a:r>
                        <a:rPr lang="en-US" sz="1800" kern="1200" dirty="0">
                          <a:solidFill>
                            <a:schemeClr val="dk1"/>
                          </a:solidFill>
                          <a:effectLst/>
                          <a:latin typeface="+mn-lt"/>
                          <a:ea typeface="+mn-ea"/>
                          <a:cs typeface="+mn-cs"/>
                        </a:rPr>
                        <a:t>, Levan </a:t>
                      </a:r>
                      <a:r>
                        <a:rPr lang="en-US" sz="1800" kern="1200" dirty="0" err="1">
                          <a:solidFill>
                            <a:schemeClr val="dk1"/>
                          </a:solidFill>
                          <a:effectLst/>
                          <a:latin typeface="+mn-lt"/>
                          <a:ea typeface="+mn-ea"/>
                          <a:cs typeface="+mn-cs"/>
                        </a:rPr>
                        <a:t>Tsalamaidze</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Eline</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Zwart</a:t>
                      </a:r>
                      <a:endParaRPr lang="en-US" dirty="0"/>
                    </a:p>
                  </a:txBody>
                  <a:tcPr/>
                </a:tc>
                <a:extLst>
                  <a:ext uri="{0D108BD9-81ED-4DB2-BD59-A6C34878D82A}">
                    <a16:rowId xmlns:a16="http://schemas.microsoft.com/office/drawing/2014/main" val="1038376453"/>
                  </a:ext>
                </a:extLst>
              </a:tr>
            </a:tbl>
          </a:graphicData>
        </a:graphic>
      </p:graphicFrame>
    </p:spTree>
    <p:extLst>
      <p:ext uri="{BB962C8B-B14F-4D97-AF65-F5344CB8AC3E}">
        <p14:creationId xmlns:p14="http://schemas.microsoft.com/office/powerpoint/2010/main" val="11559073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11CC-74C7-413E-97E0-42F39F6EDA56}"/>
              </a:ext>
            </a:extLst>
          </p:cNvPr>
          <p:cNvSpPr>
            <a:spLocks noGrp="1"/>
          </p:cNvSpPr>
          <p:nvPr>
            <p:ph type="title"/>
          </p:nvPr>
        </p:nvSpPr>
        <p:spPr>
          <a:xfrm>
            <a:off x="1828800" y="152400"/>
            <a:ext cx="8382000" cy="1066800"/>
          </a:xfrm>
        </p:spPr>
        <p:txBody>
          <a:bodyPr>
            <a:normAutofit/>
          </a:bodyPr>
          <a:lstStyle/>
          <a:p>
            <a:pPr algn="ctr"/>
            <a:r>
              <a:rPr lang="en-US" sz="4000" b="1" dirty="0">
                <a:solidFill>
                  <a:schemeClr val="bg1"/>
                </a:solidFill>
              </a:rPr>
              <a:t>Quality of Evidence Domains</a:t>
            </a:r>
            <a:endParaRPr lang="en-CA" sz="4000" b="1" dirty="0">
              <a:solidFill>
                <a:schemeClr val="bg1"/>
              </a:solidFill>
            </a:endParaRPr>
          </a:p>
        </p:txBody>
      </p:sp>
      <p:pic>
        <p:nvPicPr>
          <p:cNvPr id="4" name="Picture 3">
            <a:extLst>
              <a:ext uri="{FF2B5EF4-FFF2-40B4-BE49-F238E27FC236}">
                <a16:creationId xmlns:a16="http://schemas.microsoft.com/office/drawing/2014/main" id="{FEBE1E3B-C109-4EE3-92F1-1B202F4E9B6B}"/>
              </a:ext>
            </a:extLst>
          </p:cNvPr>
          <p:cNvPicPr>
            <a:picLocks noChangeAspect="1"/>
          </p:cNvPicPr>
          <p:nvPr/>
        </p:nvPicPr>
        <p:blipFill>
          <a:blip r:embed="rId2"/>
          <a:stretch>
            <a:fillRect/>
          </a:stretch>
        </p:blipFill>
        <p:spPr>
          <a:xfrm>
            <a:off x="576620" y="976746"/>
            <a:ext cx="10886359" cy="5881254"/>
          </a:xfrm>
          <a:prstGeom prst="rect">
            <a:avLst/>
          </a:prstGeom>
        </p:spPr>
      </p:pic>
    </p:spTree>
    <p:extLst>
      <p:ext uri="{BB962C8B-B14F-4D97-AF65-F5344CB8AC3E}">
        <p14:creationId xmlns:p14="http://schemas.microsoft.com/office/powerpoint/2010/main" val="7276904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endParaRPr lang="en-US" dirty="0"/>
          </a:p>
          <a:p>
            <a:pPr marL="0" indent="0" algn="ctr">
              <a:buNone/>
            </a:pPr>
            <a:endParaRPr lang="en-US" b="1" dirty="0">
              <a:solidFill>
                <a:srgbClr val="FF0000"/>
              </a:solidFill>
            </a:endParaRPr>
          </a:p>
          <a:p>
            <a:pPr marL="0" indent="0" algn="ctr">
              <a:buNone/>
            </a:pPr>
            <a:r>
              <a:rPr lang="en-US" sz="4000" b="1" dirty="0">
                <a:solidFill>
                  <a:srgbClr val="FF0000"/>
                </a:solidFill>
              </a:rPr>
              <a:t>THANK YOU!</a:t>
            </a:r>
          </a:p>
          <a:p>
            <a:endParaRPr lang="en-US" b="1" dirty="0"/>
          </a:p>
          <a:p>
            <a:pPr marL="0" indent="0" algn="ctr">
              <a:buNone/>
            </a:pPr>
            <a:r>
              <a:rPr lang="en-US" b="1" dirty="0"/>
              <a:t>………………………………………….Questions?</a:t>
            </a:r>
            <a:endParaRPr lang="en-GB" b="1" dirty="0"/>
          </a:p>
        </p:txBody>
      </p:sp>
    </p:spTree>
    <p:extLst>
      <p:ext uri="{BB962C8B-B14F-4D97-AF65-F5344CB8AC3E}">
        <p14:creationId xmlns:p14="http://schemas.microsoft.com/office/powerpoint/2010/main" val="2227697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84ACC2-D51A-4D70-B3E3-9FD1A4E7EB5B}"/>
              </a:ext>
            </a:extLst>
          </p:cNvPr>
          <p:cNvSpPr>
            <a:spLocks noGrp="1"/>
          </p:cNvSpPr>
          <p:nvPr>
            <p:ph type="title"/>
          </p:nvPr>
        </p:nvSpPr>
        <p:spPr>
          <a:xfrm>
            <a:off x="381524" y="250031"/>
            <a:ext cx="7867126" cy="1325563"/>
          </a:xfrm>
        </p:spPr>
        <p:txBody>
          <a:bodyPr>
            <a:noAutofit/>
          </a:bodyPr>
          <a:lstStyle/>
          <a:p>
            <a:r>
              <a:rPr lang="en-US" sz="3200" dirty="0"/>
              <a:t>Multi-society State-of-the-Art Consensus Conference on Prevention of Bile Duct Injury During Cholecystectomy</a:t>
            </a:r>
          </a:p>
        </p:txBody>
      </p:sp>
      <p:pic>
        <p:nvPicPr>
          <p:cNvPr id="6" name="Picture 1"/>
          <p:cNvPicPr>
            <a:picLocks noGrp="1" noChangeAspect="1"/>
          </p:cNvPicPr>
          <p:nvPr>
            <p:ph idx="1"/>
          </p:nvPr>
        </p:nvPicPr>
        <p:blipFill>
          <a:blip r:embed="rId3" cstate="print">
            <a:extLst>
              <a:ext uri="{28A0092B-C50C-407E-A947-70E740481C1C}">
                <a14:useLocalDpi xmlns:a14="http://schemas.microsoft.com/office/drawing/2010/main" val="0"/>
              </a:ext>
            </a:extLst>
          </a:blip>
          <a:srcRect l="26666" t="26259" r="36667" b="26260"/>
          <a:stretch>
            <a:fillRect/>
          </a:stretch>
        </p:blipFill>
        <p:spPr bwMode="auto">
          <a:xfrm>
            <a:off x="514612" y="2535094"/>
            <a:ext cx="3486150" cy="300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0233AEEB-DD99-4C35-B2C6-952E9715B19E}"/>
              </a:ext>
            </a:extLst>
          </p:cNvPr>
          <p:cNvSpPr txBox="1">
            <a:spLocks/>
          </p:cNvSpPr>
          <p:nvPr/>
        </p:nvSpPr>
        <p:spPr>
          <a:xfrm>
            <a:off x="4515374" y="2535094"/>
            <a:ext cx="3733276" cy="351628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Sponsored by:</a:t>
            </a:r>
          </a:p>
          <a:p>
            <a:pPr marL="0" indent="0">
              <a:buNone/>
            </a:pPr>
            <a:r>
              <a:rPr lang="en-US" dirty="0"/>
              <a:t>SAGES</a:t>
            </a:r>
          </a:p>
          <a:p>
            <a:pPr marL="0" indent="0">
              <a:buNone/>
            </a:pPr>
            <a:r>
              <a:rPr lang="en-US" dirty="0"/>
              <a:t>AHPBA</a:t>
            </a:r>
          </a:p>
          <a:p>
            <a:pPr marL="0" indent="0">
              <a:buNone/>
            </a:pPr>
            <a:r>
              <a:rPr lang="en-US" dirty="0"/>
              <a:t>IHPBA</a:t>
            </a:r>
          </a:p>
          <a:p>
            <a:pPr marL="0" indent="0">
              <a:buNone/>
            </a:pPr>
            <a:r>
              <a:rPr lang="en-US" dirty="0"/>
              <a:t>SSAT</a:t>
            </a:r>
          </a:p>
          <a:p>
            <a:pPr marL="0" indent="0">
              <a:buNone/>
            </a:pPr>
            <a:r>
              <a:rPr lang="en-US" dirty="0"/>
              <a:t>EAES</a:t>
            </a:r>
          </a:p>
        </p:txBody>
      </p:sp>
    </p:spTree>
    <p:extLst>
      <p:ext uri="{BB962C8B-B14F-4D97-AF65-F5344CB8AC3E}">
        <p14:creationId xmlns:p14="http://schemas.microsoft.com/office/powerpoint/2010/main" val="30037457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191FA-336C-B249-B29D-ED7A9693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464431E-52BF-467F-897A-934E4C36105C}"/>
              </a:ext>
            </a:extLst>
          </p:cNvPr>
          <p:cNvSpPr>
            <a:spLocks noGrp="1"/>
          </p:cNvSpPr>
          <p:nvPr>
            <p:ph idx="1"/>
          </p:nvPr>
        </p:nvSpPr>
        <p:spPr>
          <a:xfrm>
            <a:off x="629174" y="3408217"/>
            <a:ext cx="7214532" cy="2768745"/>
          </a:xfrm>
        </p:spPr>
        <p:txBody>
          <a:bodyPr/>
          <a:lstStyle/>
          <a:p>
            <a:pPr marL="0" indent="0" algn="ctr">
              <a:buNone/>
            </a:pPr>
            <a:r>
              <a:rPr lang="en-US" dirty="0" err="1"/>
              <a:t>Dimitrios</a:t>
            </a:r>
            <a:r>
              <a:rPr lang="en-US" dirty="0"/>
              <a:t> Stefanidis, MD, PhD</a:t>
            </a:r>
          </a:p>
          <a:p>
            <a:pPr marL="0" indent="0" algn="ctr">
              <a:buNone/>
            </a:pPr>
            <a:r>
              <a:rPr lang="en-US" dirty="0"/>
              <a:t>Chair, SAGES guidelines committee</a:t>
            </a:r>
          </a:p>
          <a:p>
            <a:pPr marL="0" indent="0" algn="ctr">
              <a:buNone/>
            </a:pPr>
            <a:r>
              <a:rPr lang="en-US" dirty="0"/>
              <a:t>Vice Chair of Education</a:t>
            </a:r>
          </a:p>
          <a:p>
            <a:pPr marL="0" indent="0" algn="ctr">
              <a:buNone/>
            </a:pPr>
            <a:r>
              <a:rPr lang="en-US" dirty="0"/>
              <a:t>Chief, MIS/ Bariatric Surgery</a:t>
            </a:r>
          </a:p>
          <a:p>
            <a:pPr marL="0" indent="0" algn="ctr">
              <a:buNone/>
            </a:pPr>
            <a:r>
              <a:rPr lang="en-US" dirty="0"/>
              <a:t>Indiana University School of Medicine</a:t>
            </a:r>
          </a:p>
        </p:txBody>
      </p:sp>
      <p:sp>
        <p:nvSpPr>
          <p:cNvPr id="6" name="Title 3">
            <a:extLst>
              <a:ext uri="{FF2B5EF4-FFF2-40B4-BE49-F238E27FC236}">
                <a16:creationId xmlns:a16="http://schemas.microsoft.com/office/drawing/2014/main" id="{096C29A0-7162-284F-B1B5-DB2EDBB955C3}"/>
              </a:ext>
            </a:extLst>
          </p:cNvPr>
          <p:cNvSpPr txBox="1">
            <a:spLocks/>
          </p:cNvSpPr>
          <p:nvPr/>
        </p:nvSpPr>
        <p:spPr>
          <a:xfrm>
            <a:off x="1113183" y="798513"/>
            <a:ext cx="10555356"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SAGES Guideline </a:t>
            </a:r>
            <a:br>
              <a:rPr lang="en-US" sz="5400"/>
            </a:br>
            <a:r>
              <a:rPr lang="en-US" sz="5400"/>
              <a:t>Development Process</a:t>
            </a:r>
            <a:endParaRPr lang="en-US" sz="5400" dirty="0"/>
          </a:p>
        </p:txBody>
      </p:sp>
    </p:spTree>
    <p:extLst>
      <p:ext uri="{BB962C8B-B14F-4D97-AF65-F5344CB8AC3E}">
        <p14:creationId xmlns:p14="http://schemas.microsoft.com/office/powerpoint/2010/main" val="4200580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p:txBody>
          <a:bodyPr/>
          <a:lstStyle/>
          <a:p>
            <a:r>
              <a:rPr lang="en-US" dirty="0"/>
              <a:t>Disclosures</a:t>
            </a:r>
          </a:p>
        </p:txBody>
      </p:sp>
      <p:sp>
        <p:nvSpPr>
          <p:cNvPr id="5" name="Content Placeholder 2">
            <a:extLst>
              <a:ext uri="{FF2B5EF4-FFF2-40B4-BE49-F238E27FC236}">
                <a16:creationId xmlns:a16="http://schemas.microsoft.com/office/drawing/2014/main" id="{1C149230-7DBD-3547-B7D8-F33C7649B143}"/>
              </a:ext>
            </a:extLst>
          </p:cNvPr>
          <p:cNvSpPr>
            <a:spLocks noGrp="1"/>
          </p:cNvSpPr>
          <p:nvPr>
            <p:ph idx="1"/>
          </p:nvPr>
        </p:nvSpPr>
        <p:spPr/>
        <p:txBody>
          <a:bodyPr/>
          <a:lstStyle/>
          <a:p>
            <a:r>
              <a:rPr lang="en-US" b="1" dirty="0"/>
              <a:t>Nothing to disclose</a:t>
            </a:r>
          </a:p>
        </p:txBody>
      </p:sp>
    </p:spTree>
    <p:extLst>
      <p:ext uri="{BB962C8B-B14F-4D97-AF65-F5344CB8AC3E}">
        <p14:creationId xmlns:p14="http://schemas.microsoft.com/office/powerpoint/2010/main" val="5090059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AAA7EA47-E3C3-9A4C-8545-3683E6FE25CE}"/>
              </a:ext>
            </a:extLst>
          </p:cNvPr>
          <p:cNvSpPr txBox="1">
            <a:spLocks/>
          </p:cNvSpPr>
          <p:nvPr/>
        </p:nvSpPr>
        <p:spPr>
          <a:xfrm>
            <a:off x="1041034" y="1706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Evidence-based Medicine</a:t>
            </a:r>
            <a:r>
              <a:rPr lang="en-US" dirty="0"/>
              <a:t> (</a:t>
            </a:r>
            <a:r>
              <a:rPr lang="en-US" b="1" dirty="0"/>
              <a:t>EBM</a:t>
            </a:r>
            <a:r>
              <a:rPr lang="en-US" dirty="0"/>
              <a:t>) </a:t>
            </a:r>
          </a:p>
        </p:txBody>
      </p:sp>
      <p:sp>
        <p:nvSpPr>
          <p:cNvPr id="7" name="Content Placeholder 2">
            <a:extLst>
              <a:ext uri="{FF2B5EF4-FFF2-40B4-BE49-F238E27FC236}">
                <a16:creationId xmlns:a16="http://schemas.microsoft.com/office/drawing/2014/main" id="{D412993D-7AF1-2349-83DA-26F5AE43D4A8}"/>
              </a:ext>
            </a:extLst>
          </p:cNvPr>
          <p:cNvSpPr txBox="1">
            <a:spLocks/>
          </p:cNvSpPr>
          <p:nvPr/>
        </p:nvSpPr>
        <p:spPr>
          <a:xfrm>
            <a:off x="620426" y="1294742"/>
            <a:ext cx="10515600" cy="4311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Evidence based medicine is the conscientious, explicit, and judicious use of current best evidence in making decisions about the care of individual patients</a:t>
            </a:r>
          </a:p>
          <a:p>
            <a:pPr marL="0" indent="0" algn="ctr">
              <a:buFont typeface="Arial" panose="020B0604020202020204" pitchFamily="34" charset="0"/>
              <a:buNone/>
            </a:pPr>
            <a:endParaRPr lang="en-US" sz="3600" dirty="0"/>
          </a:p>
          <a:p>
            <a:pPr marL="0" indent="0" algn="ctr">
              <a:buFont typeface="Arial" panose="020B0604020202020204" pitchFamily="34" charset="0"/>
              <a:buNone/>
            </a:pPr>
            <a:endParaRPr lang="en-US" sz="3600" dirty="0"/>
          </a:p>
          <a:p>
            <a:pPr marL="0" indent="0" algn="ctr">
              <a:buFont typeface="Arial" panose="020B0604020202020204" pitchFamily="34" charset="0"/>
              <a:buNone/>
            </a:pPr>
            <a:endParaRPr lang="en-US" sz="3600" dirty="0"/>
          </a:p>
        </p:txBody>
      </p:sp>
      <p:sp>
        <p:nvSpPr>
          <p:cNvPr id="8" name="Oval 7">
            <a:extLst>
              <a:ext uri="{FF2B5EF4-FFF2-40B4-BE49-F238E27FC236}">
                <a16:creationId xmlns:a16="http://schemas.microsoft.com/office/drawing/2014/main" id="{799F09FF-8E7E-8547-9A93-88ECCC272416}"/>
              </a:ext>
            </a:extLst>
          </p:cNvPr>
          <p:cNvSpPr>
            <a:spLocks noChangeArrowheads="1"/>
          </p:cNvSpPr>
          <p:nvPr/>
        </p:nvSpPr>
        <p:spPr bwMode="auto">
          <a:xfrm>
            <a:off x="4427370" y="3143778"/>
            <a:ext cx="3296619" cy="1937747"/>
          </a:xfrm>
          <a:prstGeom prst="ellipse">
            <a:avLst/>
          </a:prstGeom>
          <a:gradFill rotWithShape="1">
            <a:gsLst>
              <a:gs pos="0">
                <a:srgbClr val="C00000"/>
              </a:gs>
              <a:gs pos="100000">
                <a:srgbClr val="656E77">
                  <a:gamma/>
                  <a:shade val="25490"/>
                  <a:invGamma/>
                </a:srgbClr>
              </a:gs>
            </a:gsLst>
            <a:path path="shape">
              <a:fillToRect l="50000" t="50000" r="50000" b="50000"/>
            </a:path>
          </a:gradFill>
          <a:ln>
            <a:noFill/>
          </a:ln>
          <a:effectLst/>
        </p:spPr>
        <p:txBody>
          <a:bodyPr wrap="none" anchor="ctr"/>
          <a:lstStyle/>
          <a:p>
            <a:pPr algn="ctr"/>
            <a:r>
              <a:rPr lang="en-US" altLang="en-US" sz="2800" b="1" dirty="0">
                <a:solidFill>
                  <a:schemeClr val="bg1"/>
                </a:solidFill>
                <a:effectLst>
                  <a:outerShdw blurRad="38100" dist="38100" dir="2700000" algn="tl">
                    <a:srgbClr val="000000"/>
                  </a:outerShdw>
                </a:effectLst>
                <a:latin typeface="Georgia" panose="02040502050405020303" pitchFamily="18" charset="0"/>
              </a:rPr>
              <a:t>Clinician training</a:t>
            </a:r>
          </a:p>
          <a:p>
            <a:pPr algn="ctr"/>
            <a:r>
              <a:rPr lang="en-US" altLang="en-US" sz="2800" b="1" dirty="0">
                <a:solidFill>
                  <a:schemeClr val="bg1"/>
                </a:solidFill>
                <a:effectLst>
                  <a:outerShdw blurRad="38100" dist="38100" dir="2700000" algn="tl">
                    <a:srgbClr val="000000"/>
                  </a:outerShdw>
                </a:effectLst>
                <a:latin typeface="Georgia" panose="02040502050405020303" pitchFamily="18" charset="0"/>
              </a:rPr>
              <a:t> and experience</a:t>
            </a:r>
          </a:p>
        </p:txBody>
      </p:sp>
      <p:sp>
        <p:nvSpPr>
          <p:cNvPr id="9" name="Oval 8">
            <a:extLst>
              <a:ext uri="{FF2B5EF4-FFF2-40B4-BE49-F238E27FC236}">
                <a16:creationId xmlns:a16="http://schemas.microsoft.com/office/drawing/2014/main" id="{670C5F5F-663A-2D4D-9A38-357522945341}"/>
              </a:ext>
            </a:extLst>
          </p:cNvPr>
          <p:cNvSpPr>
            <a:spLocks noChangeArrowheads="1"/>
          </p:cNvSpPr>
          <p:nvPr/>
        </p:nvSpPr>
        <p:spPr bwMode="auto">
          <a:xfrm>
            <a:off x="2976514" y="4637184"/>
            <a:ext cx="3296619" cy="1937747"/>
          </a:xfrm>
          <a:prstGeom prst="ellipse">
            <a:avLst/>
          </a:prstGeom>
          <a:gradFill rotWithShape="1">
            <a:gsLst>
              <a:gs pos="0">
                <a:srgbClr val="C00000"/>
              </a:gs>
              <a:gs pos="100000">
                <a:srgbClr val="656E77">
                  <a:gamma/>
                  <a:shade val="28627"/>
                  <a:invGamma/>
                </a:srgbClr>
              </a:gs>
            </a:gsLst>
            <a:path path="shape">
              <a:fillToRect l="50000" t="50000" r="50000" b="50000"/>
            </a:path>
          </a:gradFill>
          <a:ln>
            <a:noFill/>
          </a:ln>
          <a:effectLst/>
        </p:spPr>
        <p:txBody>
          <a:bodyPr wrap="none" anchor="ctr"/>
          <a:lstStyle/>
          <a:p>
            <a:pPr algn="ctr"/>
            <a:r>
              <a:rPr lang="en-US" altLang="en-US" sz="2800" b="1" dirty="0">
                <a:solidFill>
                  <a:schemeClr val="bg1"/>
                </a:solidFill>
                <a:effectLst>
                  <a:outerShdw blurRad="38100" dist="38100" dir="2700000" algn="tl">
                    <a:srgbClr val="000000"/>
                  </a:outerShdw>
                </a:effectLst>
                <a:latin typeface="Georgia" panose="02040502050405020303" pitchFamily="18" charset="0"/>
              </a:rPr>
              <a:t>Judicious </a:t>
            </a:r>
          </a:p>
          <a:p>
            <a:pPr algn="ctr"/>
            <a:r>
              <a:rPr lang="en-US" altLang="en-US" sz="2800" b="1" dirty="0">
                <a:solidFill>
                  <a:schemeClr val="bg1"/>
                </a:solidFill>
                <a:effectLst>
                  <a:outerShdw blurRad="38100" dist="38100" dir="2700000" algn="tl">
                    <a:srgbClr val="000000"/>
                  </a:outerShdw>
                </a:effectLst>
                <a:latin typeface="Georgia" panose="02040502050405020303" pitchFamily="18" charset="0"/>
              </a:rPr>
              <a:t>integration </a:t>
            </a:r>
          </a:p>
          <a:p>
            <a:pPr algn="ctr"/>
            <a:r>
              <a:rPr lang="en-US" altLang="en-US" sz="2800" b="1" dirty="0">
                <a:solidFill>
                  <a:schemeClr val="bg1"/>
                </a:solidFill>
                <a:effectLst>
                  <a:outerShdw blurRad="38100" dist="38100" dir="2700000" algn="tl">
                    <a:srgbClr val="000000"/>
                  </a:outerShdw>
                </a:effectLst>
                <a:latin typeface="Georgia" panose="02040502050405020303" pitchFamily="18" charset="0"/>
              </a:rPr>
              <a:t>of science</a:t>
            </a:r>
          </a:p>
        </p:txBody>
      </p:sp>
      <p:sp>
        <p:nvSpPr>
          <p:cNvPr id="10" name="Oval 9">
            <a:extLst>
              <a:ext uri="{FF2B5EF4-FFF2-40B4-BE49-F238E27FC236}">
                <a16:creationId xmlns:a16="http://schemas.microsoft.com/office/drawing/2014/main" id="{D3F14B13-49C2-7243-85F3-A3B45C58B43D}"/>
              </a:ext>
            </a:extLst>
          </p:cNvPr>
          <p:cNvSpPr>
            <a:spLocks noChangeArrowheads="1"/>
          </p:cNvSpPr>
          <p:nvPr/>
        </p:nvSpPr>
        <p:spPr bwMode="auto">
          <a:xfrm>
            <a:off x="5878226" y="4562655"/>
            <a:ext cx="3296619" cy="2012276"/>
          </a:xfrm>
          <a:prstGeom prst="ellipse">
            <a:avLst/>
          </a:prstGeom>
          <a:gradFill rotWithShape="1">
            <a:gsLst>
              <a:gs pos="0">
                <a:srgbClr val="C00000"/>
              </a:gs>
              <a:gs pos="100000">
                <a:srgbClr val="656E77">
                  <a:gamma/>
                  <a:shade val="31765"/>
                  <a:invGamma/>
                </a:srgbClr>
              </a:gs>
            </a:gsLst>
            <a:path path="shape">
              <a:fillToRect l="50000" t="50000" r="50000" b="50000"/>
            </a:path>
          </a:gradFill>
          <a:ln>
            <a:noFill/>
          </a:ln>
          <a:effectLst/>
        </p:spPr>
        <p:txBody>
          <a:bodyPr wrap="none" anchor="ctr"/>
          <a:lstStyle/>
          <a:p>
            <a:pPr algn="ctr"/>
            <a:r>
              <a:rPr lang="en-US" altLang="en-US" sz="2800" b="1" dirty="0">
                <a:solidFill>
                  <a:schemeClr val="bg1"/>
                </a:solidFill>
                <a:effectLst>
                  <a:outerShdw blurRad="38100" dist="38100" dir="2700000" algn="tl">
                    <a:srgbClr val="000000"/>
                  </a:outerShdw>
                </a:effectLst>
                <a:latin typeface="Georgia" panose="02040502050405020303" pitchFamily="18" charset="0"/>
              </a:rPr>
              <a:t>Patient </a:t>
            </a:r>
          </a:p>
          <a:p>
            <a:pPr algn="ctr"/>
            <a:r>
              <a:rPr lang="en-US" altLang="en-US" sz="2800" b="1" dirty="0">
                <a:solidFill>
                  <a:schemeClr val="bg1"/>
                </a:solidFill>
                <a:effectLst>
                  <a:outerShdw blurRad="38100" dist="38100" dir="2700000" algn="tl">
                    <a:srgbClr val="000000"/>
                  </a:outerShdw>
                </a:effectLst>
                <a:latin typeface="Georgia" panose="02040502050405020303" pitchFamily="18" charset="0"/>
              </a:rPr>
              <a:t>preferences </a:t>
            </a:r>
          </a:p>
          <a:p>
            <a:pPr algn="ctr"/>
            <a:r>
              <a:rPr lang="en-US" altLang="en-US" sz="2800" b="1" dirty="0">
                <a:solidFill>
                  <a:schemeClr val="bg1"/>
                </a:solidFill>
                <a:effectLst>
                  <a:outerShdw blurRad="38100" dist="38100" dir="2700000" algn="tl">
                    <a:srgbClr val="000000"/>
                  </a:outerShdw>
                </a:effectLst>
                <a:latin typeface="Georgia" panose="02040502050405020303" pitchFamily="18" charset="0"/>
              </a:rPr>
              <a:t>and values</a:t>
            </a:r>
          </a:p>
        </p:txBody>
      </p:sp>
    </p:spTree>
    <p:extLst>
      <p:ext uri="{BB962C8B-B14F-4D97-AF65-F5344CB8AC3E}">
        <p14:creationId xmlns:p14="http://schemas.microsoft.com/office/powerpoint/2010/main" val="112142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430D64A-FC4F-2344-805F-C36BA6DFD8A9}"/>
              </a:ext>
            </a:extLst>
          </p:cNvPr>
          <p:cNvSpPr>
            <a:spLocks noGrp="1"/>
          </p:cNvSpPr>
          <p:nvPr>
            <p:ph type="title"/>
          </p:nvPr>
        </p:nvSpPr>
        <p:spPr>
          <a:xfrm>
            <a:off x="609600" y="198783"/>
            <a:ext cx="10972800" cy="1143000"/>
          </a:xfrm>
        </p:spPr>
        <p:txBody>
          <a:bodyPr/>
          <a:lstStyle/>
          <a:p>
            <a:r>
              <a:rPr lang="en-US" b="1" dirty="0"/>
              <a:t>Guidelines</a:t>
            </a:r>
          </a:p>
        </p:txBody>
      </p:sp>
      <p:sp>
        <p:nvSpPr>
          <p:cNvPr id="10" name="Content Placeholder 2">
            <a:extLst>
              <a:ext uri="{FF2B5EF4-FFF2-40B4-BE49-F238E27FC236}">
                <a16:creationId xmlns:a16="http://schemas.microsoft.com/office/drawing/2014/main" id="{4D3F030C-24B0-DB42-A763-522759A8B1B4}"/>
              </a:ext>
            </a:extLst>
          </p:cNvPr>
          <p:cNvSpPr>
            <a:spLocks noGrp="1"/>
          </p:cNvSpPr>
          <p:nvPr>
            <p:ph idx="1"/>
          </p:nvPr>
        </p:nvSpPr>
        <p:spPr>
          <a:xfrm>
            <a:off x="727364" y="1471291"/>
            <a:ext cx="10515600" cy="4351338"/>
          </a:xfrm>
        </p:spPr>
        <p:txBody>
          <a:bodyPr>
            <a:normAutofit fontScale="92500"/>
          </a:bodyPr>
          <a:lstStyle/>
          <a:p>
            <a:r>
              <a:rPr lang="en-US" sz="3600" dirty="0"/>
              <a:t>Systematically developed statements to assist practitioner and patient decisions about appropriate health care for specific clinical circumstances                           </a:t>
            </a:r>
            <a:r>
              <a:rPr lang="en-US" sz="1900" i="1" dirty="0"/>
              <a:t>Institute of Medicine</a:t>
            </a:r>
            <a:endParaRPr lang="en-US" sz="1900" dirty="0"/>
          </a:p>
          <a:p>
            <a:endParaRPr lang="en-US" sz="1000" dirty="0"/>
          </a:p>
          <a:p>
            <a:r>
              <a:rPr lang="en-US" sz="3600" dirty="0"/>
              <a:t>Guidelines provide the framework of EBM	</a:t>
            </a:r>
          </a:p>
          <a:p>
            <a:r>
              <a:rPr lang="en-US" sz="3600" dirty="0"/>
              <a:t>Clinicians, policy makers, and payers see guidelines as a tool for making care more consistent and efficient and for closing the gap between what clinicians do and what scientific evidence support					</a:t>
            </a:r>
            <a:endParaRPr lang="en-US" sz="3600" i="1" dirty="0"/>
          </a:p>
        </p:txBody>
      </p:sp>
    </p:spTree>
    <p:extLst>
      <p:ext uri="{BB962C8B-B14F-4D97-AF65-F5344CB8AC3E}">
        <p14:creationId xmlns:p14="http://schemas.microsoft.com/office/powerpoint/2010/main" val="19418083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E98D177D-A3DA-5640-913F-E50B89CEAA9F}"/>
              </a:ext>
            </a:extLst>
          </p:cNvPr>
          <p:cNvSpPr>
            <a:spLocks noGrp="1"/>
          </p:cNvSpPr>
          <p:nvPr>
            <p:ph type="title"/>
          </p:nvPr>
        </p:nvSpPr>
        <p:spPr>
          <a:xfrm>
            <a:off x="838200" y="365125"/>
            <a:ext cx="10515600" cy="1325563"/>
          </a:xfrm>
        </p:spPr>
        <p:txBody>
          <a:bodyPr/>
          <a:lstStyle/>
          <a:p>
            <a:r>
              <a:rPr lang="en-US" b="1" dirty="0"/>
              <a:t>Why are Guidelines Needed?</a:t>
            </a:r>
          </a:p>
        </p:txBody>
      </p:sp>
      <p:sp>
        <p:nvSpPr>
          <p:cNvPr id="5" name="Content Placeholder 2">
            <a:extLst>
              <a:ext uri="{FF2B5EF4-FFF2-40B4-BE49-F238E27FC236}">
                <a16:creationId xmlns:a16="http://schemas.microsoft.com/office/drawing/2014/main" id="{920761CE-B149-CE40-9265-D22E1AF2B090}"/>
              </a:ext>
            </a:extLst>
          </p:cNvPr>
          <p:cNvSpPr>
            <a:spLocks noGrp="1"/>
          </p:cNvSpPr>
          <p:nvPr>
            <p:ph idx="1"/>
          </p:nvPr>
        </p:nvSpPr>
        <p:spPr>
          <a:xfrm>
            <a:off x="838200" y="1825625"/>
            <a:ext cx="10515600" cy="4351338"/>
          </a:xfrm>
        </p:spPr>
        <p:txBody>
          <a:bodyPr>
            <a:normAutofit/>
          </a:bodyPr>
          <a:lstStyle/>
          <a:p>
            <a:r>
              <a:rPr lang="en-US" sz="3200" b="1" dirty="0"/>
              <a:t>Rising healthcare costs </a:t>
            </a:r>
            <a:r>
              <a:rPr lang="en-US" sz="3200" dirty="0"/>
              <a:t>fueled by increased demand for care, more expensive technologies, and an ageing population </a:t>
            </a:r>
          </a:p>
          <a:p>
            <a:r>
              <a:rPr lang="en-US" sz="3200" b="1" dirty="0"/>
              <a:t>Variations in service delivery </a:t>
            </a:r>
            <a:r>
              <a:rPr lang="en-US" sz="3200" dirty="0"/>
              <a:t>among providers, hospitals, and geographical regions and the presumption that at least some of this variation stems from inappropriate care, either overuse or underuse of services</a:t>
            </a:r>
          </a:p>
          <a:p>
            <a:r>
              <a:rPr lang="en-US" sz="3200" dirty="0"/>
              <a:t>The intrinsic desire of healthcare professionals </a:t>
            </a:r>
            <a:r>
              <a:rPr lang="en-US" sz="3200" b="1" dirty="0"/>
              <a:t>to offer</a:t>
            </a:r>
            <a:r>
              <a:rPr lang="en-US" sz="3200" dirty="0"/>
              <a:t>, and of patients to receive, </a:t>
            </a:r>
            <a:r>
              <a:rPr lang="en-US" sz="3200" b="1" dirty="0"/>
              <a:t>the best care possible</a:t>
            </a:r>
          </a:p>
        </p:txBody>
      </p:sp>
    </p:spTree>
    <p:extLst>
      <p:ext uri="{BB962C8B-B14F-4D97-AF65-F5344CB8AC3E}">
        <p14:creationId xmlns:p14="http://schemas.microsoft.com/office/powerpoint/2010/main" val="25856407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Line 2">
            <a:extLst>
              <a:ext uri="{FF2B5EF4-FFF2-40B4-BE49-F238E27FC236}">
                <a16:creationId xmlns:a16="http://schemas.microsoft.com/office/drawing/2014/main" id="{D34C4B42-8378-D846-8022-F8DE998FB8DC}"/>
              </a:ext>
            </a:extLst>
          </p:cNvPr>
          <p:cNvSpPr>
            <a:spLocks noChangeShapeType="1"/>
          </p:cNvSpPr>
          <p:nvPr/>
        </p:nvSpPr>
        <p:spPr bwMode="auto">
          <a:xfrm flipV="1">
            <a:off x="7797800" y="2044700"/>
            <a:ext cx="2870200" cy="105410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Line 3">
            <a:extLst>
              <a:ext uri="{FF2B5EF4-FFF2-40B4-BE49-F238E27FC236}">
                <a16:creationId xmlns:a16="http://schemas.microsoft.com/office/drawing/2014/main" id="{D5B0DAE3-7A5B-8541-AD32-1B17BE230305}"/>
              </a:ext>
            </a:extLst>
          </p:cNvPr>
          <p:cNvSpPr>
            <a:spLocks noChangeShapeType="1"/>
          </p:cNvSpPr>
          <p:nvPr/>
        </p:nvSpPr>
        <p:spPr bwMode="auto">
          <a:xfrm>
            <a:off x="7835900" y="4241800"/>
            <a:ext cx="2832100" cy="138430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4">
            <a:extLst>
              <a:ext uri="{FF2B5EF4-FFF2-40B4-BE49-F238E27FC236}">
                <a16:creationId xmlns:a16="http://schemas.microsoft.com/office/drawing/2014/main" id="{DDB9E786-E923-5649-9C20-F26263F33701}"/>
              </a:ext>
            </a:extLst>
          </p:cNvPr>
          <p:cNvSpPr>
            <a:spLocks noChangeShapeType="1"/>
          </p:cNvSpPr>
          <p:nvPr/>
        </p:nvSpPr>
        <p:spPr bwMode="auto">
          <a:xfrm flipH="1" flipV="1">
            <a:off x="2514600" y="2171700"/>
            <a:ext cx="2057400" cy="92710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5">
            <a:extLst>
              <a:ext uri="{FF2B5EF4-FFF2-40B4-BE49-F238E27FC236}">
                <a16:creationId xmlns:a16="http://schemas.microsoft.com/office/drawing/2014/main" id="{25FBD5C6-6538-1846-9746-1E4C1D4A37D9}"/>
              </a:ext>
            </a:extLst>
          </p:cNvPr>
          <p:cNvSpPr>
            <a:spLocks noChangeShapeType="1"/>
          </p:cNvSpPr>
          <p:nvPr/>
        </p:nvSpPr>
        <p:spPr bwMode="auto">
          <a:xfrm flipH="1">
            <a:off x="2495550" y="4216400"/>
            <a:ext cx="2254250" cy="140335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6">
            <a:extLst>
              <a:ext uri="{FF2B5EF4-FFF2-40B4-BE49-F238E27FC236}">
                <a16:creationId xmlns:a16="http://schemas.microsoft.com/office/drawing/2014/main" id="{47074356-ECC6-AB49-8B1D-58E0312CB388}"/>
              </a:ext>
            </a:extLst>
          </p:cNvPr>
          <p:cNvSpPr txBox="1">
            <a:spLocks noChangeArrowheads="1"/>
          </p:cNvSpPr>
          <p:nvPr/>
        </p:nvSpPr>
        <p:spPr bwMode="auto">
          <a:xfrm>
            <a:off x="406400" y="286073"/>
            <a:ext cx="11378692" cy="70788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4000" dirty="0">
                <a:latin typeface="Georgia" panose="02040502050405020303" pitchFamily="18" charset="0"/>
              </a:rPr>
              <a:t>Results of Non-Adherence to EBM: Quality Gaps</a:t>
            </a:r>
          </a:p>
        </p:txBody>
      </p:sp>
      <p:sp>
        <p:nvSpPr>
          <p:cNvPr id="9" name="Text Box 7">
            <a:extLst>
              <a:ext uri="{FF2B5EF4-FFF2-40B4-BE49-F238E27FC236}">
                <a16:creationId xmlns:a16="http://schemas.microsoft.com/office/drawing/2014/main" id="{22602E40-7CA4-594F-A853-3171673A70A3}"/>
              </a:ext>
            </a:extLst>
          </p:cNvPr>
          <p:cNvSpPr txBox="1">
            <a:spLocks noChangeArrowheads="1"/>
          </p:cNvSpPr>
          <p:nvPr/>
        </p:nvSpPr>
        <p:spPr bwMode="auto">
          <a:xfrm>
            <a:off x="2090928" y="1111413"/>
            <a:ext cx="43643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i="1" dirty="0">
                <a:solidFill>
                  <a:srgbClr val="1E4A50"/>
                </a:solidFill>
                <a:latin typeface="Georgia" panose="02040502050405020303" pitchFamily="18" charset="0"/>
              </a:rPr>
              <a:t>Preventive care deficiencies</a:t>
            </a:r>
            <a:endParaRPr lang="en-US" altLang="en-US" i="1" dirty="0">
              <a:solidFill>
                <a:srgbClr val="1E4A50"/>
              </a:solidFill>
              <a:latin typeface="Georgia" panose="02040502050405020303" pitchFamily="18" charset="0"/>
            </a:endParaRPr>
          </a:p>
          <a:p>
            <a:pPr eaLnBrk="0" hangingPunct="0">
              <a:buFontTx/>
              <a:buChar char="•"/>
            </a:pPr>
            <a:r>
              <a:rPr lang="en-US" altLang="en-US" b="1" dirty="0">
                <a:solidFill>
                  <a:srgbClr val="8C1010"/>
                </a:solidFill>
                <a:latin typeface="Georgia" panose="02040502050405020303" pitchFamily="18" charset="0"/>
              </a:rPr>
              <a:t>Child immunizations          76%</a:t>
            </a:r>
          </a:p>
          <a:p>
            <a:pPr eaLnBrk="0" hangingPunct="0">
              <a:buFontTx/>
              <a:buChar char="•"/>
            </a:pPr>
            <a:r>
              <a:rPr lang="en-US" altLang="en-US" b="1" dirty="0">
                <a:solidFill>
                  <a:srgbClr val="8C1010"/>
                </a:solidFill>
                <a:latin typeface="Georgia" panose="02040502050405020303" pitchFamily="18" charset="0"/>
              </a:rPr>
              <a:t>Influenza vaccine                 52%</a:t>
            </a:r>
          </a:p>
          <a:p>
            <a:pPr eaLnBrk="0" hangingPunct="0">
              <a:buFontTx/>
              <a:buChar char="•"/>
            </a:pPr>
            <a:r>
              <a:rPr lang="en-US" altLang="en-US" b="1" dirty="0">
                <a:solidFill>
                  <a:srgbClr val="8C1010"/>
                </a:solidFill>
                <a:latin typeface="Georgia" panose="02040502050405020303" pitchFamily="18" charset="0"/>
              </a:rPr>
              <a:t>Pap smear	             	       82%</a:t>
            </a:r>
          </a:p>
        </p:txBody>
      </p:sp>
      <p:sp>
        <p:nvSpPr>
          <p:cNvPr id="10" name="Text Box 8">
            <a:extLst>
              <a:ext uri="{FF2B5EF4-FFF2-40B4-BE49-F238E27FC236}">
                <a16:creationId xmlns:a16="http://schemas.microsoft.com/office/drawing/2014/main" id="{C9D07D70-AD59-0349-B986-FC3B06DD917E}"/>
              </a:ext>
            </a:extLst>
          </p:cNvPr>
          <p:cNvSpPr txBox="1">
            <a:spLocks noChangeArrowheads="1"/>
          </p:cNvSpPr>
          <p:nvPr/>
        </p:nvSpPr>
        <p:spPr bwMode="auto">
          <a:xfrm>
            <a:off x="6544693" y="1165820"/>
            <a:ext cx="35695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dirty="0">
                <a:solidFill>
                  <a:srgbClr val="1E4A50"/>
                </a:solidFill>
                <a:latin typeface="Georgia" panose="02040502050405020303" pitchFamily="18" charset="0"/>
              </a:rPr>
              <a:t>Acute care deficiencies</a:t>
            </a:r>
            <a:endParaRPr lang="en-US" altLang="en-US" dirty="0">
              <a:solidFill>
                <a:srgbClr val="1E4A50"/>
              </a:solidFill>
              <a:latin typeface="Georgia" panose="02040502050405020303" pitchFamily="18" charset="0"/>
            </a:endParaRPr>
          </a:p>
          <a:p>
            <a:pPr eaLnBrk="0" hangingPunct="0">
              <a:buFontTx/>
              <a:buChar char="•"/>
            </a:pPr>
            <a:r>
              <a:rPr lang="en-US" altLang="en-US" b="1" dirty="0">
                <a:solidFill>
                  <a:srgbClr val="990000"/>
                </a:solidFill>
                <a:latin typeface="Georgia" panose="02040502050405020303" pitchFamily="18" charset="0"/>
              </a:rPr>
              <a:t>Antibiotic misuse   30-70%</a:t>
            </a:r>
          </a:p>
          <a:p>
            <a:pPr eaLnBrk="0" hangingPunct="0">
              <a:buFontTx/>
              <a:buChar char="•"/>
            </a:pPr>
            <a:r>
              <a:rPr lang="en-US" altLang="en-US" b="1" dirty="0">
                <a:solidFill>
                  <a:srgbClr val="8C1010"/>
                </a:solidFill>
                <a:latin typeface="Georgia" panose="02040502050405020303" pitchFamily="18" charset="0"/>
              </a:rPr>
              <a:t>Prenatal care           74%</a:t>
            </a:r>
          </a:p>
        </p:txBody>
      </p:sp>
      <p:sp>
        <p:nvSpPr>
          <p:cNvPr id="11" name="Text Box 9">
            <a:extLst>
              <a:ext uri="{FF2B5EF4-FFF2-40B4-BE49-F238E27FC236}">
                <a16:creationId xmlns:a16="http://schemas.microsoft.com/office/drawing/2014/main" id="{E36A1662-4B82-0748-A952-2AD4FE495E2B}"/>
              </a:ext>
            </a:extLst>
          </p:cNvPr>
          <p:cNvSpPr txBox="1">
            <a:spLocks noChangeArrowheads="1"/>
          </p:cNvSpPr>
          <p:nvPr/>
        </p:nvSpPr>
        <p:spPr bwMode="auto">
          <a:xfrm>
            <a:off x="8394700" y="3233920"/>
            <a:ext cx="3364484"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i="1" dirty="0">
                <a:solidFill>
                  <a:srgbClr val="1E4A50"/>
                </a:solidFill>
                <a:latin typeface="Georgia" panose="02040502050405020303" pitchFamily="18" charset="0"/>
              </a:rPr>
              <a:t>Chronic care deficiencies</a:t>
            </a:r>
            <a:endParaRPr lang="en-US" altLang="en-US" i="1" dirty="0">
              <a:solidFill>
                <a:srgbClr val="1E4A50"/>
              </a:solidFill>
              <a:latin typeface="Georgia" panose="02040502050405020303" pitchFamily="18" charset="0"/>
            </a:endParaRPr>
          </a:p>
          <a:p>
            <a:pPr eaLnBrk="0" hangingPunct="0">
              <a:buFontTx/>
              <a:buChar char="•"/>
            </a:pPr>
            <a:r>
              <a:rPr lang="en-US" altLang="en-US" b="1" dirty="0">
                <a:solidFill>
                  <a:srgbClr val="8C1010"/>
                </a:solidFill>
                <a:latin typeface="Georgia" panose="02040502050405020303" pitchFamily="18" charset="0"/>
              </a:rPr>
              <a:t>Beta blockers        50%</a:t>
            </a:r>
          </a:p>
          <a:p>
            <a:pPr eaLnBrk="0" hangingPunct="0">
              <a:buFontTx/>
              <a:buChar char="•"/>
            </a:pPr>
            <a:r>
              <a:rPr lang="en-US" altLang="en-US" b="1" dirty="0">
                <a:solidFill>
                  <a:srgbClr val="8C1010"/>
                </a:solidFill>
                <a:latin typeface="Georgia" panose="02040502050405020303" pitchFamily="18" charset="0"/>
              </a:rPr>
              <a:t>Diabetes eye exam  53%</a:t>
            </a:r>
          </a:p>
        </p:txBody>
      </p:sp>
      <p:sp>
        <p:nvSpPr>
          <p:cNvPr id="12" name="Text Box 10">
            <a:extLst>
              <a:ext uri="{FF2B5EF4-FFF2-40B4-BE49-F238E27FC236}">
                <a16:creationId xmlns:a16="http://schemas.microsoft.com/office/drawing/2014/main" id="{2DEF790F-E81C-1F4E-B7B2-66A0DE94D4FC}"/>
              </a:ext>
            </a:extLst>
          </p:cNvPr>
          <p:cNvSpPr txBox="1">
            <a:spLocks noChangeArrowheads="1"/>
          </p:cNvSpPr>
          <p:nvPr/>
        </p:nvSpPr>
        <p:spPr bwMode="auto">
          <a:xfrm>
            <a:off x="655320" y="3032997"/>
            <a:ext cx="3276600" cy="147732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b="1" i="1" dirty="0">
                <a:solidFill>
                  <a:srgbClr val="276067"/>
                </a:solidFill>
                <a:latin typeface="Georgia" panose="02040502050405020303" pitchFamily="18" charset="0"/>
              </a:rPr>
              <a:t>Surgery care deficiencies</a:t>
            </a:r>
          </a:p>
          <a:p>
            <a:pPr eaLnBrk="0" hangingPunct="0">
              <a:buFontTx/>
              <a:buChar char="•"/>
            </a:pPr>
            <a:r>
              <a:rPr lang="en-US" altLang="en-US" b="1" dirty="0">
                <a:solidFill>
                  <a:srgbClr val="8C1010"/>
                </a:solidFill>
                <a:latin typeface="Georgia" panose="02040502050405020303" pitchFamily="18" charset="0"/>
              </a:rPr>
              <a:t>Inappropriate</a:t>
            </a:r>
          </a:p>
          <a:p>
            <a:pPr eaLnBrk="0" hangingPunct="0"/>
            <a:r>
              <a:rPr lang="en-US" altLang="en-US" b="1" dirty="0">
                <a:solidFill>
                  <a:srgbClr val="8C1010"/>
                </a:solidFill>
                <a:latin typeface="Georgia" panose="02040502050405020303" pitchFamily="18" charset="0"/>
              </a:rPr>
              <a:t> hysterectomy      16%</a:t>
            </a:r>
          </a:p>
          <a:p>
            <a:pPr eaLnBrk="0" hangingPunct="0">
              <a:buFontTx/>
              <a:buChar char="•"/>
            </a:pPr>
            <a:r>
              <a:rPr lang="en-US" altLang="en-US" b="1" dirty="0">
                <a:solidFill>
                  <a:srgbClr val="8C1010"/>
                </a:solidFill>
                <a:latin typeface="Georgia" panose="02040502050405020303" pitchFamily="18" charset="0"/>
              </a:rPr>
              <a:t>Inappropriate</a:t>
            </a:r>
          </a:p>
          <a:p>
            <a:pPr eaLnBrk="0" hangingPunct="0"/>
            <a:r>
              <a:rPr lang="en-US" altLang="en-US" b="1" dirty="0">
                <a:solidFill>
                  <a:srgbClr val="8C1010"/>
                </a:solidFill>
                <a:latin typeface="Georgia" panose="02040502050405020303" pitchFamily="18" charset="0"/>
              </a:rPr>
              <a:t> CABG surgeries 14%</a:t>
            </a:r>
          </a:p>
        </p:txBody>
      </p:sp>
      <p:sp>
        <p:nvSpPr>
          <p:cNvPr id="13" name="Text Box 11">
            <a:extLst>
              <a:ext uri="{FF2B5EF4-FFF2-40B4-BE49-F238E27FC236}">
                <a16:creationId xmlns:a16="http://schemas.microsoft.com/office/drawing/2014/main" id="{EEEC817F-33EF-3944-A291-86D92E9F7D68}"/>
              </a:ext>
            </a:extLst>
          </p:cNvPr>
          <p:cNvSpPr txBox="1">
            <a:spLocks noChangeArrowheads="1"/>
          </p:cNvSpPr>
          <p:nvPr/>
        </p:nvSpPr>
        <p:spPr bwMode="auto">
          <a:xfrm>
            <a:off x="3886200" y="4951800"/>
            <a:ext cx="5045456" cy="1754326"/>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p:spPr>
        <p:txBody>
          <a:bodyPr wrap="square">
            <a:spAutoFit/>
          </a:bodyPr>
          <a:lstStyle/>
          <a:p>
            <a:pPr eaLnBrk="0" hangingPunct="0"/>
            <a:r>
              <a:rPr lang="en-US" altLang="en-US" b="1" i="1" dirty="0">
                <a:solidFill>
                  <a:srgbClr val="1E4A50"/>
                </a:solidFill>
                <a:latin typeface="Georgia" panose="02040502050405020303" pitchFamily="18" charset="0"/>
              </a:rPr>
              <a:t>Hospital care deficiencies</a:t>
            </a:r>
          </a:p>
          <a:p>
            <a:pPr eaLnBrk="0" hangingPunct="0">
              <a:buFontTx/>
              <a:buChar char="•"/>
            </a:pPr>
            <a:r>
              <a:rPr lang="en-US" altLang="en-US" b="1" dirty="0">
                <a:solidFill>
                  <a:srgbClr val="8C1010"/>
                </a:solidFill>
                <a:latin typeface="Georgia" panose="02040502050405020303" pitchFamily="18" charset="0"/>
              </a:rPr>
              <a:t>Proper CHF care     	         	 50%</a:t>
            </a:r>
          </a:p>
          <a:p>
            <a:pPr eaLnBrk="0" hangingPunct="0">
              <a:buFontTx/>
              <a:buChar char="•"/>
            </a:pPr>
            <a:r>
              <a:rPr lang="en-US" altLang="en-US" b="1" dirty="0">
                <a:solidFill>
                  <a:srgbClr val="8C1010"/>
                </a:solidFill>
                <a:latin typeface="Georgia" panose="02040502050405020303" pitchFamily="18" charset="0"/>
              </a:rPr>
              <a:t>Preventable deaths		 14%</a:t>
            </a:r>
          </a:p>
          <a:p>
            <a:pPr eaLnBrk="0" hangingPunct="0">
              <a:buFontTx/>
              <a:buChar char="•"/>
            </a:pPr>
            <a:r>
              <a:rPr lang="en-US" altLang="en-US" b="1" dirty="0">
                <a:solidFill>
                  <a:srgbClr val="8C1010"/>
                </a:solidFill>
                <a:latin typeface="Georgia" panose="02040502050405020303" pitchFamily="18" charset="0"/>
              </a:rPr>
              <a:t>Preventable ADEs          1.8/100 admits</a:t>
            </a:r>
          </a:p>
          <a:p>
            <a:pPr eaLnBrk="0" hangingPunct="0"/>
            <a:r>
              <a:rPr lang="en-US" altLang="en-US" b="1" dirty="0">
                <a:solidFill>
                  <a:srgbClr val="8C1010"/>
                </a:solidFill>
                <a:latin typeface="Georgia" panose="02040502050405020303" pitchFamily="18" charset="0"/>
              </a:rPr>
              <a:t>    Life threatening	                    20%</a:t>
            </a:r>
          </a:p>
          <a:p>
            <a:pPr eaLnBrk="0" hangingPunct="0"/>
            <a:r>
              <a:rPr lang="en-US" altLang="en-US" b="1" dirty="0">
                <a:solidFill>
                  <a:srgbClr val="8C1010"/>
                </a:solidFill>
                <a:latin typeface="Georgia" panose="02040502050405020303" pitchFamily="18" charset="0"/>
              </a:rPr>
              <a:t>    Serious		                    43%</a:t>
            </a:r>
            <a:r>
              <a:rPr lang="en-US" altLang="en-US" dirty="0">
                <a:solidFill>
                  <a:srgbClr val="990033"/>
                </a:solidFill>
                <a:latin typeface="Georgia" panose="02040502050405020303" pitchFamily="18" charset="0"/>
              </a:rPr>
              <a:t>	</a:t>
            </a:r>
          </a:p>
        </p:txBody>
      </p:sp>
      <p:sp>
        <p:nvSpPr>
          <p:cNvPr id="14" name="Oval 12">
            <a:extLst>
              <a:ext uri="{FF2B5EF4-FFF2-40B4-BE49-F238E27FC236}">
                <a16:creationId xmlns:a16="http://schemas.microsoft.com/office/drawing/2014/main" id="{E615DB9F-BE71-434F-9A75-57AC4BC8EB75}"/>
              </a:ext>
            </a:extLst>
          </p:cNvPr>
          <p:cNvSpPr>
            <a:spLocks noChangeArrowheads="1"/>
          </p:cNvSpPr>
          <p:nvPr/>
        </p:nvSpPr>
        <p:spPr bwMode="auto">
          <a:xfrm>
            <a:off x="3886200" y="2489200"/>
            <a:ext cx="4279900" cy="2235200"/>
          </a:xfrm>
          <a:prstGeom prst="ellipse">
            <a:avLst/>
          </a:prstGeom>
          <a:gradFill rotWithShape="1">
            <a:gsLst>
              <a:gs pos="0">
                <a:srgbClr val="C00000"/>
              </a:gs>
              <a:gs pos="100000">
                <a:srgbClr val="276067">
                  <a:gamma/>
                  <a:shade val="82353"/>
                  <a:invGamma/>
                </a:srgbClr>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15" name="Text Box 13">
            <a:extLst>
              <a:ext uri="{FF2B5EF4-FFF2-40B4-BE49-F238E27FC236}">
                <a16:creationId xmlns:a16="http://schemas.microsoft.com/office/drawing/2014/main" id="{2FD00879-3FE5-884D-BDB6-1F2D24B54A7C}"/>
              </a:ext>
            </a:extLst>
          </p:cNvPr>
          <p:cNvSpPr txBox="1">
            <a:spLocks noChangeArrowheads="1"/>
          </p:cNvSpPr>
          <p:nvPr/>
        </p:nvSpPr>
        <p:spPr bwMode="auto">
          <a:xfrm>
            <a:off x="4147820" y="2654638"/>
            <a:ext cx="3835400" cy="203132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b="1" i="1" dirty="0">
                <a:solidFill>
                  <a:srgbClr val="E8D294"/>
                </a:solidFill>
                <a:latin typeface="Georgia" panose="02040502050405020303" pitchFamily="18" charset="0"/>
              </a:rPr>
              <a:t>Health Services…</a:t>
            </a:r>
            <a:r>
              <a:rPr lang="en-US" altLang="en-US" b="1" dirty="0">
                <a:solidFill>
                  <a:srgbClr val="E8D294"/>
                </a:solidFill>
                <a:latin typeface="Georgia" panose="02040502050405020303" pitchFamily="18" charset="0"/>
              </a:rPr>
              <a:t> </a:t>
            </a:r>
          </a:p>
          <a:p>
            <a:pPr algn="ctr" eaLnBrk="0" hangingPunct="0"/>
            <a:r>
              <a:rPr lang="en-US" altLang="en-US" b="1" dirty="0">
                <a:solidFill>
                  <a:schemeClr val="bg1"/>
                </a:solidFill>
                <a:latin typeface="Georgia" panose="02040502050405020303" pitchFamily="18" charset="0"/>
              </a:rPr>
              <a:t>Safe </a:t>
            </a:r>
          </a:p>
          <a:p>
            <a:pPr algn="ctr" eaLnBrk="0" hangingPunct="0"/>
            <a:r>
              <a:rPr lang="en-US" altLang="en-US" b="1" dirty="0">
                <a:solidFill>
                  <a:schemeClr val="bg1"/>
                </a:solidFill>
                <a:latin typeface="Georgia" panose="02040502050405020303" pitchFamily="18" charset="0"/>
              </a:rPr>
              <a:t>Effective</a:t>
            </a:r>
          </a:p>
          <a:p>
            <a:pPr algn="ctr" eaLnBrk="0" hangingPunct="0"/>
            <a:r>
              <a:rPr lang="en-US" altLang="en-US" b="1" dirty="0">
                <a:solidFill>
                  <a:schemeClr val="bg1"/>
                </a:solidFill>
                <a:latin typeface="Georgia" panose="02040502050405020303" pitchFamily="18" charset="0"/>
              </a:rPr>
              <a:t>Patient-centered </a:t>
            </a:r>
          </a:p>
          <a:p>
            <a:pPr algn="ctr" eaLnBrk="0" hangingPunct="0"/>
            <a:r>
              <a:rPr lang="en-US" altLang="en-US" b="1" dirty="0">
                <a:solidFill>
                  <a:schemeClr val="bg1"/>
                </a:solidFill>
                <a:latin typeface="Georgia" panose="02040502050405020303" pitchFamily="18" charset="0"/>
              </a:rPr>
              <a:t>Timely</a:t>
            </a:r>
          </a:p>
          <a:p>
            <a:pPr algn="ctr" eaLnBrk="0" hangingPunct="0"/>
            <a:r>
              <a:rPr lang="en-US" altLang="en-US" b="1" dirty="0">
                <a:solidFill>
                  <a:schemeClr val="bg1"/>
                </a:solidFill>
                <a:latin typeface="Georgia" panose="02040502050405020303" pitchFamily="18" charset="0"/>
              </a:rPr>
              <a:t>Efficient</a:t>
            </a:r>
          </a:p>
          <a:p>
            <a:pPr algn="ctr" eaLnBrk="0" hangingPunct="0"/>
            <a:r>
              <a:rPr lang="en-US" altLang="en-US" b="1" dirty="0">
                <a:solidFill>
                  <a:schemeClr val="bg1"/>
                </a:solidFill>
                <a:latin typeface="Georgia" panose="02040502050405020303" pitchFamily="18" charset="0"/>
              </a:rPr>
              <a:t>Equitable</a:t>
            </a:r>
            <a:r>
              <a:rPr lang="en-US" altLang="en-US" dirty="0">
                <a:solidFill>
                  <a:srgbClr val="000000"/>
                </a:solidFill>
                <a:latin typeface="Georgia" panose="02040502050405020303" pitchFamily="18" charset="0"/>
              </a:rPr>
              <a:t>   </a:t>
            </a:r>
          </a:p>
        </p:txBody>
      </p:sp>
      <p:sp>
        <p:nvSpPr>
          <p:cNvPr id="16" name="Line 14">
            <a:extLst>
              <a:ext uri="{FF2B5EF4-FFF2-40B4-BE49-F238E27FC236}">
                <a16:creationId xmlns:a16="http://schemas.microsoft.com/office/drawing/2014/main" id="{9E561EF7-5E1B-0B42-9618-C250DC3055E5}"/>
              </a:ext>
            </a:extLst>
          </p:cNvPr>
          <p:cNvSpPr>
            <a:spLocks noChangeShapeType="1"/>
          </p:cNvSpPr>
          <p:nvPr/>
        </p:nvSpPr>
        <p:spPr bwMode="auto">
          <a:xfrm flipH="1" flipV="1">
            <a:off x="1645920" y="2154936"/>
            <a:ext cx="2514600" cy="8382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 name="Line 15">
            <a:extLst>
              <a:ext uri="{FF2B5EF4-FFF2-40B4-BE49-F238E27FC236}">
                <a16:creationId xmlns:a16="http://schemas.microsoft.com/office/drawing/2014/main" id="{4F5E0849-CDBB-C447-9258-E9D9C3B3E3AE}"/>
              </a:ext>
            </a:extLst>
          </p:cNvPr>
          <p:cNvSpPr>
            <a:spLocks noChangeShapeType="1"/>
          </p:cNvSpPr>
          <p:nvPr/>
        </p:nvSpPr>
        <p:spPr bwMode="auto">
          <a:xfrm flipH="1">
            <a:off x="2133600" y="4495800"/>
            <a:ext cx="2438400" cy="1524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 name="Line 16">
            <a:extLst>
              <a:ext uri="{FF2B5EF4-FFF2-40B4-BE49-F238E27FC236}">
                <a16:creationId xmlns:a16="http://schemas.microsoft.com/office/drawing/2014/main" id="{185685F0-5395-2F44-8CDF-66208BE97CDC}"/>
              </a:ext>
            </a:extLst>
          </p:cNvPr>
          <p:cNvSpPr>
            <a:spLocks noChangeShapeType="1"/>
          </p:cNvSpPr>
          <p:nvPr/>
        </p:nvSpPr>
        <p:spPr bwMode="auto">
          <a:xfrm flipV="1">
            <a:off x="7924800" y="2133600"/>
            <a:ext cx="2286000" cy="8382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 name="Line 17">
            <a:extLst>
              <a:ext uri="{FF2B5EF4-FFF2-40B4-BE49-F238E27FC236}">
                <a16:creationId xmlns:a16="http://schemas.microsoft.com/office/drawing/2014/main" id="{71A12A39-2502-4642-8514-F0305C6A40A4}"/>
              </a:ext>
            </a:extLst>
          </p:cNvPr>
          <p:cNvSpPr>
            <a:spLocks noChangeShapeType="1"/>
          </p:cNvSpPr>
          <p:nvPr/>
        </p:nvSpPr>
        <p:spPr bwMode="auto">
          <a:xfrm>
            <a:off x="7620000" y="4419600"/>
            <a:ext cx="2438400" cy="12192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 name="Line 18">
            <a:extLst>
              <a:ext uri="{FF2B5EF4-FFF2-40B4-BE49-F238E27FC236}">
                <a16:creationId xmlns:a16="http://schemas.microsoft.com/office/drawing/2014/main" id="{655147DB-5BC6-494B-8FB6-75FCBD1436B6}"/>
              </a:ext>
            </a:extLst>
          </p:cNvPr>
          <p:cNvSpPr>
            <a:spLocks noChangeShapeType="1"/>
          </p:cNvSpPr>
          <p:nvPr/>
        </p:nvSpPr>
        <p:spPr bwMode="auto">
          <a:xfrm flipV="1">
            <a:off x="6172200" y="1447800"/>
            <a:ext cx="0" cy="914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17595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utoUpdateAnimBg="0"/>
      <p:bldP spid="12" grpId="0" autoUpdateAnimBg="0"/>
      <p:bldP spid="1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9F027534-65A4-424E-BA8C-BE7578E360A8}"/>
              </a:ext>
            </a:extLst>
          </p:cNvPr>
          <p:cNvSpPr>
            <a:spLocks noGrp="1"/>
          </p:cNvSpPr>
          <p:nvPr>
            <p:ph type="title"/>
          </p:nvPr>
        </p:nvSpPr>
        <p:spPr>
          <a:xfrm>
            <a:off x="609600" y="218662"/>
            <a:ext cx="10972800" cy="1013791"/>
          </a:xfrm>
        </p:spPr>
        <p:txBody>
          <a:bodyPr/>
          <a:lstStyle/>
          <a:p>
            <a:r>
              <a:rPr lang="en-US" b="1" dirty="0"/>
              <a:t>Benefits of Guidelines</a:t>
            </a:r>
          </a:p>
        </p:txBody>
      </p:sp>
      <p:sp>
        <p:nvSpPr>
          <p:cNvPr id="5" name="Content Placeholder 2">
            <a:extLst>
              <a:ext uri="{FF2B5EF4-FFF2-40B4-BE49-F238E27FC236}">
                <a16:creationId xmlns:a16="http://schemas.microsoft.com/office/drawing/2014/main" id="{6B2DFEA4-B98F-884B-B3F7-66A5A2273974}"/>
              </a:ext>
            </a:extLst>
          </p:cNvPr>
          <p:cNvSpPr>
            <a:spLocks noGrp="1"/>
          </p:cNvSpPr>
          <p:nvPr>
            <p:ph idx="1"/>
          </p:nvPr>
        </p:nvSpPr>
        <p:spPr>
          <a:xfrm>
            <a:off x="609600" y="1600199"/>
            <a:ext cx="5194852" cy="4124739"/>
          </a:xfrm>
        </p:spPr>
        <p:txBody>
          <a:bodyPr>
            <a:normAutofit fontScale="92500" lnSpcReduction="10000"/>
          </a:bodyPr>
          <a:lstStyle/>
          <a:p>
            <a:r>
              <a:rPr lang="en-US" dirty="0"/>
              <a:t>Improve health outcomes</a:t>
            </a:r>
          </a:p>
          <a:p>
            <a:r>
              <a:rPr lang="en-US" dirty="0"/>
              <a:t>Improve the consistency of care</a:t>
            </a:r>
          </a:p>
          <a:p>
            <a:r>
              <a:rPr lang="en-US" dirty="0"/>
              <a:t>Inform patients about what their clinicians should be doing</a:t>
            </a:r>
          </a:p>
          <a:p>
            <a:r>
              <a:rPr lang="en-US" dirty="0"/>
              <a:t>Empower patients to make more informed healthcare choices and to consider their personal needs and preferences in selecting the best option</a:t>
            </a:r>
          </a:p>
          <a:p>
            <a:r>
              <a:rPr lang="en-US" dirty="0"/>
              <a:t>Can help patients by influencing public policy</a:t>
            </a:r>
          </a:p>
        </p:txBody>
      </p:sp>
      <p:sp>
        <p:nvSpPr>
          <p:cNvPr id="6" name="Content Placeholder 2">
            <a:extLst>
              <a:ext uri="{FF2B5EF4-FFF2-40B4-BE49-F238E27FC236}">
                <a16:creationId xmlns:a16="http://schemas.microsoft.com/office/drawing/2014/main" id="{3778A303-4F74-3449-B248-C6492014B58B}"/>
              </a:ext>
            </a:extLst>
          </p:cNvPr>
          <p:cNvSpPr txBox="1">
            <a:spLocks/>
          </p:cNvSpPr>
          <p:nvPr/>
        </p:nvSpPr>
        <p:spPr bwMode="auto">
          <a:xfrm>
            <a:off x="6062870" y="1600199"/>
            <a:ext cx="5844207" cy="42638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Improve the quality of clinical decisions </a:t>
            </a:r>
          </a:p>
          <a:p>
            <a:pPr lvl="1"/>
            <a:r>
              <a:rPr lang="en-US" dirty="0"/>
              <a:t>call attention to ineffective, dangerous, and wasteful practices</a:t>
            </a:r>
          </a:p>
          <a:p>
            <a:r>
              <a:rPr lang="en-US" dirty="0"/>
              <a:t>Support quality improvement activities </a:t>
            </a:r>
          </a:p>
          <a:p>
            <a:pPr lvl="1"/>
            <a:r>
              <a:rPr lang="en-US" dirty="0"/>
              <a:t>Development of standing orders, care pathways, algorithms, </a:t>
            </a:r>
            <a:r>
              <a:rPr lang="en-US" dirty="0" err="1"/>
              <a:t>etc</a:t>
            </a:r>
            <a:endParaRPr lang="en-US" dirty="0"/>
          </a:p>
          <a:p>
            <a:r>
              <a:rPr lang="en-US" dirty="0"/>
              <a:t>Identify gaps in the evidence and research needed</a:t>
            </a:r>
          </a:p>
          <a:p>
            <a:r>
              <a:rPr lang="en-US" dirty="0"/>
              <a:t>May offer medicolegal protection </a:t>
            </a:r>
          </a:p>
          <a:p>
            <a:r>
              <a:rPr lang="en-US" dirty="0"/>
              <a:t>Prompt government or private payers to provide coverage or to reimburse doctors for services</a:t>
            </a:r>
          </a:p>
        </p:txBody>
      </p:sp>
      <p:sp>
        <p:nvSpPr>
          <p:cNvPr id="7" name="TextBox 6">
            <a:extLst>
              <a:ext uri="{FF2B5EF4-FFF2-40B4-BE49-F238E27FC236}">
                <a16:creationId xmlns:a16="http://schemas.microsoft.com/office/drawing/2014/main" id="{4034487F-F7CA-3441-A6CD-9E6F9738E972}"/>
              </a:ext>
            </a:extLst>
          </p:cNvPr>
          <p:cNvSpPr txBox="1"/>
          <p:nvPr/>
        </p:nvSpPr>
        <p:spPr>
          <a:xfrm>
            <a:off x="2246244" y="1076979"/>
            <a:ext cx="1394100" cy="523220"/>
          </a:xfrm>
          <a:prstGeom prst="rect">
            <a:avLst/>
          </a:prstGeom>
          <a:noFill/>
        </p:spPr>
        <p:txBody>
          <a:bodyPr wrap="none" rtlCol="0">
            <a:spAutoFit/>
          </a:bodyPr>
          <a:lstStyle/>
          <a:p>
            <a:r>
              <a:rPr lang="en-US" sz="2800" b="1" dirty="0"/>
              <a:t>Patients</a:t>
            </a:r>
          </a:p>
        </p:txBody>
      </p:sp>
      <p:sp>
        <p:nvSpPr>
          <p:cNvPr id="8" name="TextBox 7">
            <a:extLst>
              <a:ext uri="{FF2B5EF4-FFF2-40B4-BE49-F238E27FC236}">
                <a16:creationId xmlns:a16="http://schemas.microsoft.com/office/drawing/2014/main" id="{1CE43406-6FD1-4647-B49C-CEC20D5ACF9A}"/>
              </a:ext>
            </a:extLst>
          </p:cNvPr>
          <p:cNvSpPr txBox="1"/>
          <p:nvPr/>
        </p:nvSpPr>
        <p:spPr>
          <a:xfrm>
            <a:off x="8103706" y="1076979"/>
            <a:ext cx="1711559" cy="523220"/>
          </a:xfrm>
          <a:prstGeom prst="rect">
            <a:avLst/>
          </a:prstGeom>
          <a:noFill/>
        </p:spPr>
        <p:txBody>
          <a:bodyPr wrap="none" rtlCol="0">
            <a:spAutoFit/>
          </a:bodyPr>
          <a:lstStyle/>
          <a:p>
            <a:r>
              <a:rPr lang="en-US" sz="2800" b="1" dirty="0"/>
              <a:t>Physicians</a:t>
            </a:r>
          </a:p>
        </p:txBody>
      </p:sp>
    </p:spTree>
    <p:extLst>
      <p:ext uri="{BB962C8B-B14F-4D97-AF65-F5344CB8AC3E}">
        <p14:creationId xmlns:p14="http://schemas.microsoft.com/office/powerpoint/2010/main" val="1368334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1E6B0-AB27-5F42-814C-73E1388B6C0C}"/>
              </a:ext>
            </a:extLst>
          </p:cNvPr>
          <p:cNvSpPr>
            <a:spLocks noGrp="1"/>
          </p:cNvSpPr>
          <p:nvPr>
            <p:ph type="title"/>
          </p:nvPr>
        </p:nvSpPr>
        <p:spPr>
          <a:xfrm>
            <a:off x="180975" y="0"/>
            <a:ext cx="10515600" cy="1100138"/>
          </a:xfrm>
        </p:spPr>
        <p:txBody>
          <a:bodyPr>
            <a:normAutofit/>
          </a:bodyPr>
          <a:lstStyle/>
          <a:p>
            <a:r>
              <a:rPr lang="en-US" sz="4000" dirty="0"/>
              <a:t>Conference Planning: </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0" y="1091802"/>
            <a:ext cx="5801784" cy="435133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225" y="1091802"/>
            <a:ext cx="5819775" cy="4364831"/>
          </a:xfrm>
          <a:prstGeom prst="rect">
            <a:avLst/>
          </a:prstGeom>
        </p:spPr>
      </p:pic>
    </p:spTree>
    <p:extLst>
      <p:ext uri="{BB962C8B-B14F-4D97-AF65-F5344CB8AC3E}">
        <p14:creationId xmlns:p14="http://schemas.microsoft.com/office/powerpoint/2010/main" val="4094575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76F7293-E994-1F40-8ABC-C750EC7E2D12}"/>
              </a:ext>
            </a:extLst>
          </p:cNvPr>
          <p:cNvSpPr>
            <a:spLocks noGrp="1"/>
          </p:cNvSpPr>
          <p:nvPr>
            <p:ph type="title"/>
          </p:nvPr>
        </p:nvSpPr>
        <p:spPr>
          <a:xfrm>
            <a:off x="609600" y="0"/>
            <a:ext cx="10972800" cy="1143000"/>
          </a:xfrm>
        </p:spPr>
        <p:txBody>
          <a:bodyPr/>
          <a:lstStyle/>
          <a:p>
            <a:r>
              <a:rPr lang="en-US" b="1" dirty="0"/>
              <a:t>Potential Limitations &amp; Harms</a:t>
            </a:r>
          </a:p>
        </p:txBody>
      </p:sp>
      <p:sp>
        <p:nvSpPr>
          <p:cNvPr id="5" name="Content Placeholder 2">
            <a:extLst>
              <a:ext uri="{FF2B5EF4-FFF2-40B4-BE49-F238E27FC236}">
                <a16:creationId xmlns:a16="http://schemas.microsoft.com/office/drawing/2014/main" id="{5A52D017-D1A8-764E-8DBD-A6D59133DE7D}"/>
              </a:ext>
            </a:extLst>
          </p:cNvPr>
          <p:cNvSpPr>
            <a:spLocks noGrp="1"/>
          </p:cNvSpPr>
          <p:nvPr>
            <p:ph idx="1"/>
          </p:nvPr>
        </p:nvSpPr>
        <p:spPr>
          <a:xfrm>
            <a:off x="609600" y="1600200"/>
            <a:ext cx="5373756" cy="4114800"/>
          </a:xfrm>
        </p:spPr>
        <p:txBody>
          <a:bodyPr>
            <a:noAutofit/>
          </a:bodyPr>
          <a:lstStyle/>
          <a:p>
            <a:r>
              <a:rPr lang="en-US" sz="2400" dirty="0"/>
              <a:t>Flawed guidelines can result in suboptimal, ineffective, or harmful practices</a:t>
            </a:r>
          </a:p>
          <a:p>
            <a:r>
              <a:rPr lang="en-US" sz="2400" dirty="0"/>
              <a:t>Inflexible guidelines can harm by leaving insufficient room for clinicians to tailor care to patients needs</a:t>
            </a:r>
          </a:p>
          <a:p>
            <a:r>
              <a:rPr lang="en-US" sz="2400" dirty="0"/>
              <a:t>Imprudent recommendations for costly interventions may displace limited resources that are needed for other services of greater value to patients</a:t>
            </a:r>
          </a:p>
        </p:txBody>
      </p:sp>
      <p:sp>
        <p:nvSpPr>
          <p:cNvPr id="6" name="TextBox 5">
            <a:extLst>
              <a:ext uri="{FF2B5EF4-FFF2-40B4-BE49-F238E27FC236}">
                <a16:creationId xmlns:a16="http://schemas.microsoft.com/office/drawing/2014/main" id="{E5F2CDF8-C27A-AA49-B473-2474CCED4731}"/>
              </a:ext>
            </a:extLst>
          </p:cNvPr>
          <p:cNvSpPr txBox="1"/>
          <p:nvPr/>
        </p:nvSpPr>
        <p:spPr>
          <a:xfrm>
            <a:off x="2246244" y="1076979"/>
            <a:ext cx="1394100" cy="523220"/>
          </a:xfrm>
          <a:prstGeom prst="rect">
            <a:avLst/>
          </a:prstGeom>
          <a:noFill/>
        </p:spPr>
        <p:txBody>
          <a:bodyPr wrap="none" rtlCol="0">
            <a:spAutoFit/>
          </a:bodyPr>
          <a:lstStyle/>
          <a:p>
            <a:r>
              <a:rPr lang="en-US" sz="2800" b="1" dirty="0"/>
              <a:t>Patients</a:t>
            </a:r>
          </a:p>
        </p:txBody>
      </p:sp>
      <p:sp>
        <p:nvSpPr>
          <p:cNvPr id="7" name="Content Placeholder 2">
            <a:extLst>
              <a:ext uri="{FF2B5EF4-FFF2-40B4-BE49-F238E27FC236}">
                <a16:creationId xmlns:a16="http://schemas.microsoft.com/office/drawing/2014/main" id="{F80D13E8-84F3-3D4A-8325-53FCE65300E0}"/>
              </a:ext>
            </a:extLst>
          </p:cNvPr>
          <p:cNvSpPr txBox="1">
            <a:spLocks/>
          </p:cNvSpPr>
          <p:nvPr/>
        </p:nvSpPr>
        <p:spPr bwMode="auto">
          <a:xfrm>
            <a:off x="5983356" y="1512274"/>
            <a:ext cx="5844209" cy="425547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Flawed guidelines harm practitioners by providing inaccurate scientific information and clinical advice, thereby compromising the quality of care</a:t>
            </a:r>
          </a:p>
          <a:p>
            <a:r>
              <a:rPr lang="en-US" sz="2400" dirty="0"/>
              <a:t>A negative (or neutral) recommendation may prompt providers to withdraw availability or coverage</a:t>
            </a:r>
          </a:p>
          <a:p>
            <a:r>
              <a:rPr lang="en-US" sz="2400" dirty="0"/>
              <a:t>Auditors and managers may unfairly judge the quality of care based on criteria from invalid guidelines</a:t>
            </a:r>
          </a:p>
          <a:p>
            <a:r>
              <a:rPr lang="en-US" sz="2400" dirty="0"/>
              <a:t>Citable evidence for malpractice litigation</a:t>
            </a:r>
          </a:p>
          <a:p>
            <a:endParaRPr lang="en-US" dirty="0"/>
          </a:p>
        </p:txBody>
      </p:sp>
      <p:sp>
        <p:nvSpPr>
          <p:cNvPr id="8" name="TextBox 7">
            <a:extLst>
              <a:ext uri="{FF2B5EF4-FFF2-40B4-BE49-F238E27FC236}">
                <a16:creationId xmlns:a16="http://schemas.microsoft.com/office/drawing/2014/main" id="{05DAA6C2-710A-A543-937F-227A8F383654}"/>
              </a:ext>
            </a:extLst>
          </p:cNvPr>
          <p:cNvSpPr txBox="1"/>
          <p:nvPr/>
        </p:nvSpPr>
        <p:spPr>
          <a:xfrm>
            <a:off x="7726017" y="1076979"/>
            <a:ext cx="1711559" cy="523220"/>
          </a:xfrm>
          <a:prstGeom prst="rect">
            <a:avLst/>
          </a:prstGeom>
          <a:noFill/>
        </p:spPr>
        <p:txBody>
          <a:bodyPr wrap="none" rtlCol="0">
            <a:spAutoFit/>
          </a:bodyPr>
          <a:lstStyle/>
          <a:p>
            <a:r>
              <a:rPr lang="en-US" sz="2800" b="1" dirty="0"/>
              <a:t>Physicians</a:t>
            </a:r>
          </a:p>
        </p:txBody>
      </p:sp>
    </p:spTree>
    <p:extLst>
      <p:ext uri="{BB962C8B-B14F-4D97-AF65-F5344CB8AC3E}">
        <p14:creationId xmlns:p14="http://schemas.microsoft.com/office/powerpoint/2010/main" val="33079838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6420D02-1DE7-EB4E-91BD-8FA9BBF6A47B}"/>
              </a:ext>
            </a:extLst>
          </p:cNvPr>
          <p:cNvSpPr>
            <a:spLocks noGrp="1"/>
          </p:cNvSpPr>
          <p:nvPr>
            <p:ph type="title"/>
          </p:nvPr>
        </p:nvSpPr>
        <p:spPr>
          <a:xfrm>
            <a:off x="1189895" y="2512697"/>
            <a:ext cx="10515600" cy="1325563"/>
          </a:xfrm>
        </p:spPr>
        <p:txBody>
          <a:bodyPr/>
          <a:lstStyle/>
          <a:p>
            <a:r>
              <a:rPr lang="en-US" b="1" dirty="0"/>
              <a:t>SAGES Guidelines Development Process</a:t>
            </a:r>
          </a:p>
        </p:txBody>
      </p:sp>
    </p:spTree>
    <p:extLst>
      <p:ext uri="{BB962C8B-B14F-4D97-AF65-F5344CB8AC3E}">
        <p14:creationId xmlns:p14="http://schemas.microsoft.com/office/powerpoint/2010/main" val="4731433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Content Placeholder 3">
            <a:extLst>
              <a:ext uri="{FF2B5EF4-FFF2-40B4-BE49-F238E27FC236}">
                <a16:creationId xmlns:a16="http://schemas.microsoft.com/office/drawing/2014/main" id="{78DB664F-521C-614A-AFCA-51B5943C998F}"/>
              </a:ext>
            </a:extLst>
          </p:cNvPr>
          <p:cNvGraphicFramePr>
            <a:graphicFrameLocks noGrp="1"/>
          </p:cNvGraphicFramePr>
          <p:nvPr>
            <p:ph idx="1"/>
            <p:extLst/>
          </p:nvPr>
        </p:nvGraphicFramePr>
        <p:xfrm>
          <a:off x="536713" y="556592"/>
          <a:ext cx="11145078" cy="6122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10700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Content Placeholder 2">
            <a:extLst>
              <a:ext uri="{FF2B5EF4-FFF2-40B4-BE49-F238E27FC236}">
                <a16:creationId xmlns:a16="http://schemas.microsoft.com/office/drawing/2014/main" id="{06D6870E-2467-0C48-A868-357CE65A25BC}"/>
              </a:ext>
            </a:extLst>
          </p:cNvPr>
          <p:cNvGraphicFramePr>
            <a:graphicFrameLocks noGrp="1"/>
          </p:cNvGraphicFramePr>
          <p:nvPr>
            <p:ph idx="1"/>
            <p:extLst/>
          </p:nvPr>
        </p:nvGraphicFramePr>
        <p:xfrm>
          <a:off x="242887" y="825501"/>
          <a:ext cx="11730038" cy="4739005"/>
        </p:xfrm>
        <a:graphic>
          <a:graphicData uri="http://schemas.openxmlformats.org/drawingml/2006/table">
            <a:tbl>
              <a:tblPr firstRow="1" bandRow="1">
                <a:tableStyleId>{5C22544A-7EE6-4342-B048-85BDC9FD1C3A}</a:tableStyleId>
              </a:tblPr>
              <a:tblGrid>
                <a:gridCol w="1410829">
                  <a:extLst>
                    <a:ext uri="{9D8B030D-6E8A-4147-A177-3AD203B41FA5}">
                      <a16:colId xmlns:a16="http://schemas.microsoft.com/office/drawing/2014/main" val="4050705086"/>
                    </a:ext>
                  </a:extLst>
                </a:gridCol>
                <a:gridCol w="1677793">
                  <a:extLst>
                    <a:ext uri="{9D8B030D-6E8A-4147-A177-3AD203B41FA5}">
                      <a16:colId xmlns:a16="http://schemas.microsoft.com/office/drawing/2014/main" val="2214728000"/>
                    </a:ext>
                  </a:extLst>
                </a:gridCol>
                <a:gridCol w="2507404">
                  <a:extLst>
                    <a:ext uri="{9D8B030D-6E8A-4147-A177-3AD203B41FA5}">
                      <a16:colId xmlns:a16="http://schemas.microsoft.com/office/drawing/2014/main" val="615122890"/>
                    </a:ext>
                  </a:extLst>
                </a:gridCol>
                <a:gridCol w="6134012">
                  <a:extLst>
                    <a:ext uri="{9D8B030D-6E8A-4147-A177-3AD203B41FA5}">
                      <a16:colId xmlns:a16="http://schemas.microsoft.com/office/drawing/2014/main" val="2945140206"/>
                    </a:ext>
                  </a:extLst>
                </a:gridCol>
              </a:tblGrid>
              <a:tr h="628967">
                <a:tc>
                  <a:txBody>
                    <a:bodyPr/>
                    <a:lstStyle/>
                    <a:p>
                      <a:r>
                        <a:rPr lang="en-US" dirty="0"/>
                        <a:t>Work Groups</a:t>
                      </a:r>
                    </a:p>
                  </a:txBody>
                  <a:tcPr/>
                </a:tc>
                <a:tc>
                  <a:txBody>
                    <a:bodyPr/>
                    <a:lstStyle/>
                    <a:p>
                      <a:r>
                        <a:rPr lang="en-US" dirty="0"/>
                        <a:t>PICO</a:t>
                      </a:r>
                      <a:r>
                        <a:rPr lang="en-US" baseline="0" dirty="0"/>
                        <a:t> Questions</a:t>
                      </a:r>
                      <a:endParaRPr lang="en-US" dirty="0"/>
                    </a:p>
                  </a:txBody>
                  <a:tcPr/>
                </a:tc>
                <a:tc>
                  <a:txBody>
                    <a:bodyPr/>
                    <a:lstStyle/>
                    <a:p>
                      <a:r>
                        <a:rPr lang="en-US" dirty="0"/>
                        <a:t>Leads</a:t>
                      </a:r>
                    </a:p>
                  </a:txBody>
                  <a:tcPr/>
                </a:tc>
                <a:tc>
                  <a:txBody>
                    <a:bodyPr/>
                    <a:lstStyle/>
                    <a:p>
                      <a:r>
                        <a:rPr lang="en-US" dirty="0"/>
                        <a:t>Members</a:t>
                      </a:r>
                    </a:p>
                  </a:txBody>
                  <a:tcPr/>
                </a:tc>
                <a:extLst>
                  <a:ext uri="{0D108BD9-81ED-4DB2-BD59-A6C34878D82A}">
                    <a16:rowId xmlns:a16="http://schemas.microsoft.com/office/drawing/2014/main" val="698990279"/>
                  </a:ext>
                </a:extLst>
              </a:tr>
              <a:tr h="628967">
                <a:tc>
                  <a:txBody>
                    <a:bodyPr/>
                    <a:lstStyle/>
                    <a:p>
                      <a:r>
                        <a:rPr lang="en-US" dirty="0"/>
                        <a:t>1</a:t>
                      </a:r>
                    </a:p>
                  </a:txBody>
                  <a:tcPr/>
                </a:tc>
                <a:tc>
                  <a:txBody>
                    <a:bodyPr/>
                    <a:lstStyle/>
                    <a:p>
                      <a:r>
                        <a:rPr lang="en-US" dirty="0"/>
                        <a:t>1,2,3</a:t>
                      </a:r>
                    </a:p>
                  </a:txBody>
                  <a:tcPr/>
                </a:tc>
                <a:tc>
                  <a:txBody>
                    <a:bodyPr/>
                    <a:lstStyle/>
                    <a:p>
                      <a:r>
                        <a:rPr lang="en-US" dirty="0"/>
                        <a:t>Daniel </a:t>
                      </a:r>
                      <a:r>
                        <a:rPr lang="en-US" dirty="0" err="1"/>
                        <a:t>Deziel</a:t>
                      </a:r>
                      <a:r>
                        <a:rPr lang="en-US" dirty="0"/>
                        <a:t>, Marian</a:t>
                      </a:r>
                      <a:r>
                        <a:rPr lang="en-US" baseline="0" dirty="0"/>
                        <a:t> McDonald</a:t>
                      </a:r>
                      <a:endParaRPr lang="en-US" dirty="0"/>
                    </a:p>
                  </a:txBody>
                  <a:tcPr/>
                </a:tc>
                <a:tc>
                  <a:txBody>
                    <a:bodyPr/>
                    <a:lstStyle/>
                    <a:p>
                      <a:r>
                        <a:rPr lang="en-US" sz="1800" kern="1200" dirty="0">
                          <a:solidFill>
                            <a:schemeClr val="dk1"/>
                          </a:solidFill>
                          <a:effectLst/>
                          <a:latin typeface="+mn-lt"/>
                          <a:ea typeface="+mn-ea"/>
                          <a:cs typeface="+mn-cs"/>
                        </a:rPr>
                        <a:t>Maria Altieri, Ben </a:t>
                      </a:r>
                      <a:r>
                        <a:rPr lang="en-US" sz="1800" kern="1200" dirty="0" err="1">
                          <a:solidFill>
                            <a:schemeClr val="dk1"/>
                          </a:solidFill>
                          <a:effectLst/>
                          <a:latin typeface="+mn-lt"/>
                          <a:ea typeface="+mn-ea"/>
                          <a:cs typeface="+mn-cs"/>
                        </a:rPr>
                        <a:t>Veenstra</a:t>
                      </a:r>
                      <a:r>
                        <a:rPr lang="en-US" sz="1800" kern="1200" dirty="0">
                          <a:solidFill>
                            <a:schemeClr val="dk1"/>
                          </a:solidFill>
                          <a:effectLst/>
                          <a:latin typeface="+mn-lt"/>
                          <a:ea typeface="+mn-ea"/>
                          <a:cs typeface="+mn-cs"/>
                        </a:rPr>
                        <a:t>, Justin Gerard, Ismael </a:t>
                      </a:r>
                      <a:r>
                        <a:rPr lang="en-US" sz="1800" kern="1200" dirty="0" err="1">
                          <a:solidFill>
                            <a:schemeClr val="dk1"/>
                          </a:solidFill>
                          <a:effectLst/>
                          <a:latin typeface="+mn-lt"/>
                          <a:ea typeface="+mn-ea"/>
                          <a:cs typeface="+mn-cs"/>
                        </a:rPr>
                        <a:t>Domiguez</a:t>
                      </a:r>
                      <a:r>
                        <a:rPr lang="en-US" sz="1800" kern="1200" dirty="0">
                          <a:solidFill>
                            <a:schemeClr val="dk1"/>
                          </a:solidFill>
                          <a:effectLst/>
                          <a:latin typeface="+mn-lt"/>
                          <a:ea typeface="+mn-ea"/>
                          <a:cs typeface="+mn-cs"/>
                        </a:rPr>
                        <a:t>-Rosado, </a:t>
                      </a:r>
                      <a:r>
                        <a:rPr lang="en-US" sz="1800" kern="1200" dirty="0" err="1">
                          <a:solidFill>
                            <a:schemeClr val="dk1"/>
                          </a:solidFill>
                          <a:effectLst/>
                          <a:latin typeface="+mn-lt"/>
                          <a:ea typeface="+mn-ea"/>
                          <a:cs typeface="+mn-cs"/>
                        </a:rPr>
                        <a:t>MacKenzie</a:t>
                      </a:r>
                      <a:r>
                        <a:rPr lang="en-US" sz="1800" kern="1200" dirty="0">
                          <a:solidFill>
                            <a:schemeClr val="dk1"/>
                          </a:solidFill>
                          <a:effectLst/>
                          <a:latin typeface="+mn-lt"/>
                          <a:ea typeface="+mn-ea"/>
                          <a:cs typeface="+mn-cs"/>
                        </a:rPr>
                        <a:t> Landin</a:t>
                      </a:r>
                      <a:endParaRPr lang="en-US" dirty="0"/>
                    </a:p>
                  </a:txBody>
                  <a:tcPr/>
                </a:tc>
                <a:extLst>
                  <a:ext uri="{0D108BD9-81ED-4DB2-BD59-A6C34878D82A}">
                    <a16:rowId xmlns:a16="http://schemas.microsoft.com/office/drawing/2014/main" val="3148719751"/>
                  </a:ext>
                </a:extLst>
              </a:tr>
              <a:tr h="628967">
                <a:tc>
                  <a:txBody>
                    <a:bodyPr/>
                    <a:lstStyle/>
                    <a:p>
                      <a:r>
                        <a:rPr lang="en-US" dirty="0"/>
                        <a:t>2</a:t>
                      </a:r>
                    </a:p>
                  </a:txBody>
                  <a:tcPr/>
                </a:tc>
                <a:tc>
                  <a:txBody>
                    <a:bodyPr/>
                    <a:lstStyle/>
                    <a:p>
                      <a:r>
                        <a:rPr lang="en-US" dirty="0"/>
                        <a:t>4,5</a:t>
                      </a:r>
                    </a:p>
                  </a:txBody>
                  <a:tcPr/>
                </a:tc>
                <a:tc>
                  <a:txBody>
                    <a:bodyPr/>
                    <a:lstStyle/>
                    <a:p>
                      <a:r>
                        <a:rPr lang="en-US" dirty="0"/>
                        <a:t>Michael Brunt, Adnan </a:t>
                      </a:r>
                      <a:r>
                        <a:rPr lang="en-US" dirty="0" err="1"/>
                        <a:t>Alseidi</a:t>
                      </a:r>
                      <a:r>
                        <a:rPr lang="en-US" dirty="0"/>
                        <a:t>, Mike </a:t>
                      </a:r>
                      <a:r>
                        <a:rPr lang="en-US" dirty="0" err="1"/>
                        <a:t>Ujiki</a:t>
                      </a:r>
                      <a:endParaRPr lang="en-US" dirty="0"/>
                    </a:p>
                  </a:txBody>
                  <a:tcPr/>
                </a:tc>
                <a:tc>
                  <a:txBody>
                    <a:bodyPr/>
                    <a:lstStyle/>
                    <a:p>
                      <a:r>
                        <a:rPr lang="en-US" sz="1800" kern="1200" dirty="0">
                          <a:solidFill>
                            <a:schemeClr val="dk1"/>
                          </a:solidFill>
                          <a:effectLst/>
                          <a:latin typeface="+mn-lt"/>
                          <a:ea typeface="+mn-ea"/>
                          <a:cs typeface="+mn-cs"/>
                        </a:rPr>
                        <a:t>Tim </a:t>
                      </a:r>
                      <a:r>
                        <a:rPr lang="en-US" sz="1800" kern="1200" dirty="0" err="1">
                          <a:solidFill>
                            <a:schemeClr val="dk1"/>
                          </a:solidFill>
                          <a:effectLst/>
                          <a:latin typeface="+mn-lt"/>
                          <a:ea typeface="+mn-ea"/>
                          <a:cs typeface="+mn-cs"/>
                        </a:rPr>
                        <a:t>Schaffner</a:t>
                      </a:r>
                      <a:r>
                        <a:rPr lang="en-US" sz="1800" kern="1200" dirty="0">
                          <a:solidFill>
                            <a:schemeClr val="dk1"/>
                          </a:solidFill>
                          <a:effectLst/>
                          <a:latin typeface="+mn-lt"/>
                          <a:ea typeface="+mn-ea"/>
                          <a:cs typeface="+mn-cs"/>
                        </a:rPr>
                        <a:t>, Eugene </a:t>
                      </a:r>
                      <a:r>
                        <a:rPr lang="en-US" sz="1800" kern="1200" dirty="0" err="1">
                          <a:solidFill>
                            <a:schemeClr val="dk1"/>
                          </a:solidFill>
                          <a:effectLst/>
                          <a:latin typeface="+mn-lt"/>
                          <a:ea typeface="+mn-ea"/>
                          <a:cs typeface="+mn-cs"/>
                        </a:rPr>
                        <a:t>Ceppa</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Sadiq</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Sikora</a:t>
                      </a:r>
                      <a:r>
                        <a:rPr lang="en-US" sz="1800" kern="1200" dirty="0">
                          <a:solidFill>
                            <a:schemeClr val="dk1"/>
                          </a:solidFill>
                          <a:effectLst/>
                          <a:latin typeface="+mn-lt"/>
                          <a:ea typeface="+mn-ea"/>
                          <a:cs typeface="+mn-cs"/>
                        </a:rPr>
                        <a:t>, Sara Holden, </a:t>
                      </a:r>
                      <a:r>
                        <a:rPr lang="en-US" sz="1800" kern="1200" dirty="0" err="1">
                          <a:solidFill>
                            <a:schemeClr val="dk1"/>
                          </a:solidFill>
                          <a:effectLst/>
                          <a:latin typeface="+mn-lt"/>
                          <a:ea typeface="+mn-ea"/>
                          <a:cs typeface="+mn-cs"/>
                        </a:rPr>
                        <a:t>Shanley</a:t>
                      </a:r>
                      <a:r>
                        <a:rPr lang="en-US" sz="1800" kern="1200" dirty="0">
                          <a:solidFill>
                            <a:schemeClr val="dk1"/>
                          </a:solidFill>
                          <a:effectLst/>
                          <a:latin typeface="+mn-lt"/>
                          <a:ea typeface="+mn-ea"/>
                          <a:cs typeface="+mn-cs"/>
                        </a:rPr>
                        <a:t> Deal, Alessandro Paganini, Bailey Su</a:t>
                      </a:r>
                      <a:endParaRPr lang="en-US" dirty="0"/>
                    </a:p>
                  </a:txBody>
                  <a:tcPr/>
                </a:tc>
                <a:extLst>
                  <a:ext uri="{0D108BD9-81ED-4DB2-BD59-A6C34878D82A}">
                    <a16:rowId xmlns:a16="http://schemas.microsoft.com/office/drawing/2014/main" val="3886908097"/>
                  </a:ext>
                </a:extLst>
              </a:tr>
              <a:tr h="898525">
                <a:tc>
                  <a:txBody>
                    <a:bodyPr/>
                    <a:lstStyle/>
                    <a:p>
                      <a:r>
                        <a:rPr lang="en-US" dirty="0"/>
                        <a:t>3</a:t>
                      </a:r>
                    </a:p>
                  </a:txBody>
                  <a:tcPr/>
                </a:tc>
                <a:tc>
                  <a:txBody>
                    <a:bodyPr/>
                    <a:lstStyle/>
                    <a:p>
                      <a:r>
                        <a:rPr lang="en-US" dirty="0"/>
                        <a:t>6,7,9</a:t>
                      </a:r>
                    </a:p>
                  </a:txBody>
                  <a:tcPr/>
                </a:tc>
                <a:tc>
                  <a:txBody>
                    <a:bodyPr/>
                    <a:lstStyle/>
                    <a:p>
                      <a:r>
                        <a:rPr lang="en-US" dirty="0"/>
                        <a:t>Dana</a:t>
                      </a:r>
                      <a:r>
                        <a:rPr lang="en-US" baseline="0" dirty="0"/>
                        <a:t> </a:t>
                      </a:r>
                      <a:r>
                        <a:rPr lang="en-US" baseline="0" dirty="0" err="1"/>
                        <a:t>Telem</a:t>
                      </a:r>
                      <a:r>
                        <a:rPr lang="en-US" baseline="0" dirty="0"/>
                        <a:t>, Taylor </a:t>
                      </a:r>
                      <a:r>
                        <a:rPr lang="en-US" baseline="0" dirty="0" err="1"/>
                        <a:t>Riall</a:t>
                      </a:r>
                      <a:endParaRPr lang="en-US" dirty="0"/>
                    </a:p>
                  </a:txBody>
                  <a:tcPr/>
                </a:tc>
                <a:tc>
                  <a:txBody>
                    <a:bodyPr/>
                    <a:lstStyle/>
                    <a:p>
                      <a:r>
                        <a:rPr lang="en-US" sz="1800" kern="1200" dirty="0">
                          <a:solidFill>
                            <a:schemeClr val="dk1"/>
                          </a:solidFill>
                          <a:effectLst/>
                          <a:latin typeface="+mn-lt"/>
                          <a:ea typeface="+mn-ea"/>
                          <a:cs typeface="+mn-cs"/>
                        </a:rPr>
                        <a:t>Daniel Hashimoto, Chris Davis, Marie Crandall, Ryan</a:t>
                      </a:r>
                      <a:r>
                        <a:rPr lang="en-US" sz="1800" kern="1200" baseline="0" dirty="0">
                          <a:solidFill>
                            <a:schemeClr val="dk1"/>
                          </a:solidFill>
                          <a:effectLst/>
                          <a:latin typeface="+mn-lt"/>
                          <a:ea typeface="+mn-ea"/>
                          <a:cs typeface="+mn-cs"/>
                        </a:rPr>
                        <a:t> Campagna</a:t>
                      </a:r>
                      <a:r>
                        <a:rPr lang="en-US" sz="1800" kern="1200" dirty="0">
                          <a:solidFill>
                            <a:schemeClr val="dk1"/>
                          </a:solidFill>
                          <a:effectLst/>
                          <a:latin typeface="+mn-lt"/>
                          <a:ea typeface="+mn-ea"/>
                          <a:cs typeface="+mn-cs"/>
                        </a:rPr>
                        <a:t>, </a:t>
                      </a:r>
                      <a:r>
                        <a:rPr lang="en-GB" sz="1800" kern="1200" dirty="0">
                          <a:solidFill>
                            <a:schemeClr val="dk1"/>
                          </a:solidFill>
                          <a:effectLst/>
                          <a:latin typeface="+mn-lt"/>
                          <a:ea typeface="+mn-ea"/>
                          <a:cs typeface="+mn-cs"/>
                        </a:rPr>
                        <a:t>Chantal den Bakker,</a:t>
                      </a:r>
                      <a:r>
                        <a:rPr lang="en-US" sz="1800" kern="1200" baseline="0" dirty="0">
                          <a:solidFill>
                            <a:schemeClr val="dk1"/>
                          </a:solidFill>
                          <a:effectLst/>
                          <a:latin typeface="+mn-lt"/>
                          <a:ea typeface="+mn-ea"/>
                          <a:cs typeface="+mn-cs"/>
                        </a:rPr>
                        <a:t> </a:t>
                      </a:r>
                      <a:r>
                        <a:rPr lang="en-GB" sz="1800" kern="1200" dirty="0">
                          <a:solidFill>
                            <a:schemeClr val="dk1"/>
                          </a:solidFill>
                          <a:effectLst/>
                          <a:latin typeface="+mn-lt"/>
                          <a:ea typeface="+mn-ea"/>
                          <a:cs typeface="+mn-cs"/>
                        </a:rPr>
                        <a:t>Leonie van </a:t>
                      </a:r>
                      <a:r>
                        <a:rPr lang="en-GB" sz="1800" kern="1200" dirty="0" err="1">
                          <a:solidFill>
                            <a:schemeClr val="dk1"/>
                          </a:solidFill>
                          <a:effectLst/>
                          <a:latin typeface="+mn-lt"/>
                          <a:ea typeface="+mn-ea"/>
                          <a:cs typeface="+mn-cs"/>
                        </a:rPr>
                        <a:t>Gastel</a:t>
                      </a:r>
                      <a:r>
                        <a:rPr lang="en-GB" sz="1800" kern="1200" dirty="0">
                          <a:solidFill>
                            <a:schemeClr val="dk1"/>
                          </a:solidFill>
                          <a:effectLst/>
                          <a:latin typeface="+mn-lt"/>
                          <a:ea typeface="+mn-ea"/>
                          <a:cs typeface="+mn-cs"/>
                        </a:rPr>
                        <a:t>, Charles</a:t>
                      </a:r>
                      <a:r>
                        <a:rPr lang="en-GB" sz="1800" kern="1200" baseline="0" dirty="0">
                          <a:solidFill>
                            <a:schemeClr val="dk1"/>
                          </a:solidFill>
                          <a:effectLst/>
                          <a:latin typeface="+mn-lt"/>
                          <a:ea typeface="+mn-ea"/>
                          <a:cs typeface="+mn-cs"/>
                        </a:rPr>
                        <a:t> </a:t>
                      </a:r>
                      <a:r>
                        <a:rPr lang="en-GB" sz="1800" kern="1200" dirty="0">
                          <a:solidFill>
                            <a:schemeClr val="dk1"/>
                          </a:solidFill>
                          <a:effectLst/>
                          <a:latin typeface="+mn-lt"/>
                          <a:ea typeface="+mn-ea"/>
                          <a:cs typeface="+mn-cs"/>
                        </a:rPr>
                        <a:t>Lawrence</a:t>
                      </a:r>
                      <a:endParaRPr lang="en-US" dirty="0"/>
                    </a:p>
                  </a:txBody>
                  <a:tcPr/>
                </a:tc>
                <a:extLst>
                  <a:ext uri="{0D108BD9-81ED-4DB2-BD59-A6C34878D82A}">
                    <a16:rowId xmlns:a16="http://schemas.microsoft.com/office/drawing/2014/main" val="2129439926"/>
                  </a:ext>
                </a:extLst>
              </a:tr>
              <a:tr h="628967">
                <a:tc>
                  <a:txBody>
                    <a:bodyPr/>
                    <a:lstStyle/>
                    <a:p>
                      <a:r>
                        <a:rPr lang="en-US" dirty="0"/>
                        <a:t>4</a:t>
                      </a:r>
                    </a:p>
                  </a:txBody>
                  <a:tcPr/>
                </a:tc>
                <a:tc>
                  <a:txBody>
                    <a:bodyPr/>
                    <a:lstStyle/>
                    <a:p>
                      <a:r>
                        <a:rPr lang="en-US" dirty="0"/>
                        <a:t>8,11</a:t>
                      </a:r>
                    </a:p>
                  </a:txBody>
                  <a:tcPr/>
                </a:tc>
                <a:tc>
                  <a:txBody>
                    <a:bodyPr/>
                    <a:lstStyle/>
                    <a:p>
                      <a:r>
                        <a:rPr lang="en-US" dirty="0"/>
                        <a:t>Steven Strasberg, Saxon</a:t>
                      </a:r>
                      <a:r>
                        <a:rPr lang="en-US" baseline="0" dirty="0"/>
                        <a:t> Connor, Chet Hammill</a:t>
                      </a:r>
                      <a:endParaRPr lang="en-US" dirty="0"/>
                    </a:p>
                  </a:txBody>
                  <a:tcPr/>
                </a:tc>
                <a:tc>
                  <a:txBody>
                    <a:bodyPr/>
                    <a:lstStyle/>
                    <a:p>
                      <a:r>
                        <a:rPr lang="en-US" sz="1800" kern="1200" dirty="0">
                          <a:solidFill>
                            <a:schemeClr val="dk1"/>
                          </a:solidFill>
                          <a:effectLst/>
                          <a:latin typeface="+mn-lt"/>
                          <a:ea typeface="+mn-ea"/>
                          <a:cs typeface="+mn-cs"/>
                        </a:rPr>
                        <a:t>Blaire Anderson, Megan Thomas, Scott </a:t>
                      </a:r>
                      <a:r>
                        <a:rPr lang="en-US" sz="1800" kern="1200" dirty="0" err="1">
                          <a:solidFill>
                            <a:schemeClr val="dk1"/>
                          </a:solidFill>
                          <a:effectLst/>
                          <a:latin typeface="+mn-lt"/>
                          <a:ea typeface="+mn-ea"/>
                          <a:cs typeface="+mn-cs"/>
                        </a:rPr>
                        <a:t>Dojels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Waala</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Abdelmoaty</a:t>
                      </a:r>
                      <a:endParaRPr lang="en-US" dirty="0"/>
                    </a:p>
                  </a:txBody>
                  <a:tcPr/>
                </a:tc>
                <a:extLst>
                  <a:ext uri="{0D108BD9-81ED-4DB2-BD59-A6C34878D82A}">
                    <a16:rowId xmlns:a16="http://schemas.microsoft.com/office/drawing/2014/main" val="859364818"/>
                  </a:ext>
                </a:extLst>
              </a:tr>
              <a:tr h="628967">
                <a:tc>
                  <a:txBody>
                    <a:bodyPr/>
                    <a:lstStyle/>
                    <a:p>
                      <a:r>
                        <a:rPr lang="en-US" dirty="0"/>
                        <a:t>5</a:t>
                      </a:r>
                    </a:p>
                  </a:txBody>
                  <a:tcPr/>
                </a:tc>
                <a:tc>
                  <a:txBody>
                    <a:bodyPr/>
                    <a:lstStyle/>
                    <a:p>
                      <a:r>
                        <a:rPr lang="en-US" dirty="0"/>
                        <a:t>10, 12-17</a:t>
                      </a:r>
                    </a:p>
                  </a:txBody>
                  <a:tcPr/>
                </a:tc>
                <a:tc>
                  <a:txBody>
                    <a:bodyPr/>
                    <a:lstStyle/>
                    <a:p>
                      <a:r>
                        <a:rPr lang="en-US" dirty="0"/>
                        <a:t>Raj Aggarwal, Carol-Anne Moulton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Phil </a:t>
                      </a:r>
                      <a:r>
                        <a:rPr lang="en-US" sz="1800" kern="1200" dirty="0" err="1">
                          <a:solidFill>
                            <a:schemeClr val="dk1"/>
                          </a:solidFill>
                          <a:effectLst/>
                          <a:latin typeface="+mn-lt"/>
                          <a:ea typeface="+mn-ea"/>
                          <a:cs typeface="+mn-cs"/>
                        </a:rPr>
                        <a:t>Pucher</a:t>
                      </a:r>
                      <a:r>
                        <a:rPr lang="en-US" sz="1800" kern="1200" dirty="0">
                          <a:solidFill>
                            <a:schemeClr val="dk1"/>
                          </a:solidFill>
                          <a:effectLst/>
                          <a:latin typeface="+mn-lt"/>
                          <a:ea typeface="+mn-ea"/>
                          <a:cs typeface="+mn-cs"/>
                        </a:rPr>
                        <a:t>, Fernando Santos, Nate </a:t>
                      </a:r>
                      <a:r>
                        <a:rPr lang="en-US" sz="1800" kern="1200" dirty="0" err="1">
                          <a:solidFill>
                            <a:schemeClr val="dk1"/>
                          </a:solidFill>
                          <a:effectLst/>
                          <a:latin typeface="+mn-lt"/>
                          <a:ea typeface="+mn-ea"/>
                          <a:cs typeface="+mn-cs"/>
                        </a:rPr>
                        <a:t>Stoikes</a:t>
                      </a:r>
                      <a:r>
                        <a:rPr lang="en-US" sz="1800" kern="1200" dirty="0">
                          <a:solidFill>
                            <a:schemeClr val="dk1"/>
                          </a:solidFill>
                          <a:effectLst/>
                          <a:latin typeface="+mn-lt"/>
                          <a:ea typeface="+mn-ea"/>
                          <a:cs typeface="+mn-cs"/>
                        </a:rPr>
                        <a:t>, Romeo Ignacio, Ryan Campagna, Sara </a:t>
                      </a:r>
                      <a:r>
                        <a:rPr lang="en-US" sz="1800" kern="1200" dirty="0" err="1">
                          <a:solidFill>
                            <a:schemeClr val="dk1"/>
                          </a:solidFill>
                          <a:effectLst/>
                          <a:latin typeface="+mn-lt"/>
                          <a:ea typeface="+mn-ea"/>
                          <a:cs typeface="+mn-cs"/>
                        </a:rPr>
                        <a:t>Monafred</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2638244170"/>
                  </a:ext>
                </a:extLst>
              </a:tr>
              <a:tr h="628967">
                <a:tc>
                  <a:txBody>
                    <a:bodyPr/>
                    <a:lstStyle/>
                    <a:p>
                      <a:r>
                        <a:rPr lang="en-US" dirty="0"/>
                        <a:t>6</a:t>
                      </a:r>
                    </a:p>
                  </a:txBody>
                  <a:tcPr/>
                </a:tc>
                <a:tc>
                  <a:txBody>
                    <a:bodyPr/>
                    <a:lstStyle/>
                    <a:p>
                      <a:r>
                        <a:rPr lang="en-US" dirty="0"/>
                        <a:t>18</a:t>
                      </a:r>
                    </a:p>
                  </a:txBody>
                  <a:tcPr/>
                </a:tc>
                <a:tc>
                  <a:txBody>
                    <a:bodyPr/>
                    <a:lstStyle/>
                    <a:p>
                      <a:r>
                        <a:rPr lang="en-US" dirty="0" err="1"/>
                        <a:t>Horacio</a:t>
                      </a:r>
                      <a:r>
                        <a:rPr lang="en-US" dirty="0"/>
                        <a:t> </a:t>
                      </a:r>
                      <a:r>
                        <a:rPr lang="en-US" dirty="0" err="1"/>
                        <a:t>Asbun</a:t>
                      </a:r>
                      <a:r>
                        <a:rPr lang="en-US" dirty="0"/>
                        <a:t>, Rowan</a:t>
                      </a:r>
                      <a:r>
                        <a:rPr lang="en-US" baseline="0" dirty="0"/>
                        <a:t> Parks, </a:t>
                      </a:r>
                      <a:r>
                        <a:rPr lang="en-US" baseline="0" dirty="0" err="1"/>
                        <a:t>Jaap</a:t>
                      </a:r>
                      <a:r>
                        <a:rPr lang="en-US" baseline="0" dirty="0"/>
                        <a:t> </a:t>
                      </a:r>
                      <a:r>
                        <a:rPr lang="en-US" baseline="0" dirty="0" err="1"/>
                        <a:t>Bonjer</a:t>
                      </a:r>
                      <a:endParaRPr lang="en-US" dirty="0"/>
                    </a:p>
                  </a:txBody>
                  <a:tcPr/>
                </a:tc>
                <a:tc>
                  <a:txBody>
                    <a:bodyPr/>
                    <a:lstStyle/>
                    <a:p>
                      <a:r>
                        <a:rPr lang="en-US" sz="1800" kern="1200" dirty="0">
                          <a:solidFill>
                            <a:schemeClr val="dk1"/>
                          </a:solidFill>
                          <a:effectLst/>
                          <a:latin typeface="+mn-lt"/>
                          <a:ea typeface="+mn-ea"/>
                          <a:cs typeface="+mn-cs"/>
                        </a:rPr>
                        <a:t>Ewen Harrison, Luigi </a:t>
                      </a:r>
                      <a:r>
                        <a:rPr lang="en-US" sz="1800" kern="1200" dirty="0" err="1">
                          <a:solidFill>
                            <a:schemeClr val="dk1"/>
                          </a:solidFill>
                          <a:effectLst/>
                          <a:latin typeface="+mn-lt"/>
                          <a:ea typeface="+mn-ea"/>
                          <a:cs typeface="+mn-cs"/>
                        </a:rPr>
                        <a:t>Boni</a:t>
                      </a:r>
                      <a:r>
                        <a:rPr lang="en-US" sz="1800" kern="1200" dirty="0">
                          <a:solidFill>
                            <a:schemeClr val="dk1"/>
                          </a:solidFill>
                          <a:effectLst/>
                          <a:latin typeface="+mn-lt"/>
                          <a:ea typeface="+mn-ea"/>
                          <a:cs typeface="+mn-cs"/>
                        </a:rPr>
                        <a:t>,</a:t>
                      </a:r>
                      <a:r>
                        <a:rPr lang="en-US" sz="1800" kern="1200" baseline="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Oscar </a:t>
                      </a:r>
                      <a:r>
                        <a:rPr lang="en-US" sz="1800" kern="1200" dirty="0" err="1">
                          <a:solidFill>
                            <a:schemeClr val="dk1"/>
                          </a:solidFill>
                          <a:effectLst/>
                          <a:latin typeface="+mn-lt"/>
                          <a:ea typeface="+mn-ea"/>
                          <a:cs typeface="+mn-cs"/>
                        </a:rPr>
                        <a:t>Imventarza</a:t>
                      </a:r>
                      <a:r>
                        <a:rPr lang="en-US" sz="1800" kern="1200" dirty="0">
                          <a:solidFill>
                            <a:schemeClr val="dk1"/>
                          </a:solidFill>
                          <a:effectLst/>
                          <a:latin typeface="+mn-lt"/>
                          <a:ea typeface="+mn-ea"/>
                          <a:cs typeface="+mn-cs"/>
                        </a:rPr>
                        <a:t>, Rohan </a:t>
                      </a:r>
                      <a:r>
                        <a:rPr lang="en-US" sz="1800" kern="1200" dirty="0" err="1">
                          <a:solidFill>
                            <a:schemeClr val="dk1"/>
                          </a:solidFill>
                          <a:effectLst/>
                          <a:latin typeface="+mn-lt"/>
                          <a:ea typeface="+mn-ea"/>
                          <a:cs typeface="+mn-cs"/>
                        </a:rPr>
                        <a:t>Jeyarajah</a:t>
                      </a:r>
                      <a:r>
                        <a:rPr lang="en-US" sz="1800" kern="1200" dirty="0">
                          <a:solidFill>
                            <a:schemeClr val="dk1"/>
                          </a:solidFill>
                          <a:effectLst/>
                          <a:latin typeface="+mn-lt"/>
                          <a:ea typeface="+mn-ea"/>
                          <a:cs typeface="+mn-cs"/>
                        </a:rPr>
                        <a:t>, Marc </a:t>
                      </a:r>
                      <a:r>
                        <a:rPr lang="en-US" sz="1800" kern="1200" dirty="0" err="1">
                          <a:solidFill>
                            <a:schemeClr val="dk1"/>
                          </a:solidFill>
                          <a:effectLst/>
                          <a:latin typeface="+mn-lt"/>
                          <a:ea typeface="+mn-ea"/>
                          <a:cs typeface="+mn-cs"/>
                        </a:rPr>
                        <a:t>Mesleh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Domenech</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Asbun</a:t>
                      </a:r>
                      <a:r>
                        <a:rPr lang="en-US" sz="1800" kern="1200" dirty="0">
                          <a:solidFill>
                            <a:schemeClr val="dk1"/>
                          </a:solidFill>
                          <a:effectLst/>
                          <a:latin typeface="+mn-lt"/>
                          <a:ea typeface="+mn-ea"/>
                          <a:cs typeface="+mn-cs"/>
                        </a:rPr>
                        <a:t>, Levan </a:t>
                      </a:r>
                      <a:r>
                        <a:rPr lang="en-US" sz="1800" kern="1200" dirty="0" err="1">
                          <a:solidFill>
                            <a:schemeClr val="dk1"/>
                          </a:solidFill>
                          <a:effectLst/>
                          <a:latin typeface="+mn-lt"/>
                          <a:ea typeface="+mn-ea"/>
                          <a:cs typeface="+mn-cs"/>
                        </a:rPr>
                        <a:t>Tsalamaidze</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Eline</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Zwart</a:t>
                      </a:r>
                      <a:endParaRPr lang="en-US" dirty="0"/>
                    </a:p>
                  </a:txBody>
                  <a:tcPr/>
                </a:tc>
                <a:extLst>
                  <a:ext uri="{0D108BD9-81ED-4DB2-BD59-A6C34878D82A}">
                    <a16:rowId xmlns:a16="http://schemas.microsoft.com/office/drawing/2014/main" val="1038376453"/>
                  </a:ext>
                </a:extLst>
              </a:tr>
            </a:tbl>
          </a:graphicData>
        </a:graphic>
      </p:graphicFrame>
    </p:spTree>
    <p:extLst>
      <p:ext uri="{BB962C8B-B14F-4D97-AF65-F5344CB8AC3E}">
        <p14:creationId xmlns:p14="http://schemas.microsoft.com/office/powerpoint/2010/main" val="3044705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49A2DCC-F75D-4049-AE97-57018692E16A}"/>
              </a:ext>
            </a:extLst>
          </p:cNvPr>
          <p:cNvSpPr>
            <a:spLocks noGrp="1"/>
          </p:cNvSpPr>
          <p:nvPr>
            <p:ph type="title"/>
          </p:nvPr>
        </p:nvSpPr>
        <p:spPr>
          <a:xfrm>
            <a:off x="609600" y="39342"/>
            <a:ext cx="10972800" cy="1143000"/>
          </a:xfrm>
        </p:spPr>
        <p:txBody>
          <a:bodyPr/>
          <a:lstStyle/>
          <a:p>
            <a:r>
              <a:rPr lang="en-US" b="1" dirty="0"/>
              <a:t>Literature Search</a:t>
            </a:r>
          </a:p>
        </p:txBody>
      </p:sp>
      <p:pic>
        <p:nvPicPr>
          <p:cNvPr id="5" name="Content Placeholder 5">
            <a:extLst>
              <a:ext uri="{FF2B5EF4-FFF2-40B4-BE49-F238E27FC236}">
                <a16:creationId xmlns:a16="http://schemas.microsoft.com/office/drawing/2014/main" id="{935848C8-0282-2349-8863-C2C272D336B9}"/>
              </a:ext>
            </a:extLst>
          </p:cNvPr>
          <p:cNvPicPr>
            <a:picLocks noGrp="1" noChangeAspect="1"/>
          </p:cNvPicPr>
          <p:nvPr>
            <p:ph idx="1"/>
          </p:nvPr>
        </p:nvPicPr>
        <p:blipFill>
          <a:blip r:embed="rId3"/>
          <a:stretch>
            <a:fillRect/>
          </a:stretch>
        </p:blipFill>
        <p:spPr>
          <a:xfrm>
            <a:off x="8816284" y="4185477"/>
            <a:ext cx="2766116" cy="2445185"/>
          </a:xfrm>
          <a:prstGeom prst="rect">
            <a:avLst/>
          </a:prstGeom>
        </p:spPr>
      </p:pic>
      <p:pic>
        <p:nvPicPr>
          <p:cNvPr id="6" name="Picture 5">
            <a:extLst>
              <a:ext uri="{FF2B5EF4-FFF2-40B4-BE49-F238E27FC236}">
                <a16:creationId xmlns:a16="http://schemas.microsoft.com/office/drawing/2014/main" id="{0136AEDC-FDE2-684D-B50F-2CE0658A1226}"/>
              </a:ext>
            </a:extLst>
          </p:cNvPr>
          <p:cNvPicPr>
            <a:picLocks noChangeAspect="1"/>
          </p:cNvPicPr>
          <p:nvPr/>
        </p:nvPicPr>
        <p:blipFill>
          <a:blip r:embed="rId4"/>
          <a:stretch>
            <a:fillRect/>
          </a:stretch>
        </p:blipFill>
        <p:spPr>
          <a:xfrm>
            <a:off x="1325218" y="924339"/>
            <a:ext cx="9232900" cy="3162300"/>
          </a:xfrm>
          <a:prstGeom prst="rect">
            <a:avLst/>
          </a:prstGeom>
        </p:spPr>
      </p:pic>
      <p:pic>
        <p:nvPicPr>
          <p:cNvPr id="7" name="Picture 6">
            <a:extLst>
              <a:ext uri="{FF2B5EF4-FFF2-40B4-BE49-F238E27FC236}">
                <a16:creationId xmlns:a16="http://schemas.microsoft.com/office/drawing/2014/main" id="{083BF905-4B6F-9B4E-8106-F461DD49AAC9}"/>
              </a:ext>
            </a:extLst>
          </p:cNvPr>
          <p:cNvPicPr>
            <a:picLocks noChangeAspect="1"/>
          </p:cNvPicPr>
          <p:nvPr/>
        </p:nvPicPr>
        <p:blipFill>
          <a:blip r:embed="rId5"/>
          <a:stretch>
            <a:fillRect/>
          </a:stretch>
        </p:blipFill>
        <p:spPr>
          <a:xfrm>
            <a:off x="1167571" y="4101548"/>
            <a:ext cx="7073900" cy="2438400"/>
          </a:xfrm>
          <a:prstGeom prst="rect">
            <a:avLst/>
          </a:prstGeom>
        </p:spPr>
      </p:pic>
    </p:spTree>
    <p:extLst>
      <p:ext uri="{BB962C8B-B14F-4D97-AF65-F5344CB8AC3E}">
        <p14:creationId xmlns:p14="http://schemas.microsoft.com/office/powerpoint/2010/main" val="15619883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F5A2340-8C32-8447-9CCE-E0D73A94DA7E}"/>
              </a:ext>
            </a:extLst>
          </p:cNvPr>
          <p:cNvSpPr>
            <a:spLocks noGrp="1"/>
          </p:cNvSpPr>
          <p:nvPr>
            <p:ph type="title"/>
          </p:nvPr>
        </p:nvSpPr>
        <p:spPr>
          <a:xfrm>
            <a:off x="609600" y="135338"/>
            <a:ext cx="10972800" cy="1143000"/>
          </a:xfrm>
        </p:spPr>
        <p:txBody>
          <a:bodyPr/>
          <a:lstStyle/>
          <a:p>
            <a:r>
              <a:rPr lang="en-US" b="1" dirty="0"/>
              <a:t>Abstract Review – Reviewer Calibration</a:t>
            </a:r>
          </a:p>
        </p:txBody>
      </p:sp>
      <p:sp>
        <p:nvSpPr>
          <p:cNvPr id="5" name="Content Placeholder 2">
            <a:extLst>
              <a:ext uri="{FF2B5EF4-FFF2-40B4-BE49-F238E27FC236}">
                <a16:creationId xmlns:a16="http://schemas.microsoft.com/office/drawing/2014/main" id="{8AC58179-434C-D044-80F8-FA5BD964F592}"/>
              </a:ext>
            </a:extLst>
          </p:cNvPr>
          <p:cNvSpPr>
            <a:spLocks noGrp="1"/>
          </p:cNvSpPr>
          <p:nvPr>
            <p:ph idx="1"/>
          </p:nvPr>
        </p:nvSpPr>
        <p:spPr>
          <a:xfrm>
            <a:off x="838200" y="1825625"/>
            <a:ext cx="10515600" cy="4351338"/>
          </a:xfrm>
        </p:spPr>
        <p:txBody>
          <a:bodyPr/>
          <a:lstStyle/>
          <a:p>
            <a:endParaRPr lang="en-US" dirty="0"/>
          </a:p>
        </p:txBody>
      </p:sp>
      <p:pic>
        <p:nvPicPr>
          <p:cNvPr id="6" name="Picture 5">
            <a:extLst>
              <a:ext uri="{FF2B5EF4-FFF2-40B4-BE49-F238E27FC236}">
                <a16:creationId xmlns:a16="http://schemas.microsoft.com/office/drawing/2014/main" id="{2A531659-6A49-0E4B-B8DE-556A4F5DFC56}"/>
              </a:ext>
            </a:extLst>
          </p:cNvPr>
          <p:cNvPicPr>
            <a:picLocks noChangeAspect="1"/>
          </p:cNvPicPr>
          <p:nvPr/>
        </p:nvPicPr>
        <p:blipFill>
          <a:blip r:embed="rId3"/>
          <a:stretch>
            <a:fillRect/>
          </a:stretch>
        </p:blipFill>
        <p:spPr>
          <a:xfrm>
            <a:off x="838201" y="999788"/>
            <a:ext cx="10744199" cy="5688478"/>
          </a:xfrm>
          <a:prstGeom prst="rect">
            <a:avLst/>
          </a:prstGeom>
        </p:spPr>
      </p:pic>
    </p:spTree>
    <p:extLst>
      <p:ext uri="{BB962C8B-B14F-4D97-AF65-F5344CB8AC3E}">
        <p14:creationId xmlns:p14="http://schemas.microsoft.com/office/powerpoint/2010/main" val="26282025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6E86AD38-C6A2-144D-A74A-CEC6EE625FDB}"/>
              </a:ext>
            </a:extLst>
          </p:cNvPr>
          <p:cNvSpPr>
            <a:spLocks noGrp="1"/>
          </p:cNvSpPr>
          <p:nvPr>
            <p:ph type="title"/>
          </p:nvPr>
        </p:nvSpPr>
        <p:spPr>
          <a:xfrm>
            <a:off x="530087" y="332535"/>
            <a:ext cx="9067800" cy="1143000"/>
          </a:xfrm>
        </p:spPr>
        <p:txBody>
          <a:bodyPr/>
          <a:lstStyle/>
          <a:p>
            <a:r>
              <a:rPr lang="en-US" b="1" dirty="0"/>
              <a:t>Abstract and Full Paper Review </a:t>
            </a:r>
          </a:p>
        </p:txBody>
      </p:sp>
      <p:sp>
        <p:nvSpPr>
          <p:cNvPr id="5" name="Content Placeholder 2">
            <a:extLst>
              <a:ext uri="{FF2B5EF4-FFF2-40B4-BE49-F238E27FC236}">
                <a16:creationId xmlns:a16="http://schemas.microsoft.com/office/drawing/2014/main" id="{68B9B21D-DFAE-AA41-873B-110E4B02B21E}"/>
              </a:ext>
            </a:extLst>
          </p:cNvPr>
          <p:cNvSpPr>
            <a:spLocks noGrp="1"/>
          </p:cNvSpPr>
          <p:nvPr>
            <p:ph idx="1"/>
          </p:nvPr>
        </p:nvSpPr>
        <p:spPr>
          <a:xfrm>
            <a:off x="371061" y="1643268"/>
            <a:ext cx="10972800" cy="4114800"/>
          </a:xfrm>
        </p:spPr>
        <p:txBody>
          <a:bodyPr/>
          <a:lstStyle/>
          <a:p>
            <a:r>
              <a:rPr lang="en-US" dirty="0"/>
              <a:t>2,475 abstracts screened</a:t>
            </a:r>
          </a:p>
          <a:p>
            <a:pPr lvl="1"/>
            <a:r>
              <a:rPr lang="en-US" dirty="0"/>
              <a:t>714 included</a:t>
            </a:r>
          </a:p>
          <a:p>
            <a:pPr lvl="1"/>
            <a:r>
              <a:rPr lang="en-US" dirty="0"/>
              <a:t>1761 excluded</a:t>
            </a:r>
          </a:p>
          <a:p>
            <a:r>
              <a:rPr lang="en-US" dirty="0"/>
              <a:t>714 full papers reviewed</a:t>
            </a:r>
          </a:p>
          <a:p>
            <a:pPr lvl="1"/>
            <a:r>
              <a:rPr lang="en-US" b="1" dirty="0">
                <a:solidFill>
                  <a:srgbClr val="FF0000"/>
                </a:solidFill>
              </a:rPr>
              <a:t>400 extracted</a:t>
            </a:r>
          </a:p>
          <a:p>
            <a:pPr lvl="1"/>
            <a:r>
              <a:rPr lang="en-US" dirty="0"/>
              <a:t>314 excluded</a:t>
            </a:r>
          </a:p>
          <a:p>
            <a:endParaRPr lang="en-US" dirty="0"/>
          </a:p>
        </p:txBody>
      </p:sp>
      <p:pic>
        <p:nvPicPr>
          <p:cNvPr id="6" name="Picture 5">
            <a:extLst>
              <a:ext uri="{FF2B5EF4-FFF2-40B4-BE49-F238E27FC236}">
                <a16:creationId xmlns:a16="http://schemas.microsoft.com/office/drawing/2014/main" id="{5C44223C-EE0D-1044-982C-C8C0CBB431DF}"/>
              </a:ext>
            </a:extLst>
          </p:cNvPr>
          <p:cNvPicPr>
            <a:picLocks noChangeAspect="1"/>
          </p:cNvPicPr>
          <p:nvPr/>
        </p:nvPicPr>
        <p:blipFill>
          <a:blip r:embed="rId3"/>
          <a:stretch>
            <a:fillRect/>
          </a:stretch>
        </p:blipFill>
        <p:spPr>
          <a:xfrm>
            <a:off x="5247861" y="1530625"/>
            <a:ext cx="6829370" cy="5170809"/>
          </a:xfrm>
          <a:prstGeom prst="rect">
            <a:avLst/>
          </a:prstGeom>
        </p:spPr>
      </p:pic>
      <p:pic>
        <p:nvPicPr>
          <p:cNvPr id="7" name="Picture 6">
            <a:extLst>
              <a:ext uri="{FF2B5EF4-FFF2-40B4-BE49-F238E27FC236}">
                <a16:creationId xmlns:a16="http://schemas.microsoft.com/office/drawing/2014/main" id="{F0869FFC-5F01-BF4E-8599-55FD32CB86DF}"/>
              </a:ext>
            </a:extLst>
          </p:cNvPr>
          <p:cNvPicPr>
            <a:picLocks noChangeAspect="1"/>
          </p:cNvPicPr>
          <p:nvPr/>
        </p:nvPicPr>
        <p:blipFill rotWithShape="1">
          <a:blip r:embed="rId4"/>
          <a:srcRect t="9607" b="14640"/>
          <a:stretch/>
        </p:blipFill>
        <p:spPr>
          <a:xfrm>
            <a:off x="9163878" y="332536"/>
            <a:ext cx="2749826" cy="1041524"/>
          </a:xfrm>
          <a:prstGeom prst="rect">
            <a:avLst/>
          </a:prstGeom>
        </p:spPr>
      </p:pic>
    </p:spTree>
    <p:extLst>
      <p:ext uri="{BB962C8B-B14F-4D97-AF65-F5344CB8AC3E}">
        <p14:creationId xmlns:p14="http://schemas.microsoft.com/office/powerpoint/2010/main" val="8353991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486DFE9-7266-314D-92C6-A8E8D43D26A2}"/>
              </a:ext>
            </a:extLst>
          </p:cNvPr>
          <p:cNvSpPr>
            <a:spLocks noGrp="1"/>
          </p:cNvSpPr>
          <p:nvPr>
            <p:ph type="title"/>
          </p:nvPr>
        </p:nvSpPr>
        <p:spPr>
          <a:xfrm>
            <a:off x="609600" y="279400"/>
            <a:ext cx="10972800" cy="1143000"/>
          </a:xfrm>
        </p:spPr>
        <p:txBody>
          <a:bodyPr/>
          <a:lstStyle/>
          <a:p>
            <a:r>
              <a:rPr lang="en-US" b="1" dirty="0"/>
              <a:t>Data Extraction</a:t>
            </a:r>
          </a:p>
        </p:txBody>
      </p:sp>
      <p:pic>
        <p:nvPicPr>
          <p:cNvPr id="5" name="Content Placeholder 6">
            <a:extLst>
              <a:ext uri="{FF2B5EF4-FFF2-40B4-BE49-F238E27FC236}">
                <a16:creationId xmlns:a16="http://schemas.microsoft.com/office/drawing/2014/main" id="{968CE910-6CCC-F348-83A0-B1D79C1E8C43}"/>
              </a:ext>
            </a:extLst>
          </p:cNvPr>
          <p:cNvPicPr>
            <a:picLocks noGrp="1" noChangeAspect="1"/>
          </p:cNvPicPr>
          <p:nvPr>
            <p:ph idx="1"/>
          </p:nvPr>
        </p:nvPicPr>
        <p:blipFill>
          <a:blip r:embed="rId3"/>
          <a:stretch>
            <a:fillRect/>
          </a:stretch>
        </p:blipFill>
        <p:spPr>
          <a:xfrm>
            <a:off x="527050" y="4075041"/>
            <a:ext cx="10972800" cy="1118532"/>
          </a:xfrm>
          <a:prstGeom prst="rect">
            <a:avLst/>
          </a:prstGeom>
        </p:spPr>
      </p:pic>
      <p:pic>
        <p:nvPicPr>
          <p:cNvPr id="6" name="Picture 5">
            <a:extLst>
              <a:ext uri="{FF2B5EF4-FFF2-40B4-BE49-F238E27FC236}">
                <a16:creationId xmlns:a16="http://schemas.microsoft.com/office/drawing/2014/main" id="{83655107-368E-6143-BF66-28EE9045B9DC}"/>
              </a:ext>
            </a:extLst>
          </p:cNvPr>
          <p:cNvPicPr>
            <a:picLocks noChangeAspect="1"/>
          </p:cNvPicPr>
          <p:nvPr/>
        </p:nvPicPr>
        <p:blipFill>
          <a:blip r:embed="rId4"/>
          <a:stretch>
            <a:fillRect/>
          </a:stretch>
        </p:blipFill>
        <p:spPr>
          <a:xfrm>
            <a:off x="527050" y="1422400"/>
            <a:ext cx="11137900" cy="1320800"/>
          </a:xfrm>
          <a:prstGeom prst="rect">
            <a:avLst/>
          </a:prstGeom>
        </p:spPr>
      </p:pic>
      <p:pic>
        <p:nvPicPr>
          <p:cNvPr id="7" name="Picture 6">
            <a:extLst>
              <a:ext uri="{FF2B5EF4-FFF2-40B4-BE49-F238E27FC236}">
                <a16:creationId xmlns:a16="http://schemas.microsoft.com/office/drawing/2014/main" id="{7286DA31-D0B3-3F4C-9BD6-32200D012B98}"/>
              </a:ext>
            </a:extLst>
          </p:cNvPr>
          <p:cNvPicPr>
            <a:picLocks noChangeAspect="1"/>
          </p:cNvPicPr>
          <p:nvPr/>
        </p:nvPicPr>
        <p:blipFill>
          <a:blip r:embed="rId5"/>
          <a:stretch>
            <a:fillRect/>
          </a:stretch>
        </p:blipFill>
        <p:spPr>
          <a:xfrm>
            <a:off x="0" y="2809150"/>
            <a:ext cx="12192000" cy="1239699"/>
          </a:xfrm>
          <a:prstGeom prst="rect">
            <a:avLst/>
          </a:prstGeom>
        </p:spPr>
      </p:pic>
      <p:pic>
        <p:nvPicPr>
          <p:cNvPr id="8" name="Picture 7">
            <a:extLst>
              <a:ext uri="{FF2B5EF4-FFF2-40B4-BE49-F238E27FC236}">
                <a16:creationId xmlns:a16="http://schemas.microsoft.com/office/drawing/2014/main" id="{315911A6-5B3A-6C43-B23C-61AD4C57BE35}"/>
              </a:ext>
            </a:extLst>
          </p:cNvPr>
          <p:cNvPicPr>
            <a:picLocks noChangeAspect="1"/>
          </p:cNvPicPr>
          <p:nvPr/>
        </p:nvPicPr>
        <p:blipFill>
          <a:blip r:embed="rId6"/>
          <a:stretch>
            <a:fillRect/>
          </a:stretch>
        </p:blipFill>
        <p:spPr>
          <a:xfrm>
            <a:off x="0" y="5219765"/>
            <a:ext cx="12192000" cy="1505668"/>
          </a:xfrm>
          <a:prstGeom prst="rect">
            <a:avLst/>
          </a:prstGeom>
        </p:spPr>
      </p:pic>
    </p:spTree>
    <p:extLst>
      <p:ext uri="{BB962C8B-B14F-4D97-AF65-F5344CB8AC3E}">
        <p14:creationId xmlns:p14="http://schemas.microsoft.com/office/powerpoint/2010/main" val="14640103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35A5B7C-0C71-CE49-94B4-B8C0BF9B2A12}"/>
              </a:ext>
            </a:extLst>
          </p:cNvPr>
          <p:cNvSpPr>
            <a:spLocks noGrp="1"/>
          </p:cNvSpPr>
          <p:nvPr>
            <p:ph type="title"/>
          </p:nvPr>
        </p:nvSpPr>
        <p:spPr>
          <a:xfrm>
            <a:off x="609600" y="218664"/>
            <a:ext cx="10972800" cy="1143000"/>
          </a:xfrm>
        </p:spPr>
        <p:txBody>
          <a:bodyPr/>
          <a:lstStyle/>
          <a:p>
            <a:r>
              <a:rPr lang="en-US" b="1" dirty="0"/>
              <a:t>Data Analysis</a:t>
            </a:r>
          </a:p>
        </p:txBody>
      </p:sp>
      <p:sp>
        <p:nvSpPr>
          <p:cNvPr id="5" name="Content Placeholder 2">
            <a:extLst>
              <a:ext uri="{FF2B5EF4-FFF2-40B4-BE49-F238E27FC236}">
                <a16:creationId xmlns:a16="http://schemas.microsoft.com/office/drawing/2014/main" id="{F2E3345B-7BB8-8941-96BF-CB7B0B98DF8B}"/>
              </a:ext>
            </a:extLst>
          </p:cNvPr>
          <p:cNvSpPr>
            <a:spLocks noGrp="1"/>
          </p:cNvSpPr>
          <p:nvPr>
            <p:ph idx="1"/>
          </p:nvPr>
        </p:nvSpPr>
        <p:spPr>
          <a:xfrm>
            <a:off x="838200" y="1825625"/>
            <a:ext cx="10515600" cy="4351338"/>
          </a:xfrm>
        </p:spPr>
        <p:txBody>
          <a:bodyPr/>
          <a:lstStyle/>
          <a:p>
            <a:endParaRPr lang="en-US"/>
          </a:p>
        </p:txBody>
      </p:sp>
      <p:pic>
        <p:nvPicPr>
          <p:cNvPr id="6" name="Picture 5">
            <a:extLst>
              <a:ext uri="{FF2B5EF4-FFF2-40B4-BE49-F238E27FC236}">
                <a16:creationId xmlns:a16="http://schemas.microsoft.com/office/drawing/2014/main" id="{D84575B3-1590-D94E-B118-039B8C2B4BCE}"/>
              </a:ext>
            </a:extLst>
          </p:cNvPr>
          <p:cNvPicPr>
            <a:picLocks noChangeAspect="1"/>
          </p:cNvPicPr>
          <p:nvPr/>
        </p:nvPicPr>
        <p:blipFill>
          <a:blip r:embed="rId3"/>
          <a:stretch>
            <a:fillRect/>
          </a:stretch>
        </p:blipFill>
        <p:spPr>
          <a:xfrm>
            <a:off x="1501775" y="1216921"/>
            <a:ext cx="9188450" cy="5641079"/>
          </a:xfrm>
          <a:prstGeom prst="rect">
            <a:avLst/>
          </a:prstGeom>
        </p:spPr>
      </p:pic>
    </p:spTree>
    <p:extLst>
      <p:ext uri="{BB962C8B-B14F-4D97-AF65-F5344CB8AC3E}">
        <p14:creationId xmlns:p14="http://schemas.microsoft.com/office/powerpoint/2010/main" val="39996854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F6435-709E-49B0-9E44-A72E4584A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B0DB8A9-520F-044D-8043-05D112B79DFB}"/>
              </a:ext>
            </a:extLst>
          </p:cNvPr>
          <p:cNvPicPr>
            <a:picLocks noChangeAspect="1"/>
          </p:cNvPicPr>
          <p:nvPr/>
        </p:nvPicPr>
        <p:blipFill>
          <a:blip r:embed="rId3"/>
          <a:stretch>
            <a:fillRect/>
          </a:stretch>
        </p:blipFill>
        <p:spPr>
          <a:xfrm>
            <a:off x="0" y="17318"/>
            <a:ext cx="12192000" cy="6823364"/>
          </a:xfrm>
          <a:prstGeom prst="rect">
            <a:avLst/>
          </a:prstGeom>
        </p:spPr>
      </p:pic>
    </p:spTree>
    <p:extLst>
      <p:ext uri="{BB962C8B-B14F-4D97-AF65-F5344CB8AC3E}">
        <p14:creationId xmlns:p14="http://schemas.microsoft.com/office/powerpoint/2010/main" val="2101387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447</TotalTime>
  <Words>7352</Words>
  <Application>Microsoft Macintosh PowerPoint</Application>
  <PresentationFormat>Widescreen</PresentationFormat>
  <Paragraphs>1071</Paragraphs>
  <Slides>141</Slides>
  <Notes>22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141</vt:i4>
      </vt:variant>
    </vt:vector>
  </HeadingPairs>
  <TitlesOfParts>
    <vt:vector size="157" baseType="lpstr">
      <vt:lpstr>MS Gothic</vt:lpstr>
      <vt:lpstr>ＭＳ Ｐゴシック</vt:lpstr>
      <vt:lpstr>AdvOTf0129623</vt:lpstr>
      <vt:lpstr>AdvOTf0129623+20</vt:lpstr>
      <vt:lpstr>Arial</vt:lpstr>
      <vt:lpstr>Arial Narrow</vt:lpstr>
      <vt:lpstr>Calibri</vt:lpstr>
      <vt:lpstr>Calibri Light</vt:lpstr>
      <vt:lpstr>Cambria Math</vt:lpstr>
      <vt:lpstr>Georgia</vt:lpstr>
      <vt:lpstr>Helvetica</vt:lpstr>
      <vt:lpstr>Helvetica Neue</vt:lpstr>
      <vt:lpstr>Tahoma</vt:lpstr>
      <vt:lpstr>Times New Roman</vt:lpstr>
      <vt:lpstr>Wingdings</vt:lpstr>
      <vt:lpstr>Office Theme</vt:lpstr>
      <vt:lpstr>Multi-society State-of-the-Art Consensus Conference on Prevention of Bile Duct Injury During Cholecystectomy</vt:lpstr>
      <vt:lpstr>L. Michael Brunt, MD  Disclosures:</vt:lpstr>
      <vt:lpstr>PowerPoint Presentation</vt:lpstr>
      <vt:lpstr>PowerPoint Presentation</vt:lpstr>
      <vt:lpstr>Conference Background/Goals</vt:lpstr>
      <vt:lpstr>Consensus Conference Timeline</vt:lpstr>
      <vt:lpstr>Consensus Conference Steering Committee</vt:lpstr>
      <vt:lpstr>Consensus Work Groups</vt:lpstr>
      <vt:lpstr>Conference Planning: </vt:lpstr>
      <vt:lpstr>Expert Voting Panel</vt:lpstr>
      <vt:lpstr>Acknowledgements</vt:lpstr>
      <vt:lpstr>Conference Grant Support</vt:lpstr>
      <vt:lpstr>We gratefully acknowledge educational grant support for this conference from the following:</vt:lpstr>
      <vt:lpstr>Consensus Schedule:</vt:lpstr>
      <vt:lpstr>#PreventBDI </vt:lpstr>
      <vt:lpstr>PowerPoint Presentation</vt:lpstr>
      <vt:lpstr>Multi-society State-of-the-Art Consensus Conference on Prevention of Bile Duct Injury During Cholecystectomy</vt:lpstr>
      <vt:lpstr>Impact of Bile Duct Injury on the  Patient and Society</vt:lpstr>
      <vt:lpstr>Disclosures</vt:lpstr>
      <vt:lpstr>Cholecystectomy (LC)</vt:lpstr>
      <vt:lpstr>Complications of LC over time</vt:lpstr>
      <vt:lpstr>BDI</vt:lpstr>
      <vt:lpstr>BDI: Contemporary Studies</vt:lpstr>
      <vt:lpstr>BDI</vt:lpstr>
      <vt:lpstr>Distribution of BDI</vt:lpstr>
      <vt:lpstr>Self-reported Incidence of BDI</vt:lpstr>
      <vt:lpstr>Societal Impact OF BDI</vt:lpstr>
      <vt:lpstr>Impact on Patients: Clinical </vt:lpstr>
      <vt:lpstr>Long term Mortality</vt:lpstr>
      <vt:lpstr>Quality of Life (QOL)</vt:lpstr>
      <vt:lpstr>Quality of Life (QOL)</vt:lpstr>
      <vt:lpstr>Quality of Life (QOL) – Long Term</vt:lpstr>
      <vt:lpstr>Quality of Life (QOL) – Long Term</vt:lpstr>
      <vt:lpstr>Quality of Life (QOL) – Long Term</vt:lpstr>
      <vt:lpstr>Patient Accounts</vt:lpstr>
      <vt:lpstr>Take Home</vt:lpstr>
      <vt:lpstr>Thank you!   Questions?</vt:lpstr>
      <vt:lpstr>Multi-society State-of-the-Art Consensus Conference on Prevention of Bile Duct Injury During Cholecystectomy</vt:lpstr>
      <vt:lpstr>Steven M. Strasberg, M.D.   Section of Hepatobiliary and Pancreatic Surgery </vt:lpstr>
      <vt:lpstr>3 Topics in 10 Minutes</vt:lpstr>
      <vt:lpstr>PowerPoint Presentation</vt:lpstr>
      <vt:lpstr>PowerPoint Presentation</vt:lpstr>
      <vt:lpstr>PowerPoint Presentation</vt:lpstr>
      <vt:lpstr>PowerPoint Presentation</vt:lpstr>
      <vt:lpstr>Incidence of BDI and Studies of BDI</vt:lpstr>
      <vt:lpstr>Types of Studies on BDI </vt:lpstr>
      <vt:lpstr>Theoretical Study of BDI in Open vs  Lap Chole with 2000 Patients</vt:lpstr>
      <vt:lpstr>Theoretical Study of Open vs  Lap Chole with 2000 Patients</vt:lpstr>
      <vt:lpstr>Theoretical Study of Open vs  Lap Chole with 2000 Patients</vt:lpstr>
      <vt:lpstr>Theoretical Study of Open vs  Lap Chole with 2000 Patients</vt:lpstr>
      <vt:lpstr>Types of Studies on BDI </vt:lpstr>
      <vt:lpstr>The Questions</vt:lpstr>
      <vt:lpstr>Prevention of Bile Duct Injury Consensus Conference Questions Draft October 30, 2016</vt:lpstr>
      <vt:lpstr>PowerPoint Presentation</vt:lpstr>
      <vt:lpstr>Prevention of Bile Duct Injury Consensus Conference</vt:lpstr>
      <vt:lpstr>PowerPoint Presentation</vt:lpstr>
      <vt:lpstr>PowerPoint Presentation</vt:lpstr>
      <vt:lpstr>PICO Format Questions</vt:lpstr>
      <vt:lpstr>PowerPoint Presentation</vt:lpstr>
      <vt:lpstr>PowerPoint Presentation</vt:lpstr>
      <vt:lpstr>Condensed PICO Question List: State of the Art Consensus Conference on Prevention of Bile Duct Injury*</vt:lpstr>
      <vt:lpstr>18 PICO Questions: Focussed Mainly on Prevention of Bile Duct Injury </vt:lpstr>
      <vt:lpstr>18 PICO Questions Focussed Mainly on Prevention of Bile Duct Injury </vt:lpstr>
      <vt:lpstr>Recommendations PICO 8:  Can be Type A or B</vt:lpstr>
      <vt:lpstr>Steven M. Strasberg, M.D.   Section of Hepatobiliary and Pancreatic Surgery </vt:lpstr>
      <vt:lpstr>Multi-society State-of-the-Art Consensus Conference on Prevention of Bile Duct Injury During Cholecystectomy</vt:lpstr>
      <vt:lpstr>Formulating and Answering a Guideline Question</vt:lpstr>
      <vt:lpstr>Disclosure of Conflicts of Interest</vt:lpstr>
      <vt:lpstr>The GRADE Approach</vt:lpstr>
      <vt:lpstr>Guideline Question</vt:lpstr>
      <vt:lpstr>Question Specific PICO</vt:lpstr>
      <vt:lpstr>Outcome Prioritization</vt:lpstr>
      <vt:lpstr>Outcome Proxies (contingency!)</vt:lpstr>
      <vt:lpstr> Example Q: Should fewer than four ports vs. four ports be used for laparoscopic cholecystectomy? </vt:lpstr>
      <vt:lpstr>PowerPoint Presentation</vt:lpstr>
      <vt:lpstr>PowerPoint Presentation</vt:lpstr>
      <vt:lpstr>Grading Certainty of Evidence</vt:lpstr>
      <vt:lpstr>Fewer-than-four ports versus four ports for laparoscopic cholecystectomy: serious adverse events, CDSR 2014</vt:lpstr>
      <vt:lpstr>Example of an Evidence Profile  (&lt; 4 ports vs. 4 ports for Lap Chole)</vt:lpstr>
      <vt:lpstr>Quality of Evidence Domains</vt:lpstr>
      <vt:lpstr>PowerPoint Presentation</vt:lpstr>
      <vt:lpstr>Multi-society State-of-the-Art Consensus Conference on Prevention of Bile Duct Injury During Cholecystectomy</vt:lpstr>
      <vt:lpstr>PowerPoint Presentation</vt:lpstr>
      <vt:lpstr>Disclosures</vt:lpstr>
      <vt:lpstr>PowerPoint Presentation</vt:lpstr>
      <vt:lpstr>Guidelines</vt:lpstr>
      <vt:lpstr>Why are Guidelines Needed?</vt:lpstr>
      <vt:lpstr>PowerPoint Presentation</vt:lpstr>
      <vt:lpstr>Benefits of Guidelines</vt:lpstr>
      <vt:lpstr>Potential Limitations &amp; Harms</vt:lpstr>
      <vt:lpstr>SAGES Guidelines Development Process</vt:lpstr>
      <vt:lpstr>PowerPoint Presentation</vt:lpstr>
      <vt:lpstr>PowerPoint Presentation</vt:lpstr>
      <vt:lpstr>Literature Search</vt:lpstr>
      <vt:lpstr>Abstract Review – Reviewer Calibration</vt:lpstr>
      <vt:lpstr>Abstract and Full Paper Review </vt:lpstr>
      <vt:lpstr>Data Extraction</vt:lpstr>
      <vt:lpstr>Data Analysis</vt:lpstr>
      <vt:lpstr>PowerPoint Presentation</vt:lpstr>
      <vt:lpstr>Recommendation Formulation </vt:lpstr>
      <vt:lpstr>Recommendations</vt:lpstr>
      <vt:lpstr>Expert Validation of Recommendations</vt:lpstr>
      <vt:lpstr>Prevent BDI Consensus Conference</vt:lpstr>
      <vt:lpstr>https://pollev.com/bdicc </vt:lpstr>
      <vt:lpstr>Meeting and Voting Process </vt:lpstr>
      <vt:lpstr>Consensus Recommendations (from GRADE Handbook)</vt:lpstr>
      <vt:lpstr>Consensus Recommendations for Future Studies: Type B Recommendations</vt:lpstr>
      <vt:lpstr>Consensus Post Meeting</vt:lpstr>
      <vt:lpstr>https://pollev.com/bdicc </vt:lpstr>
      <vt:lpstr>Prevent BDI Consensus Conference</vt:lpstr>
      <vt:lpstr>Workgroup I : PICOs #1 - 3</vt:lpstr>
      <vt:lpstr>PICO # 1</vt:lpstr>
      <vt:lpstr>PowerPoint Presentation</vt:lpstr>
      <vt:lpstr>PICO # 1: Method Anatomic Identification: Summary of Literature Reviewed</vt:lpstr>
      <vt:lpstr>PICO # 1: Indirect evidence for CVS</vt:lpstr>
      <vt:lpstr>PICO # 1: Indirect evidence for CVS</vt:lpstr>
      <vt:lpstr>PICO # 1: Indirect evidence for CVS</vt:lpstr>
      <vt:lpstr>PICO # 1: Undesirable effects of CVS</vt:lpstr>
      <vt:lpstr>PICO #1: Data Summary Laparoscopic Top Down  (Fundus-First) Method</vt:lpstr>
      <vt:lpstr>PICO #1: Data Summary Laparoscopic Top Down   ( Fundus First) Method</vt:lpstr>
      <vt:lpstr>PICO #1: Data Summary Intraoperative Imaging Methods for Anatomic Identification</vt:lpstr>
      <vt:lpstr>PowerPoint Presentation</vt:lpstr>
      <vt:lpstr>PowerPoint Presentation</vt:lpstr>
      <vt:lpstr>PowerPoint Presentation</vt:lpstr>
      <vt:lpstr>PICO # 2</vt:lpstr>
      <vt:lpstr>PICO #2: Top Down vs. Subtotal                 Recommendation</vt:lpstr>
      <vt:lpstr>PICO #2: Subtotal vs. Top down Summary of Literature Reviewed</vt:lpstr>
      <vt:lpstr>PICO # 2: Data Summary Laparoscopic Top Down (Fundus First) Method</vt:lpstr>
      <vt:lpstr>PICO # 2: Data Summary Laparoscopic Top Down (Fundus-First) Method</vt:lpstr>
      <vt:lpstr>PICO # 2: Data Summary Laparoscopic Subtotal  Cholecystectomy</vt:lpstr>
      <vt:lpstr>PICO # 2: Literature Summary</vt:lpstr>
      <vt:lpstr>PowerPoint Presentation</vt:lpstr>
      <vt:lpstr>PICO #2: Top Down vs. Subtotal                 Recommendation</vt:lpstr>
      <vt:lpstr>PowerPoint Presentation</vt:lpstr>
      <vt:lpstr>PICO # 3</vt:lpstr>
      <vt:lpstr>PICO # 3: Documentation of  CVS                  Recommendation</vt:lpstr>
      <vt:lpstr>PICO #3: Documentation of CVS  Summary of Literature Reviewed</vt:lpstr>
      <vt:lpstr>PICO # 3: Documentation of CVS :  Data Summary</vt:lpstr>
      <vt:lpstr>PowerPoint Presentation</vt:lpstr>
      <vt:lpstr>PICO # 3: Documentation of  CVS                  Recommendation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Jacoby</dc:creator>
  <cp:lastModifiedBy>Viera Ewell</cp:lastModifiedBy>
  <cp:revision>73</cp:revision>
  <dcterms:created xsi:type="dcterms:W3CDTF">2018-09-06T17:25:08Z</dcterms:created>
  <dcterms:modified xsi:type="dcterms:W3CDTF">2018-10-20T10:58:20Z</dcterms:modified>
</cp:coreProperties>
</file>